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" ContentType="image/tif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 autoCompressPictures="0">
  <p:sldMasterIdLst>
    <p:sldMasterId id="2147483648" r:id="rId4"/>
    <p:sldMasterId id="2147483678" r:id="rId5"/>
  </p:sldMasterIdLst>
  <p:notesMasterIdLst>
    <p:notesMasterId r:id="rId37"/>
  </p:notesMasterIdLst>
  <p:handoutMasterIdLst>
    <p:handoutMasterId r:id="rId38"/>
  </p:handoutMasterIdLst>
  <p:sldIdLst>
    <p:sldId id="256" r:id="rId6"/>
    <p:sldId id="5036" r:id="rId7"/>
    <p:sldId id="5056" r:id="rId8"/>
    <p:sldId id="5057" r:id="rId9"/>
    <p:sldId id="5054" r:id="rId10"/>
    <p:sldId id="5055" r:id="rId11"/>
    <p:sldId id="5037" r:id="rId12"/>
    <p:sldId id="5039" r:id="rId13"/>
    <p:sldId id="5034" r:id="rId14"/>
    <p:sldId id="5051" r:id="rId15"/>
    <p:sldId id="5029" r:id="rId16"/>
    <p:sldId id="5043" r:id="rId17"/>
    <p:sldId id="5044" r:id="rId18"/>
    <p:sldId id="5052" r:id="rId19"/>
    <p:sldId id="5030" r:id="rId20"/>
    <p:sldId id="5041" r:id="rId21"/>
    <p:sldId id="343" r:id="rId22"/>
    <p:sldId id="5027" r:id="rId23"/>
    <p:sldId id="5028" r:id="rId24"/>
    <p:sldId id="5046" r:id="rId25"/>
    <p:sldId id="5049" r:id="rId26"/>
    <p:sldId id="5050" r:id="rId27"/>
    <p:sldId id="5045" r:id="rId28"/>
    <p:sldId id="275" r:id="rId29"/>
    <p:sldId id="267" r:id="rId30"/>
    <p:sldId id="283" r:id="rId31"/>
    <p:sldId id="5048" r:id="rId32"/>
    <p:sldId id="290" r:id="rId33"/>
    <p:sldId id="281" r:id="rId34"/>
    <p:sldId id="289" r:id="rId35"/>
    <p:sldId id="5053" r:id="rId3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1436" userDrawn="1">
          <p15:clr>
            <a:srgbClr val="A4A3A4"/>
          </p15:clr>
        </p15:guide>
        <p15:guide id="2" orient="horz" pos="3543" userDrawn="1">
          <p15:clr>
            <a:srgbClr val="A4A3A4"/>
          </p15:clr>
        </p15:guide>
        <p15:guide id="3" pos="2116" userDrawn="1">
          <p15:clr>
            <a:srgbClr val="A4A3A4"/>
          </p15:clr>
        </p15:guide>
        <p15:guide id="4" orient="horz" pos="4201" userDrawn="1">
          <p15:clr>
            <a:srgbClr val="A4A3A4"/>
          </p15:clr>
        </p15:guide>
        <p15:guide id="5" orient="horz" pos="408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4" name="Author" initials="A" lastIdx="1" clrIdx="13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2" frameSlides="1"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798CC"/>
    <a:srgbClr val="07AEBF"/>
    <a:srgbClr val="FF00FF"/>
    <a:srgbClr val="2573BA"/>
    <a:srgbClr val="72528A"/>
    <a:srgbClr val="92D050"/>
    <a:srgbClr val="060606"/>
    <a:srgbClr val="4999F7"/>
    <a:srgbClr val="FF0000"/>
    <a:srgbClr val="BDCD6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202B0CA-FC54-4496-8BCA-5EF66A818D29}" styleName="Dark Style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263" autoAdjust="0"/>
    <p:restoredTop sz="96357" autoAdjust="0"/>
  </p:normalViewPr>
  <p:slideViewPr>
    <p:cSldViewPr snapToGrid="0" snapToObjects="1">
      <p:cViewPr varScale="1">
        <p:scale>
          <a:sx n="94" d="100"/>
          <a:sy n="94" d="100"/>
        </p:scale>
        <p:origin x="293" y="48"/>
      </p:cViewPr>
      <p:guideLst>
        <p:guide pos="1436"/>
        <p:guide orient="horz" pos="3543"/>
        <p:guide pos="2116"/>
        <p:guide orient="horz" pos="4201"/>
        <p:guide orient="horz" pos="4088"/>
      </p:guideLst>
    </p:cSldViewPr>
  </p:slideViewPr>
  <p:outlineViewPr>
    <p:cViewPr>
      <p:scale>
        <a:sx n="33" d="100"/>
        <a:sy n="33" d="100"/>
      </p:scale>
      <p:origin x="0" y="-39368"/>
    </p:cViewPr>
  </p:outlineViewPr>
  <p:notesTextViewPr>
    <p:cViewPr>
      <p:scale>
        <a:sx n="150" d="100"/>
        <a:sy n="150" d="100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 snapToObjects="1" showGuides="1">
      <p:cViewPr>
        <p:scale>
          <a:sx n="229" d="100"/>
          <a:sy n="229" d="100"/>
        </p:scale>
        <p:origin x="280" y="-5544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commentAuthors" Target="commentAuthors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theme" Target="theme/theme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notesMaster" Target="notesMasters/notesMaster1.xml"/><Relationship Id="rId40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45C329-1403-9A4C-8E8E-D2FEAA565D34}" type="datetimeFigureOut">
              <a:rPr lang="en-US" smtClean="0"/>
              <a:t>6/3/2023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ECB29D-7600-CA4F-8E02-6C8F054319E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3384070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6C832D-0B2A-7C42-9AE1-652F463CF707}" type="datetimeFigureOut">
              <a:rPr lang="en-US" smtClean="0"/>
              <a:t>6/3/2023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s-ES_tradnl"/>
              <a:t>Click to edit Master text styles</a:t>
            </a:r>
          </a:p>
          <a:p>
            <a:pPr lvl="1"/>
            <a:r>
              <a:rPr lang="es-ES_tradnl"/>
              <a:t>Second level</a:t>
            </a:r>
          </a:p>
          <a:p>
            <a:pPr lvl="2"/>
            <a:r>
              <a:rPr lang="es-ES_tradnl"/>
              <a:t>Third level</a:t>
            </a:r>
          </a:p>
          <a:p>
            <a:pPr lvl="3"/>
            <a:r>
              <a:rPr lang="es-ES_tradnl"/>
              <a:t>Fourth level</a:t>
            </a:r>
          </a:p>
          <a:p>
            <a:pPr lvl="4"/>
            <a:r>
              <a:rPr lang="es-ES_tradnl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A920DB-DA39-B948-8A10-FF782037E64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631992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A920DB-DA39-B948-8A10-FF782037E64A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92979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v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49407759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pos="1409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Cov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1"/>
          </a:xfrm>
          <a:prstGeom prst="rect">
            <a:avLst/>
          </a:prstGeom>
        </p:spPr>
      </p:pic>
      <p:pic>
        <p:nvPicPr>
          <p:cNvPr id="3" name="Picture 2" descr="Logo, company name&#10;&#10;Description automatically generated">
            <a:extLst>
              <a:ext uri="{FF2B5EF4-FFF2-40B4-BE49-F238E27FC236}">
                <a16:creationId xmlns:a16="http://schemas.microsoft.com/office/drawing/2014/main" id="{2F337B7D-1A34-4DAC-B6A0-6B20FAC1E7A3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65867" y="5627052"/>
            <a:ext cx="2121247" cy="99103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1107A2E-7D85-416A-B16E-8D53F806F377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7425" y="6101698"/>
            <a:ext cx="1488776" cy="496259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9EB3FB17-092D-46D8-909F-91897BF39B3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87375" y="1778126"/>
            <a:ext cx="7569797" cy="1159617"/>
          </a:xfrm>
          <a:prstGeom prst="rect">
            <a:avLst/>
          </a:prstGeom>
        </p:spPr>
        <p:txBody>
          <a:bodyPr lIns="0" anchor="b">
            <a:noAutofit/>
          </a:bodyPr>
          <a:lstStyle>
            <a:lvl1pPr algn="l">
              <a:defRPr sz="3600" b="1" baseline="0">
                <a:solidFill>
                  <a:srgbClr val="2573BA"/>
                </a:solidFill>
                <a:latin typeface="Arial"/>
                <a:cs typeface="Arial"/>
              </a:defRPr>
            </a:lvl1pPr>
          </a:lstStyle>
          <a:p>
            <a:r>
              <a:rPr lang="es-ES_tradnl" dirty="0" err="1"/>
              <a:t>Presentation</a:t>
            </a:r>
            <a:r>
              <a:rPr lang="es-ES_tradnl" dirty="0"/>
              <a:t> </a:t>
            </a:r>
            <a:r>
              <a:rPr lang="es-ES_tradnl" dirty="0" err="1"/>
              <a:t>title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2D0C5F6-39E6-4E2D-A41D-5C8D1342A184}"/>
              </a:ext>
            </a:extLst>
          </p:cNvPr>
          <p:cNvSpPr txBox="1"/>
          <p:nvPr userDrawn="1"/>
        </p:nvSpPr>
        <p:spPr>
          <a:xfrm>
            <a:off x="4246803" y="6530899"/>
            <a:ext cx="361226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For Clinical and Medical use only | Do not distribute</a:t>
            </a:r>
            <a:endParaRPr lang="en-US" sz="1100" b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84A9B9-567E-406A-9F87-44AC876DAFFB}"/>
              </a:ext>
            </a:extLst>
          </p:cNvPr>
          <p:cNvSpPr txBox="1"/>
          <p:nvPr userDrawn="1"/>
        </p:nvSpPr>
        <p:spPr>
          <a:xfrm>
            <a:off x="515799" y="6570629"/>
            <a:ext cx="365211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solidFill>
                  <a:schemeClr val="accent1"/>
                </a:solidFill>
              </a:rPr>
              <a:t>Veeva ID: </a:t>
            </a:r>
            <a:r>
              <a:rPr lang="en-GB" sz="800" kern="1200" dirty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rPr>
              <a:t>Biogen-122311</a:t>
            </a:r>
            <a:br>
              <a:rPr lang="en-GB" sz="800" kern="1200" dirty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800" kern="1200" dirty="0">
                <a:solidFill>
                  <a:schemeClr val="accent1"/>
                </a:solidFill>
                <a:effectLst/>
                <a:latin typeface="+mn-lt"/>
                <a:ea typeface="+mn-ea"/>
                <a:cs typeface="+mn-cs"/>
              </a:rPr>
              <a:t>Date of preparation: Updated August 2021</a:t>
            </a:r>
            <a:endParaRPr lang="en-GB" sz="8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3223750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pos="1368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590751" y="512735"/>
            <a:ext cx="11013873" cy="316800"/>
          </a:xfrm>
          <a:prstGeom prst="rect">
            <a:avLst/>
          </a:prstGeom>
        </p:spPr>
        <p:txBody>
          <a:bodyPr lIns="0" tIns="0" bIns="0" anchor="b" anchorCtr="0">
            <a:noAutofit/>
          </a:bodyPr>
          <a:lstStyle>
            <a:lvl1pPr algn="l">
              <a:defRPr sz="2600" b="1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D6A5E1AE-D963-49D8-A6FC-4270105A9683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2336532" y="6423095"/>
            <a:ext cx="7554720" cy="313171"/>
          </a:xfrm>
        </p:spPr>
        <p:txBody>
          <a:bodyPr lIns="0" anchor="b">
            <a:noAutofit/>
          </a:bodyPr>
          <a:lstStyle>
            <a:lvl1pPr marL="0" indent="0">
              <a:spcBef>
                <a:spcPts val="0"/>
              </a:spcBef>
              <a:spcAft>
                <a:spcPts val="200"/>
              </a:spcAft>
              <a:buNone/>
              <a:defRPr sz="800" baseline="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lvl="0"/>
            <a:r>
              <a:rPr lang="en-GB" dirty="0"/>
              <a:t>Insert Footnotes and references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B0AC9E-81C1-406C-AD33-1C6213393C8C}"/>
              </a:ext>
            </a:extLst>
          </p:cNvPr>
          <p:cNvSpPr txBox="1"/>
          <p:nvPr userDrawn="1"/>
        </p:nvSpPr>
        <p:spPr>
          <a:xfrm>
            <a:off x="4444430" y="6674004"/>
            <a:ext cx="361226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For Clinical and Medical use only | Do not distribute</a:t>
            </a:r>
            <a:endParaRPr lang="en-US" sz="1050" b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1335950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4255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D6A5E1AE-D963-49D8-A6FC-4270105A9683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2336532" y="6423402"/>
            <a:ext cx="7554720" cy="313171"/>
          </a:xfrm>
        </p:spPr>
        <p:txBody>
          <a:bodyPr lIns="0" anchor="b">
            <a:noAutofit/>
          </a:bodyPr>
          <a:lstStyle>
            <a:lvl1pPr marL="0" indent="0">
              <a:spcBef>
                <a:spcPts val="0"/>
              </a:spcBef>
              <a:spcAft>
                <a:spcPts val="200"/>
              </a:spcAft>
              <a:buNone/>
              <a:defRPr sz="800" baseline="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lvl="0"/>
            <a:r>
              <a:rPr lang="en-GB" dirty="0"/>
              <a:t>Insert Footnotes and references</a:t>
            </a:r>
          </a:p>
        </p:txBody>
      </p:sp>
    </p:spTree>
    <p:extLst>
      <p:ext uri="{BB962C8B-B14F-4D97-AF65-F5344CB8AC3E}">
        <p14:creationId xmlns:p14="http://schemas.microsoft.com/office/powerpoint/2010/main" val="4024052093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31A0B2B-A712-44DC-9D9C-4E103555BA4B}"/>
              </a:ext>
            </a:extLst>
          </p:cNvPr>
          <p:cNvSpPr txBox="1"/>
          <p:nvPr userDrawn="1"/>
        </p:nvSpPr>
        <p:spPr>
          <a:xfrm>
            <a:off x="4444430" y="6674004"/>
            <a:ext cx="361226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For Clinical and Medical use only | Do not distribute</a:t>
            </a:r>
            <a:endParaRPr lang="en-US" sz="1050" b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203926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3828F-398B-42B1-B1C3-E4050B5292C0}" type="datetimeFigureOut">
              <a:rPr lang="en-US" smtClean="0"/>
              <a:t>6/3/2023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E129C-15D2-43FE-A5F8-83286788B4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89437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08AAA-7C4E-4FE6-ACC1-521C0F22FFD8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6/3/2023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90F40-6D27-4CF4-BFB4-06D04F3B8C4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72742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08AAA-7C4E-4FE6-ACC1-521C0F22FFD8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6/3/2023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90F40-6D27-4CF4-BFB4-06D04F3B8C4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7515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08AAA-7C4E-4FE6-ACC1-521C0F22FFD8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6/3/2023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90F40-6D27-4CF4-BFB4-06D04F3B8C4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95781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08AAA-7C4E-4FE6-ACC1-521C0F22FFD8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6/3/2023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90F40-6D27-4CF4-BFB4-06D04F3B8C4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60715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08AAA-7C4E-4FE6-ACC1-521C0F22FFD8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6/3/2023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90F40-6D27-4CF4-BFB4-06D04F3B8C4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72084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08AAA-7C4E-4FE6-ACC1-521C0F22FFD8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6/3/2023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90F40-6D27-4CF4-BFB4-06D04F3B8C4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30699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08AAA-7C4E-4FE6-ACC1-521C0F22FFD8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6/3/2023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90F40-6D27-4CF4-BFB4-06D04F3B8C4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88584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08AAA-7C4E-4FE6-ACC1-521C0F22FFD8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6/3/2023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90F40-6D27-4CF4-BFB4-06D04F3B8C4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25505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08AAA-7C4E-4FE6-ACC1-521C0F22FFD8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6/3/2023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90F40-6D27-4CF4-BFB4-06D04F3B8C4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91792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08AAA-7C4E-4FE6-ACC1-521C0F22FFD8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6/3/2023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90F40-6D27-4CF4-BFB4-06D04F3B8C4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13569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08AAA-7C4E-4FE6-ACC1-521C0F22FFD8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6/3/2023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90F40-6D27-4CF4-BFB4-06D04F3B8C4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57986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4.png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2.jp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0.xml"/><Relationship Id="rId9" Type="http://schemas.openxmlformats.org/officeDocument/2006/relationships/slideLayout" Target="../slideLayouts/slideLayout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bgstandard-ppt-biogen-01.jpg"/>
          <p:cNvPicPr>
            <a:picLocks noChangeAspect="1"/>
          </p:cNvPicPr>
          <p:nvPr userDrawn="1"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0095" cy="6858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 userDrawn="1"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95736" y="1388493"/>
            <a:ext cx="10991851" cy="4429469"/>
          </a:xfrm>
          <a:prstGeom prst="rect">
            <a:avLst/>
          </a:prstGeom>
        </p:spPr>
        <p:txBody>
          <a:bodyPr vert="horz" lIns="0" tIns="45720" rIns="91440" bIns="45720" rtlCol="0">
            <a:normAutofit/>
          </a:bodyPr>
          <a:lstStyle/>
          <a:p>
            <a:pPr lvl="0"/>
            <a:r>
              <a:rPr lang="es-ES_tradnl" dirty="0" err="1"/>
              <a:t>Click</a:t>
            </a:r>
            <a:r>
              <a:rPr lang="es-ES_tradnl" dirty="0"/>
              <a:t> </a:t>
            </a:r>
            <a:r>
              <a:rPr lang="es-ES_tradnl" dirty="0" err="1"/>
              <a:t>to</a:t>
            </a:r>
            <a:r>
              <a:rPr lang="es-ES_tradnl" dirty="0"/>
              <a:t> </a:t>
            </a:r>
            <a:r>
              <a:rPr lang="es-ES_tradnl" dirty="0" err="1"/>
              <a:t>edit</a:t>
            </a:r>
            <a:r>
              <a:rPr lang="es-ES_tradnl" dirty="0"/>
              <a:t> Master </a:t>
            </a:r>
            <a:r>
              <a:rPr lang="es-ES_tradnl" dirty="0" err="1"/>
              <a:t>text</a:t>
            </a:r>
            <a:r>
              <a:rPr lang="es-ES_tradnl" dirty="0"/>
              <a:t> </a:t>
            </a:r>
            <a:r>
              <a:rPr lang="es-ES_tradnl" dirty="0" err="1"/>
              <a:t>styles</a:t>
            </a:r>
            <a:endParaRPr lang="es-ES_tradnl" dirty="0"/>
          </a:p>
          <a:p>
            <a:pPr lvl="1"/>
            <a:r>
              <a:rPr lang="es-ES_tradnl" dirty="0" err="1"/>
              <a:t>Second</a:t>
            </a:r>
            <a:r>
              <a:rPr lang="es-ES_tradnl" dirty="0"/>
              <a:t> </a:t>
            </a:r>
            <a:r>
              <a:rPr lang="es-ES_tradnl" dirty="0" err="1"/>
              <a:t>level</a:t>
            </a:r>
            <a:endParaRPr lang="es-ES_tradnl" dirty="0"/>
          </a:p>
          <a:p>
            <a:pPr lvl="2"/>
            <a:r>
              <a:rPr lang="es-ES_tradnl" dirty="0" err="1"/>
              <a:t>Third</a:t>
            </a:r>
            <a:r>
              <a:rPr lang="es-ES_tradnl" dirty="0"/>
              <a:t> </a:t>
            </a:r>
            <a:r>
              <a:rPr lang="es-ES_tradnl" dirty="0" err="1"/>
              <a:t>level</a:t>
            </a:r>
            <a:endParaRPr lang="es-ES_tradnl" dirty="0"/>
          </a:p>
        </p:txBody>
      </p:sp>
      <p:sp>
        <p:nvSpPr>
          <p:cNvPr id="11" name="Slide Number Placeholder 11"/>
          <p:cNvSpPr txBox="1">
            <a:spLocks/>
          </p:cNvSpPr>
          <p:nvPr userDrawn="1"/>
        </p:nvSpPr>
        <p:spPr>
          <a:xfrm>
            <a:off x="11725963" y="6492725"/>
            <a:ext cx="466037" cy="365125"/>
          </a:xfrm>
          <a:prstGeom prst="rect">
            <a:avLst/>
          </a:prstGeom>
        </p:spPr>
        <p:txBody>
          <a:bodyPr anchor="b"/>
          <a:lstStyle>
            <a:defPPr>
              <a:defRPr lang="en-US"/>
            </a:defPPr>
            <a:lvl1pPr marL="0" algn="l" defTabSz="457200" rtl="0" eaLnBrk="1" latinLnBrk="0" hangingPunct="1">
              <a:defRPr sz="1000" kern="1200" baseline="30000">
                <a:solidFill>
                  <a:srgbClr val="2573BA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79808A-BD48-6247-B53F-F089CE7B6EAB}" type="slidenum">
              <a:rPr lang="en-US" sz="1000" smtClean="0">
                <a:solidFill>
                  <a:srgbClr val="7C878E"/>
                </a:solidFill>
              </a:rPr>
              <a:pPr/>
              <a:t>‹#›</a:t>
            </a:fld>
            <a:endParaRPr lang="en-US" sz="1000" dirty="0">
              <a:solidFill>
                <a:srgbClr val="7C878E"/>
              </a:solidFill>
            </a:endParaRPr>
          </a:p>
        </p:txBody>
      </p:sp>
      <p:sp>
        <p:nvSpPr>
          <p:cNvPr id="13" name="Footer Placeholder 10"/>
          <p:cNvSpPr txBox="1">
            <a:spLocks/>
          </p:cNvSpPr>
          <p:nvPr userDrawn="1"/>
        </p:nvSpPr>
        <p:spPr>
          <a:xfrm>
            <a:off x="7887739" y="6494577"/>
            <a:ext cx="3860800" cy="365125"/>
          </a:xfrm>
          <a:prstGeom prst="rect">
            <a:avLst/>
          </a:prstGeom>
        </p:spPr>
        <p:txBody>
          <a:bodyPr anchor="b"/>
          <a:lstStyle>
            <a:defPPr>
              <a:defRPr lang="en-US"/>
            </a:defPPr>
            <a:lvl1pPr marL="0" algn="r" defTabSz="457200" rtl="0" eaLnBrk="1" latinLnBrk="0" hangingPunct="1">
              <a:defRPr lang="en-US" sz="1000" b="0" i="0" u="none" strike="noStrike" kern="1200" baseline="30000" smtClean="0">
                <a:solidFill>
                  <a:srgbClr val="2573BA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1000" dirty="0">
                <a:solidFill>
                  <a:srgbClr val="7C878E"/>
                </a:solidFill>
              </a:rPr>
              <a:t>Biogen | Confidential and Proprietary</a:t>
            </a:r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7425" y="6101698"/>
            <a:ext cx="1488776" cy="496259"/>
          </a:xfrm>
          <a:prstGeom prst="rect">
            <a:avLst/>
          </a:prstGeom>
        </p:spPr>
      </p:pic>
      <p:sp>
        <p:nvSpPr>
          <p:cNvPr id="18" name="Title Placeholder 1">
            <a:extLst>
              <a:ext uri="{FF2B5EF4-FFF2-40B4-BE49-F238E27FC236}">
                <a16:creationId xmlns:a16="http://schemas.microsoft.com/office/drawing/2014/main" id="{09184007-BEE2-4772-BF66-AA46F7328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400" y="522318"/>
            <a:ext cx="11012400" cy="316800"/>
          </a:xfrm>
          <a:prstGeom prst="rect">
            <a:avLst/>
          </a:prstGeom>
        </p:spPr>
        <p:txBody>
          <a:bodyPr vert="horz" lIns="0" tIns="0" rIns="91440" bIns="0" rtlCol="0" anchor="b" anchorCtr="0">
            <a:noAutofit/>
          </a:bodyPr>
          <a:lstStyle/>
          <a:p>
            <a:r>
              <a:rPr lang="es-ES_tradnl" dirty="0" err="1"/>
              <a:t>Click</a:t>
            </a:r>
            <a:r>
              <a:rPr lang="es-ES_tradnl" dirty="0"/>
              <a:t> </a:t>
            </a:r>
            <a:r>
              <a:rPr lang="es-ES_tradnl" dirty="0" err="1"/>
              <a:t>to</a:t>
            </a:r>
            <a:r>
              <a:rPr lang="es-ES_tradnl" dirty="0"/>
              <a:t> </a:t>
            </a:r>
            <a:r>
              <a:rPr lang="es-ES_tradnl" dirty="0" err="1"/>
              <a:t>edit</a:t>
            </a:r>
            <a:r>
              <a:rPr lang="es-ES_tradnl" dirty="0"/>
              <a:t> master </a:t>
            </a:r>
            <a:r>
              <a:rPr lang="es-ES_tradnl" dirty="0" err="1"/>
              <a:t>title</a:t>
            </a:r>
            <a:r>
              <a:rPr lang="es-ES_tradnl" dirty="0"/>
              <a:t> </a:t>
            </a:r>
            <a:r>
              <a:rPr lang="es-ES_tradnl" dirty="0" err="1"/>
              <a:t>style</a:t>
            </a:r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2AA72FF-32B6-4FB7-AF3B-DD5463D3420E}"/>
              </a:ext>
            </a:extLst>
          </p:cNvPr>
          <p:cNvSpPr txBox="1"/>
          <p:nvPr userDrawn="1"/>
        </p:nvSpPr>
        <p:spPr>
          <a:xfrm>
            <a:off x="515799" y="6570629"/>
            <a:ext cx="365211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solidFill>
                  <a:schemeClr val="accent1"/>
                </a:solidFill>
              </a:rPr>
              <a:t>Veeva ID: </a:t>
            </a:r>
            <a:r>
              <a:rPr lang="en-GB" sz="800" kern="1200" dirty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rPr>
              <a:t>Biogen-122311</a:t>
            </a:r>
            <a:br>
              <a:rPr lang="en-GB" sz="800" kern="1200" dirty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800" kern="1200" dirty="0">
                <a:solidFill>
                  <a:schemeClr val="accent1"/>
                </a:solidFill>
                <a:effectLst/>
                <a:latin typeface="+mn-lt"/>
                <a:ea typeface="+mn-ea"/>
                <a:cs typeface="+mn-cs"/>
              </a:rPr>
              <a:t>Date of preparation: Updated August 2021</a:t>
            </a:r>
            <a:endParaRPr lang="en-GB" sz="800" dirty="0">
              <a:solidFill>
                <a:schemeClr val="accent1"/>
              </a:solidFill>
            </a:endParaRPr>
          </a:p>
        </p:txBody>
      </p:sp>
      <p:pic>
        <p:nvPicPr>
          <p:cNvPr id="15" name="Picture 14" descr="Logo, company name&#10;&#10;Description automatically generated">
            <a:extLst>
              <a:ext uri="{FF2B5EF4-FFF2-40B4-BE49-F238E27FC236}">
                <a16:creationId xmlns:a16="http://schemas.microsoft.com/office/drawing/2014/main" id="{1E4CF809-60B2-4F91-AA1A-8DFADEECF84E}"/>
              </a:ext>
            </a:extLst>
          </p:cNvPr>
          <p:cNvPicPr>
            <a:picLocks noChangeAspect="1"/>
          </p:cNvPicPr>
          <p:nvPr userDrawn="1"/>
        </p:nvPicPr>
        <p:blipFill>
          <a:blip r:embed="rId11"/>
          <a:stretch>
            <a:fillRect/>
          </a:stretch>
        </p:blipFill>
        <p:spPr>
          <a:xfrm>
            <a:off x="165867" y="5606924"/>
            <a:ext cx="2121247" cy="9910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30093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9" r:id="rId2"/>
    <p:sldLayoutId id="2147483650" r:id="rId3"/>
    <p:sldLayoutId id="2147483676" r:id="rId4"/>
    <p:sldLayoutId id="2147483655" r:id="rId5"/>
    <p:sldLayoutId id="2147483677" r:id="rId6"/>
  </p:sldLayoutIdLst>
  <p:hf hdr="0" dt="0"/>
  <p:txStyles>
    <p:titleStyle>
      <a:lvl1pPr algn="l" defTabSz="457200" rtl="0" eaLnBrk="1" latinLnBrk="0" hangingPunct="1">
        <a:spcBef>
          <a:spcPct val="0"/>
        </a:spcBef>
        <a:buNone/>
        <a:defRPr sz="2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16000" indent="-216000" algn="l" defTabSz="457200" rtl="0" eaLnBrk="1" latinLnBrk="0" hangingPunct="1">
        <a:spcBef>
          <a:spcPts val="600"/>
        </a:spcBef>
        <a:buClr>
          <a:schemeClr val="tx1"/>
        </a:buClr>
        <a:buFont typeface="Arial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32000" indent="-216000" algn="l" defTabSz="457200" rtl="0" eaLnBrk="1" latinLnBrk="0" hangingPunct="1">
        <a:spcBef>
          <a:spcPts val="600"/>
        </a:spcBef>
        <a:buClr>
          <a:schemeClr val="tx2"/>
        </a:buClr>
        <a:buFont typeface="Arial" panose="020B0604020202020204" pitchFamily="34" charset="0"/>
        <a:buChar char="–"/>
        <a:defRPr sz="16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648000" indent="-216000" algn="l" defTabSz="457200" rtl="0" eaLnBrk="1" latinLnBrk="0" hangingPunct="1">
        <a:spcBef>
          <a:spcPts val="600"/>
        </a:spcBef>
        <a:buClr>
          <a:schemeClr val="accent1"/>
        </a:buClr>
        <a:buFont typeface="Wingdings" panose="05000000000000000000" pitchFamily="2" charset="2"/>
        <a:buChar char="§"/>
        <a:defRPr sz="16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11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70" userDrawn="1">
          <p15:clr>
            <a:srgbClr val="F26B43"/>
          </p15:clr>
        </p15:guide>
        <p15:guide id="2" orient="horz" pos="4249" userDrawn="1">
          <p15:clr>
            <a:srgbClr val="F26B43"/>
          </p15:clr>
        </p15:guide>
        <p15:guide id="3" pos="7310" userDrawn="1">
          <p15:clr>
            <a:srgbClr val="F26B43"/>
          </p15:clr>
        </p15:guide>
        <p15:guide id="5" orient="horz" pos="471" userDrawn="1">
          <p15:clr>
            <a:srgbClr val="F26B43"/>
          </p15:clr>
        </p15:guide>
        <p15:guide id="6" orient="horz" pos="663" userDrawn="1">
          <p15:clr>
            <a:srgbClr val="F26B43"/>
          </p15:clr>
        </p15:guide>
        <p15:guide id="8" orient="horz" pos="3790" userDrawn="1">
          <p15:clr>
            <a:srgbClr val="F26B43"/>
          </p15:clr>
        </p15:guide>
        <p15:guide id="9" orient="horz" pos="935" userDrawn="1">
          <p15:clr>
            <a:srgbClr val="F26B43"/>
          </p15:clr>
        </p15:guide>
        <p15:guide id="10" pos="3840" userDrawn="1">
          <p15:clr>
            <a:srgbClr val="F26B43"/>
          </p15:clr>
        </p15:guide>
        <p15:guide id="11" orient="horz" pos="799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E08AAA-7C4E-4FE6-ACC1-521C0F22FFD8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6/3/2023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090F40-6D27-4CF4-BFB4-06D04F3B8C4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81179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g"/><Relationship Id="rId3" Type="http://schemas.openxmlformats.org/officeDocument/2006/relationships/image" Target="../media/image6.tif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tif"/><Relationship Id="rId5" Type="http://schemas.openxmlformats.org/officeDocument/2006/relationships/image" Target="../media/image8.tif"/><Relationship Id="rId4" Type="http://schemas.openxmlformats.org/officeDocument/2006/relationships/image" Target="../media/image7.jpg"/><Relationship Id="rId9" Type="http://schemas.openxmlformats.org/officeDocument/2006/relationships/image" Target="../media/image12.ti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"/><Relationship Id="rId2" Type="http://schemas.openxmlformats.org/officeDocument/2006/relationships/image" Target="../media/image14.t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t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t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tif"/><Relationship Id="rId2" Type="http://schemas.openxmlformats.org/officeDocument/2006/relationships/image" Target="../media/image21.t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tif"/><Relationship Id="rId2" Type="http://schemas.openxmlformats.org/officeDocument/2006/relationships/image" Target="../media/image23.t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t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tif"/><Relationship Id="rId2" Type="http://schemas.openxmlformats.org/officeDocument/2006/relationships/image" Target="../media/image26.ti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ti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jpeg"/><Relationship Id="rId4" Type="http://schemas.openxmlformats.org/officeDocument/2006/relationships/image" Target="../media/image31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ti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tif"/><Relationship Id="rId2" Type="http://schemas.openxmlformats.org/officeDocument/2006/relationships/image" Target="../media/image34.t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ti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39.ti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tif"/><Relationship Id="rId2" Type="http://schemas.openxmlformats.org/officeDocument/2006/relationships/image" Target="../media/image40.ti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tif"/><Relationship Id="rId2" Type="http://schemas.openxmlformats.org/officeDocument/2006/relationships/image" Target="../media/image42.ti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ti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ti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g"/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tif"/><Relationship Id="rId2" Type="http://schemas.openxmlformats.org/officeDocument/2006/relationships/image" Target="../media/image51.tif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t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BFC2AFB8-3519-4EE6-8BD7-FAA54B6208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80656" y="39609"/>
            <a:ext cx="4862576" cy="441331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 idx="4294967295"/>
          </p:nvPr>
        </p:nvSpPr>
        <p:spPr>
          <a:xfrm>
            <a:off x="3727516" y="1564864"/>
            <a:ext cx="4947092" cy="1876212"/>
          </a:xfrm>
        </p:spPr>
        <p:txBody>
          <a:bodyPr/>
          <a:lstStyle/>
          <a:p>
            <a:r>
              <a:rPr lang="hr-HR" dirty="0">
                <a:solidFill>
                  <a:srgbClr val="060606"/>
                </a:solidFill>
              </a:rPr>
              <a:t> Eksperimentalni modeli </a:t>
            </a:r>
            <a:r>
              <a:rPr lang="hr-HR" dirty="0" err="1">
                <a:solidFill>
                  <a:srgbClr val="060606"/>
                </a:solidFill>
              </a:rPr>
              <a:t>transgeneracijske</a:t>
            </a:r>
            <a:r>
              <a:rPr lang="hr-HR" dirty="0">
                <a:solidFill>
                  <a:srgbClr val="060606"/>
                </a:solidFill>
              </a:rPr>
              <a:t> traume</a:t>
            </a:r>
            <a:br>
              <a:rPr lang="hr-HR" dirty="0">
                <a:solidFill>
                  <a:srgbClr val="060606"/>
                </a:solidFill>
              </a:rPr>
            </a:br>
            <a:br>
              <a:rPr lang="hr-HR" sz="1000" dirty="0">
                <a:solidFill>
                  <a:srgbClr val="060606"/>
                </a:solidFill>
              </a:rPr>
            </a:br>
            <a:r>
              <a:rPr lang="hr-HR" dirty="0">
                <a:solidFill>
                  <a:srgbClr val="060606"/>
                </a:solidFill>
              </a:rPr>
              <a:t>    </a:t>
            </a:r>
            <a:endParaRPr lang="en-US" i="1" dirty="0">
              <a:solidFill>
                <a:srgbClr val="060606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996778" y="6307084"/>
            <a:ext cx="101984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200" i="1" dirty="0">
                <a:solidFill>
                  <a:srgbClr val="060606"/>
                </a:solidFill>
              </a:rPr>
              <a:t>This research was funded by the Croatian Science Foundation grant IP-2019-04-3584, and by the Scientific </a:t>
            </a:r>
            <a:r>
              <a:rPr lang="en-US" sz="1200" i="1" dirty="0" err="1">
                <a:solidFill>
                  <a:srgbClr val="060606"/>
                </a:solidFill>
              </a:rPr>
              <a:t>centre</a:t>
            </a:r>
            <a:r>
              <a:rPr lang="en-US" sz="1200" i="1" dirty="0">
                <a:solidFill>
                  <a:srgbClr val="060606"/>
                </a:solidFill>
              </a:rPr>
              <a:t> of excellence for basic, clinical, and translational neuroscience CORE-NEURO (GA KK01.1.1.01.0007 funded by the EU through the European Regional Development Fund)</a:t>
            </a:r>
            <a:endParaRPr lang="en-US" sz="1200" dirty="0">
              <a:solidFill>
                <a:srgbClr val="060606"/>
              </a:solidFill>
            </a:endParaRPr>
          </a:p>
          <a:p>
            <a:endParaRPr lang="en-US" sz="1200" dirty="0">
              <a:solidFill>
                <a:srgbClr val="060606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3256776" y="3069621"/>
            <a:ext cx="5034188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hr-HR" sz="2000" b="1" dirty="0">
                <a:latin typeface="+mj-lt"/>
                <a:cs typeface="Calibri Light" panose="020F0302020204030204" pitchFamily="34" charset="0"/>
              </a:rPr>
              <a:t>Prof. dr. </a:t>
            </a:r>
            <a:r>
              <a:rPr lang="hr-HR" sz="2000" b="1" dirty="0" err="1">
                <a:latin typeface="+mj-lt"/>
                <a:cs typeface="Calibri Light" panose="020F0302020204030204" pitchFamily="34" charset="0"/>
              </a:rPr>
              <a:t>sc</a:t>
            </a:r>
            <a:r>
              <a:rPr lang="hr-HR" sz="2000" b="1" dirty="0">
                <a:latin typeface="+mj-lt"/>
                <a:cs typeface="Calibri Light" panose="020F0302020204030204" pitchFamily="34" charset="0"/>
              </a:rPr>
              <a:t>. Goran Šimić, dr. med.</a:t>
            </a:r>
            <a:br>
              <a:rPr lang="hr-HR" sz="2000" dirty="0">
                <a:solidFill>
                  <a:srgbClr val="060606"/>
                </a:solidFill>
                <a:latin typeface="+mj-lt"/>
                <a:cs typeface="Aharoni" pitchFamily="2" charset="-79"/>
              </a:rPr>
            </a:br>
            <a:r>
              <a:rPr lang="hr-HR" sz="1600" dirty="0">
                <a:solidFill>
                  <a:srgbClr val="060606"/>
                </a:solidFill>
                <a:latin typeface="+mj-lt"/>
                <a:cs typeface="Aharoni" pitchFamily="2" charset="-79"/>
              </a:rPr>
              <a:t>Zavod za neuroznanost</a:t>
            </a:r>
          </a:p>
          <a:p>
            <a:pPr algn="ctr"/>
            <a:r>
              <a:rPr lang="hr-HR" sz="1600" dirty="0">
                <a:solidFill>
                  <a:srgbClr val="060606"/>
                </a:solidFill>
                <a:latin typeface="+mj-lt"/>
                <a:cs typeface="Aharoni" pitchFamily="2" charset="-79"/>
              </a:rPr>
              <a:t>Hrvatskog instituta za istraživanje mozga</a:t>
            </a:r>
          </a:p>
          <a:p>
            <a:pPr algn="ctr"/>
            <a:r>
              <a:rPr lang="hr-HR" sz="1600" dirty="0">
                <a:solidFill>
                  <a:srgbClr val="060606"/>
                </a:solidFill>
                <a:latin typeface="+mj-lt"/>
                <a:cs typeface="Aharoni" pitchFamily="2" charset="-79"/>
              </a:rPr>
              <a:t>Medicinski fakultet Sveučilišta u Zagrebu</a:t>
            </a:r>
            <a:endParaRPr lang="en-US" sz="1600" dirty="0">
              <a:solidFill>
                <a:srgbClr val="060606"/>
              </a:solidFill>
              <a:latin typeface="+mj-lt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0789" y="4948807"/>
            <a:ext cx="2897353" cy="125319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68464" y="4473162"/>
            <a:ext cx="1382775" cy="187894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440" y="4715816"/>
            <a:ext cx="1489480" cy="15052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92011" y="4948807"/>
            <a:ext cx="2652584" cy="127966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C4EEA31-6C4A-417C-B526-BA83BAFDA818}"/>
              </a:ext>
            </a:extLst>
          </p:cNvPr>
          <p:cNvSpPr txBox="1"/>
          <p:nvPr/>
        </p:nvSpPr>
        <p:spPr>
          <a:xfrm>
            <a:off x="4404880" y="4138215"/>
            <a:ext cx="27379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b="1" dirty="0">
                <a:solidFill>
                  <a:srgbClr val="FF0000"/>
                </a:solidFill>
              </a:rPr>
              <a:t>http://dementia.hiim.hr</a:t>
            </a:r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2E85A37-AC3A-4058-8E02-90C0031586C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72352" y="863692"/>
            <a:ext cx="1204324" cy="120432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3889906-DAC5-45C9-A58B-09C1E1D0382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8600" y="90608"/>
            <a:ext cx="3156120" cy="4444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43759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40E6DB5-8F2C-4D34-A90A-8BD93E8EB0E5}"/>
              </a:ext>
            </a:extLst>
          </p:cNvPr>
          <p:cNvSpPr txBox="1"/>
          <p:nvPr/>
        </p:nvSpPr>
        <p:spPr>
          <a:xfrm>
            <a:off x="510618" y="120972"/>
            <a:ext cx="1144256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b="1" dirty="0"/>
              <a:t>1. Modeli odvajanja od majke (</a:t>
            </a:r>
            <a:r>
              <a:rPr lang="hr-HR" b="1" dirty="0" err="1"/>
              <a:t>maternal</a:t>
            </a:r>
            <a:r>
              <a:rPr lang="hr-HR" b="1" dirty="0"/>
              <a:t> </a:t>
            </a:r>
            <a:r>
              <a:rPr lang="hr-HR" b="1" dirty="0" err="1"/>
              <a:t>separation</a:t>
            </a:r>
            <a:r>
              <a:rPr lang="hr-HR" b="1" dirty="0"/>
              <a:t>)</a:t>
            </a:r>
            <a:r>
              <a:rPr lang="hr-HR" dirty="0"/>
              <a:t>: Mladunci </a:t>
            </a:r>
            <a:r>
              <a:rPr lang="hr-HR" dirty="0" err="1"/>
              <a:t>eksp</a:t>
            </a:r>
            <a:r>
              <a:rPr lang="hr-HR" dirty="0"/>
              <a:t>. životinja odvajaju se od svojih majki na određeno vrijeme tijekom ranog razvoja. Takvo iskustvo izaziva dugotrajne promjene u ponašanju i fiziološke promjene u potomstvu, uključujući promjene u reakcijama na stres, ponašanja nalik anksioznosti i oštećenje društvenih interakcija. </a:t>
            </a:r>
            <a:r>
              <a:rPr lang="hr-HR" b="1" dirty="0">
                <a:solidFill>
                  <a:srgbClr val="FF0000"/>
                </a:solidFill>
              </a:rPr>
              <a:t>Fizičko</a:t>
            </a:r>
            <a:r>
              <a:rPr lang="hr-HR" dirty="0"/>
              <a:t> i </a:t>
            </a:r>
            <a:r>
              <a:rPr lang="hr-HR" b="1" dirty="0">
                <a:solidFill>
                  <a:srgbClr val="FF0000"/>
                </a:solidFill>
              </a:rPr>
              <a:t>emocionalno</a:t>
            </a:r>
            <a:r>
              <a:rPr lang="hr-HR" dirty="0"/>
              <a:t> zanemarivanje osnovnih potreba djeteta ima enorman traumatski učinak na dijete, a neke od promjena uočene su i u više generacija što ukazuje na </a:t>
            </a:r>
            <a:r>
              <a:rPr lang="hr-HR" dirty="0" err="1"/>
              <a:t>transgeneracijski</a:t>
            </a:r>
            <a:r>
              <a:rPr lang="hr-HR" dirty="0"/>
              <a:t> prijenos učinaka traume iz ranog života. </a:t>
            </a:r>
            <a:r>
              <a:rPr lang="hr-HR" b="1" dirty="0"/>
              <a:t>Isti ili sličan učinak odvajanju ima i nedostatna majčinska skrb</a:t>
            </a:r>
            <a:r>
              <a:rPr lang="hr-HR" dirty="0"/>
              <a:t>.</a:t>
            </a:r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68BAC75-0FCE-43AB-8D9E-326A92BB4C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3258" y="1966429"/>
            <a:ext cx="5778632" cy="330157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39F31C3-07A6-4410-B4C2-F8B25C1EC4FF}"/>
              </a:ext>
            </a:extLst>
          </p:cNvPr>
          <p:cNvSpPr txBox="1"/>
          <p:nvPr/>
        </p:nvSpPr>
        <p:spPr>
          <a:xfrm>
            <a:off x="8649093" y="2145302"/>
            <a:ext cx="3360655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dirty="0"/>
              <a:t>Odvajanje od majke tijekom prvog tjedna života izaziva </a:t>
            </a:r>
            <a:r>
              <a:rPr lang="hr-HR" b="1" dirty="0" err="1">
                <a:solidFill>
                  <a:srgbClr val="FF0000"/>
                </a:solidFill>
              </a:rPr>
              <a:t>hipermetilaciju</a:t>
            </a:r>
            <a:r>
              <a:rPr lang="hr-HR" b="1" dirty="0">
                <a:solidFill>
                  <a:srgbClr val="FF0000"/>
                </a:solidFill>
              </a:rPr>
              <a:t> promotora gena </a:t>
            </a:r>
            <a:r>
              <a:rPr lang="hr-HR" b="1" i="1" dirty="0">
                <a:solidFill>
                  <a:srgbClr val="FF0000"/>
                </a:solidFill>
              </a:rPr>
              <a:t>NR3C1</a:t>
            </a:r>
            <a:r>
              <a:rPr lang="hr-HR" dirty="0"/>
              <a:t> </a:t>
            </a:r>
            <a:r>
              <a:rPr lang="hr-HR" b="1" dirty="0"/>
              <a:t>za </a:t>
            </a:r>
            <a:r>
              <a:rPr lang="hr-HR" b="1" dirty="0" err="1"/>
              <a:t>glukokortikoidni</a:t>
            </a:r>
            <a:r>
              <a:rPr lang="hr-HR" b="1" dirty="0"/>
              <a:t> receptor</a:t>
            </a:r>
            <a:r>
              <a:rPr lang="hr-HR" dirty="0"/>
              <a:t> (</a:t>
            </a:r>
            <a:r>
              <a:rPr lang="hr-HR" dirty="0" err="1"/>
              <a:t>ekprimira</a:t>
            </a:r>
            <a:r>
              <a:rPr lang="hr-HR" dirty="0"/>
              <a:t> se najviše u </a:t>
            </a:r>
            <a:r>
              <a:rPr lang="hr-HR" dirty="0" err="1"/>
              <a:t>hipokampusu</a:t>
            </a:r>
            <a:r>
              <a:rPr lang="hr-HR" dirty="0"/>
              <a:t> miša), a ovakav traumatski stres traje, zajedno s abnormalnim ponašanjem, </a:t>
            </a:r>
            <a:r>
              <a:rPr lang="hr-HR" b="1" dirty="0">
                <a:solidFill>
                  <a:srgbClr val="FF0000"/>
                </a:solidFill>
              </a:rPr>
              <a:t>doživotno</a:t>
            </a:r>
            <a:r>
              <a:rPr lang="hr-HR" b="1" dirty="0"/>
              <a:t> i prenosi se </a:t>
            </a:r>
            <a:r>
              <a:rPr lang="hr-HR" b="1" dirty="0" err="1"/>
              <a:t>trangeneracijski</a:t>
            </a:r>
            <a:r>
              <a:rPr lang="hr-HR" b="1" dirty="0"/>
              <a:t>.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0FA8790-DD14-4B3E-AAE0-A08BBBE47B07}"/>
              </a:ext>
            </a:extLst>
          </p:cNvPr>
          <p:cNvSpPr txBox="1"/>
          <p:nvPr/>
        </p:nvSpPr>
        <p:spPr>
          <a:xfrm>
            <a:off x="260023" y="5340285"/>
            <a:ext cx="8284590" cy="141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dirty="0"/>
              <a:t>Na uzorku od 93.391 osobe pokazalo se da su djevojčice evakuirane tijekom Drugog svjetskog rata iz Finske u švedske udomiteljske obitelji imale kao odrasle osobe </a:t>
            </a:r>
            <a:r>
              <a:rPr lang="hr-HR" b="1" dirty="0">
                <a:solidFill>
                  <a:srgbClr val="FF0000"/>
                </a:solidFill>
              </a:rPr>
              <a:t>dvostruko veći rizik psihijatrijske hospitalizacije</a:t>
            </a:r>
            <a:r>
              <a:rPr lang="hr-HR" dirty="0"/>
              <a:t> zbog poremećaja raspoloženja u odnosu na njihove sestre koje nisu bile evakuirane</a:t>
            </a:r>
          </a:p>
          <a:p>
            <a:r>
              <a:rPr lang="hr-HR" sz="1400" dirty="0" err="1"/>
              <a:t>Santavirta</a:t>
            </a:r>
            <a:r>
              <a:rPr lang="hr-HR" sz="1400" dirty="0"/>
              <a:t> T. </a:t>
            </a:r>
            <a:r>
              <a:rPr lang="hr-HR" sz="1400" dirty="0" err="1"/>
              <a:t>et</a:t>
            </a:r>
            <a:r>
              <a:rPr lang="hr-HR" sz="1400" dirty="0"/>
              <a:t> </a:t>
            </a:r>
            <a:r>
              <a:rPr lang="hr-HR" sz="1400" dirty="0" err="1"/>
              <a:t>al</a:t>
            </a:r>
            <a:r>
              <a:rPr lang="hr-HR" sz="1400" dirty="0"/>
              <a:t>. </a:t>
            </a:r>
            <a:r>
              <a:rPr lang="hr-HR" sz="1400" i="1" dirty="0"/>
              <a:t>JAMA </a:t>
            </a:r>
            <a:r>
              <a:rPr lang="hr-HR" sz="1400" i="1" dirty="0" err="1"/>
              <a:t>Psychiatry</a:t>
            </a:r>
            <a:r>
              <a:rPr lang="hr-HR" sz="1400" dirty="0"/>
              <a:t> 2018; 75: 21-27.</a:t>
            </a:r>
            <a:endParaRPr lang="en-US" sz="14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18BD68E-A7E3-48E7-BA79-F9B452C07230}"/>
              </a:ext>
            </a:extLst>
          </p:cNvPr>
          <p:cNvSpPr txBox="1"/>
          <p:nvPr/>
        </p:nvSpPr>
        <p:spPr>
          <a:xfrm>
            <a:off x="8649093" y="5227163"/>
            <a:ext cx="3530338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sz="1400" dirty="0" err="1"/>
              <a:t>Creasey</a:t>
            </a:r>
            <a:r>
              <a:rPr lang="hr-HR" sz="1400" dirty="0"/>
              <a:t> N. </a:t>
            </a:r>
            <a:r>
              <a:rPr lang="hr-HR" sz="1400" dirty="0" err="1"/>
              <a:t>et</a:t>
            </a:r>
            <a:r>
              <a:rPr lang="hr-HR" sz="1400" dirty="0"/>
              <a:t> </a:t>
            </a:r>
            <a:r>
              <a:rPr lang="hr-HR" sz="1400" dirty="0" err="1"/>
              <a:t>al</a:t>
            </a:r>
            <a:r>
              <a:rPr lang="hr-HR" sz="1400" dirty="0"/>
              <a:t>. (2023). </a:t>
            </a:r>
            <a:r>
              <a:rPr lang="hr-HR" sz="1400" dirty="0" err="1"/>
              <a:t>Maternal</a:t>
            </a:r>
            <a:r>
              <a:rPr lang="hr-HR" sz="1400" dirty="0"/>
              <a:t> </a:t>
            </a:r>
            <a:r>
              <a:rPr lang="hr-HR" sz="1400" dirty="0" err="1"/>
              <a:t>sensitivity</a:t>
            </a:r>
            <a:r>
              <a:rPr lang="hr-HR" sz="1400" dirty="0"/>
              <a:t> </a:t>
            </a:r>
            <a:r>
              <a:rPr lang="hr-HR" sz="1400" dirty="0" err="1"/>
              <a:t>and</a:t>
            </a:r>
            <a:r>
              <a:rPr lang="hr-HR" sz="1400" dirty="0"/>
              <a:t> </a:t>
            </a:r>
            <a:r>
              <a:rPr lang="hr-HR" sz="1400" dirty="0" err="1"/>
              <a:t>child</a:t>
            </a:r>
            <a:r>
              <a:rPr lang="hr-HR" sz="1400" dirty="0"/>
              <a:t> </a:t>
            </a:r>
            <a:r>
              <a:rPr lang="hr-HR" sz="1400" dirty="0" err="1"/>
              <a:t>internalizing</a:t>
            </a:r>
            <a:r>
              <a:rPr lang="hr-HR" sz="1400" dirty="0"/>
              <a:t> </a:t>
            </a:r>
            <a:r>
              <a:rPr lang="hr-HR" sz="1400" dirty="0" err="1"/>
              <a:t>and</a:t>
            </a:r>
            <a:r>
              <a:rPr lang="hr-HR" sz="1400" dirty="0"/>
              <a:t> </a:t>
            </a:r>
            <a:r>
              <a:rPr lang="hr-HR" sz="1400" dirty="0" err="1"/>
              <a:t>externalizing</a:t>
            </a:r>
            <a:r>
              <a:rPr lang="hr-HR" sz="1400" dirty="0"/>
              <a:t> </a:t>
            </a:r>
            <a:r>
              <a:rPr lang="hr-HR" sz="1400" dirty="0" err="1"/>
              <a:t>behavior</a:t>
            </a:r>
            <a:r>
              <a:rPr lang="hr-HR" sz="1400" dirty="0"/>
              <a:t>: a </a:t>
            </a:r>
            <a:r>
              <a:rPr lang="hr-HR" sz="1400" dirty="0" err="1"/>
              <a:t>mediating</a:t>
            </a:r>
            <a:r>
              <a:rPr lang="hr-HR" sz="1400" dirty="0"/>
              <a:t> role for </a:t>
            </a:r>
            <a:r>
              <a:rPr lang="hr-HR" sz="1400" dirty="0" err="1"/>
              <a:t>glucocorticoid</a:t>
            </a:r>
            <a:r>
              <a:rPr lang="hr-HR" sz="1400" dirty="0"/>
              <a:t> gene (</a:t>
            </a:r>
            <a:r>
              <a:rPr lang="hr-HR" sz="1400" i="1" dirty="0"/>
              <a:t>NR3C1</a:t>
            </a:r>
            <a:r>
              <a:rPr lang="hr-HR" sz="1400" dirty="0"/>
              <a:t>) </a:t>
            </a:r>
            <a:r>
              <a:rPr lang="hr-HR" sz="1400" dirty="0" err="1"/>
              <a:t>methylation</a:t>
            </a:r>
            <a:r>
              <a:rPr lang="hr-HR" sz="1400" dirty="0"/>
              <a:t>? </a:t>
            </a:r>
            <a:r>
              <a:rPr lang="hr-HR" sz="1400" i="1" dirty="0" err="1"/>
              <a:t>Dev</a:t>
            </a:r>
            <a:r>
              <a:rPr lang="hr-HR" sz="1400" i="1" dirty="0"/>
              <a:t>. </a:t>
            </a:r>
            <a:r>
              <a:rPr lang="hr-HR" sz="1400" i="1" dirty="0" err="1"/>
              <a:t>Psychopathol</a:t>
            </a:r>
            <a:r>
              <a:rPr lang="hr-HR" sz="1400" dirty="0"/>
              <a:t>. 10: 1-12. 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42078856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F5B82C-D8EA-4D4C-97EF-47A5703F18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7697" y="5740924"/>
            <a:ext cx="10512687" cy="1027521"/>
          </a:xfrm>
        </p:spPr>
        <p:txBody>
          <a:bodyPr/>
          <a:lstStyle/>
          <a:p>
            <a:r>
              <a:rPr lang="hr-HR" sz="2000" dirty="0"/>
              <a:t>Status </a:t>
            </a:r>
            <a:r>
              <a:rPr lang="hr-HR" sz="2000" dirty="0" err="1"/>
              <a:t>metilacije</a:t>
            </a:r>
            <a:r>
              <a:rPr lang="hr-HR" sz="2000" dirty="0"/>
              <a:t> </a:t>
            </a:r>
            <a:r>
              <a:rPr lang="hr-HR" sz="2000" i="1" dirty="0">
                <a:solidFill>
                  <a:srgbClr val="FF0000"/>
                </a:solidFill>
              </a:rPr>
              <a:t>NR3C1</a:t>
            </a:r>
            <a:r>
              <a:rPr lang="hr-HR" sz="2000" dirty="0">
                <a:solidFill>
                  <a:srgbClr val="FF0000"/>
                </a:solidFill>
              </a:rPr>
              <a:t> gena</a:t>
            </a:r>
            <a:r>
              <a:rPr lang="hr-HR" sz="2000" dirty="0"/>
              <a:t> za GR adolescentne djece (stare 10-17 godina) pod utjecajem je majčinog iskustva nasilja od intimnog partnera (IPV – </a:t>
            </a:r>
            <a:r>
              <a:rPr lang="hr-HR" sz="2000" i="1" dirty="0" err="1"/>
              <a:t>intimate</a:t>
            </a:r>
            <a:r>
              <a:rPr lang="hr-HR" sz="2000" i="1" dirty="0"/>
              <a:t> partner </a:t>
            </a:r>
            <a:r>
              <a:rPr lang="hr-HR" sz="2000" i="1" dirty="0" err="1"/>
              <a:t>violence</a:t>
            </a:r>
            <a:r>
              <a:rPr lang="hr-HR" sz="2000" dirty="0"/>
              <a:t>) tijekom trudnoće </a:t>
            </a:r>
            <a:endParaRPr lang="en-US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E9139C8-35FE-4253-A912-E24BE08B2A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741" y="1753307"/>
            <a:ext cx="5790557" cy="375666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6E3C14F-EC82-42B2-A393-0D9B4A15E2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528" y="0"/>
            <a:ext cx="7322820" cy="1584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70941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878C36-5215-4EB5-8E9D-09EA4091DC4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26740" y="24746"/>
            <a:ext cx="7569797" cy="578575"/>
          </a:xfrm>
        </p:spPr>
        <p:txBody>
          <a:bodyPr/>
          <a:lstStyle/>
          <a:p>
            <a:r>
              <a:rPr lang="hr-HR" dirty="0"/>
              <a:t>MSUS model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35A6ED6-AD9E-468A-A1B6-53C28E117F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176" y="641139"/>
            <a:ext cx="6308296" cy="522153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4B6190E-11E6-45AD-9390-34270A330A10}"/>
              </a:ext>
            </a:extLst>
          </p:cNvPr>
          <p:cNvSpPr txBox="1"/>
          <p:nvPr/>
        </p:nvSpPr>
        <p:spPr>
          <a:xfrm>
            <a:off x="35942" y="5984364"/>
            <a:ext cx="630829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sz="1400" dirty="0"/>
              <a:t>Franklin, T. B., </a:t>
            </a:r>
            <a:r>
              <a:rPr lang="hr-HR" sz="1400" dirty="0" err="1"/>
              <a:t>Russig</a:t>
            </a:r>
            <a:r>
              <a:rPr lang="hr-HR" sz="1400" dirty="0"/>
              <a:t>, H., </a:t>
            </a:r>
            <a:r>
              <a:rPr lang="hr-HR" sz="1400" dirty="0" err="1"/>
              <a:t>Weiss</a:t>
            </a:r>
            <a:r>
              <a:rPr lang="hr-HR" sz="1400" dirty="0"/>
              <a:t>, I. C., </a:t>
            </a:r>
            <a:r>
              <a:rPr lang="hr-HR" sz="1400" dirty="0" err="1"/>
              <a:t>Grff</a:t>
            </a:r>
            <a:r>
              <a:rPr lang="hr-HR" sz="1400" dirty="0"/>
              <a:t>, J., </a:t>
            </a:r>
            <a:r>
              <a:rPr lang="hr-HR" sz="1400" dirty="0" err="1"/>
              <a:t>Linder</a:t>
            </a:r>
            <a:r>
              <a:rPr lang="hr-HR" sz="1400" dirty="0"/>
              <a:t>, N., </a:t>
            </a:r>
            <a:r>
              <a:rPr lang="hr-HR" sz="1400" dirty="0" err="1"/>
              <a:t>Michalon</a:t>
            </a:r>
            <a:r>
              <a:rPr lang="hr-HR" sz="1400" dirty="0"/>
              <a:t>, A., </a:t>
            </a:r>
            <a:r>
              <a:rPr lang="hr-HR" sz="1400" dirty="0" err="1"/>
              <a:t>et</a:t>
            </a:r>
            <a:r>
              <a:rPr lang="hr-HR" sz="1400" dirty="0"/>
              <a:t> </a:t>
            </a:r>
            <a:r>
              <a:rPr lang="hr-HR" sz="1400" dirty="0" err="1"/>
              <a:t>al</a:t>
            </a:r>
            <a:r>
              <a:rPr lang="hr-HR" sz="1400" dirty="0"/>
              <a:t>. (2010). </a:t>
            </a:r>
            <a:r>
              <a:rPr lang="hr-HR" sz="1400" dirty="0" err="1"/>
              <a:t>Epigenetic</a:t>
            </a:r>
            <a:r>
              <a:rPr lang="hr-HR" sz="1400" dirty="0"/>
              <a:t> </a:t>
            </a:r>
            <a:r>
              <a:rPr lang="hr-HR" sz="1400" dirty="0" err="1"/>
              <a:t>transmission</a:t>
            </a:r>
            <a:r>
              <a:rPr lang="hr-HR" sz="1400" dirty="0"/>
              <a:t> </a:t>
            </a:r>
            <a:r>
              <a:rPr lang="hr-HR" sz="1400" dirty="0" err="1"/>
              <a:t>of</a:t>
            </a:r>
            <a:r>
              <a:rPr lang="hr-HR" sz="1400" dirty="0"/>
              <a:t> the </a:t>
            </a:r>
            <a:r>
              <a:rPr lang="hr-HR" sz="1400" dirty="0" err="1"/>
              <a:t>impact</a:t>
            </a:r>
            <a:r>
              <a:rPr lang="hr-HR" sz="1400" dirty="0"/>
              <a:t> </a:t>
            </a:r>
            <a:r>
              <a:rPr lang="hr-HR" sz="1400" dirty="0" err="1"/>
              <a:t>of</a:t>
            </a:r>
            <a:r>
              <a:rPr lang="hr-HR" sz="1400" dirty="0"/>
              <a:t> </a:t>
            </a:r>
            <a:r>
              <a:rPr lang="hr-HR" sz="1400" dirty="0" err="1"/>
              <a:t>early</a:t>
            </a:r>
            <a:r>
              <a:rPr lang="hr-HR" sz="1400" dirty="0"/>
              <a:t> </a:t>
            </a:r>
            <a:r>
              <a:rPr lang="hr-HR" sz="1400" dirty="0" err="1"/>
              <a:t>stress</a:t>
            </a:r>
            <a:r>
              <a:rPr lang="hr-HR" sz="1400" dirty="0"/>
              <a:t> </a:t>
            </a:r>
            <a:r>
              <a:rPr lang="hr-HR" sz="1400" dirty="0" err="1"/>
              <a:t>across</a:t>
            </a:r>
            <a:r>
              <a:rPr lang="hr-HR" sz="1400" dirty="0"/>
              <a:t> </a:t>
            </a:r>
            <a:r>
              <a:rPr lang="hr-HR" sz="1400" dirty="0" err="1"/>
              <a:t>generations</a:t>
            </a:r>
            <a:r>
              <a:rPr lang="hr-HR" sz="1400" dirty="0"/>
              <a:t>. </a:t>
            </a:r>
            <a:r>
              <a:rPr lang="hr-HR" sz="1400" i="1" dirty="0" err="1"/>
              <a:t>Biol</a:t>
            </a:r>
            <a:r>
              <a:rPr lang="hr-HR" sz="1400" i="1" dirty="0"/>
              <a:t>. </a:t>
            </a:r>
            <a:r>
              <a:rPr lang="hr-HR" sz="1400" i="1" dirty="0" err="1"/>
              <a:t>Psychiatry</a:t>
            </a:r>
            <a:r>
              <a:rPr lang="hr-HR" sz="1400" dirty="0"/>
              <a:t> 68: 408-415.</a:t>
            </a:r>
            <a:endParaRPr lang="en-US" sz="1400" dirty="0"/>
          </a:p>
          <a:p>
            <a:endParaRPr lang="en-US" sz="1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635F30C-1CCD-48DC-81BB-E23A3B467EAE}"/>
              </a:ext>
            </a:extLst>
          </p:cNvPr>
          <p:cNvSpPr txBox="1"/>
          <p:nvPr/>
        </p:nvSpPr>
        <p:spPr>
          <a:xfrm>
            <a:off x="6438508" y="42420"/>
            <a:ext cx="5660796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dirty="0"/>
              <a:t>Primjena vanjskih stresora u kombinaciji s odvajanjem potomaka od majke smatra se </a:t>
            </a:r>
            <a:r>
              <a:rPr lang="hr-HR" b="1" dirty="0"/>
              <a:t>jednim od najboljih životinjskih modela za proučavanje </a:t>
            </a:r>
            <a:r>
              <a:rPr lang="hr-HR" b="1" dirty="0" err="1"/>
              <a:t>transgeneracijskog</a:t>
            </a:r>
            <a:r>
              <a:rPr lang="hr-HR" b="1" dirty="0"/>
              <a:t> nasljeđivanja traumatskog stresa</a:t>
            </a:r>
            <a:r>
              <a:rPr lang="hr-HR" dirty="0"/>
              <a:t> budući da </a:t>
            </a:r>
            <a:r>
              <a:rPr lang="hr-HR" b="1" dirty="0">
                <a:solidFill>
                  <a:srgbClr val="FF0000"/>
                </a:solidFill>
              </a:rPr>
              <a:t>ponovljivo utječe na nekoliko uzastopnih generacija</a:t>
            </a:r>
            <a:r>
              <a:rPr lang="hr-HR" dirty="0"/>
              <a:t>.</a:t>
            </a:r>
          </a:p>
          <a:p>
            <a:r>
              <a:rPr lang="hr-HR" dirty="0"/>
              <a:t>Takav model koristi kombinaciju </a:t>
            </a:r>
            <a:r>
              <a:rPr lang="hr-HR" u="sng" dirty="0"/>
              <a:t>svakodnevnog nepredvidivog (nasumičnog) odvajanja mladunaca miševa (F1) od njihove majke (F0), s istodobnim nepredvidivim (nasumičnim) izlaganjem majke stresu (F0) tijekom odvajanja</a:t>
            </a:r>
            <a:r>
              <a:rPr lang="hr-HR" dirty="0"/>
              <a:t> (</a:t>
            </a:r>
            <a:r>
              <a:rPr lang="en-US" i="1" dirty="0">
                <a:solidFill>
                  <a:srgbClr val="FF0000"/>
                </a:solidFill>
              </a:rPr>
              <a:t>model of unpredictable </a:t>
            </a:r>
            <a:r>
              <a:rPr lang="en-US" i="1" u="sng" dirty="0">
                <a:solidFill>
                  <a:srgbClr val="FF0000"/>
                </a:solidFill>
              </a:rPr>
              <a:t>m</a:t>
            </a:r>
            <a:r>
              <a:rPr lang="en-US" i="1" dirty="0">
                <a:solidFill>
                  <a:srgbClr val="FF0000"/>
                </a:solidFill>
              </a:rPr>
              <a:t>aternal </a:t>
            </a:r>
            <a:r>
              <a:rPr lang="en-US" i="1" u="sng" dirty="0">
                <a:solidFill>
                  <a:srgbClr val="FF0000"/>
                </a:solidFill>
              </a:rPr>
              <a:t>s</a:t>
            </a:r>
            <a:r>
              <a:rPr lang="en-US" i="1" dirty="0">
                <a:solidFill>
                  <a:srgbClr val="FF0000"/>
                </a:solidFill>
              </a:rPr>
              <a:t>eparation and </a:t>
            </a:r>
            <a:r>
              <a:rPr lang="en-US" i="1" u="sng" dirty="0">
                <a:solidFill>
                  <a:srgbClr val="FF0000"/>
                </a:solidFill>
              </a:rPr>
              <a:t>u</a:t>
            </a:r>
            <a:r>
              <a:rPr lang="en-US" i="1" dirty="0">
                <a:solidFill>
                  <a:srgbClr val="FF0000"/>
                </a:solidFill>
              </a:rPr>
              <a:t>npredictable maternal </a:t>
            </a:r>
            <a:r>
              <a:rPr lang="en-US" i="1" u="sng" dirty="0">
                <a:solidFill>
                  <a:srgbClr val="FF0000"/>
                </a:solidFill>
              </a:rPr>
              <a:t>s</a:t>
            </a:r>
            <a:r>
              <a:rPr lang="en-US" i="1" dirty="0">
                <a:solidFill>
                  <a:srgbClr val="FF0000"/>
                </a:solidFill>
              </a:rPr>
              <a:t>tress</a:t>
            </a:r>
            <a:r>
              <a:rPr lang="en-US" dirty="0"/>
              <a:t>, MSUS)</a:t>
            </a:r>
            <a:r>
              <a:rPr lang="hr-HR" dirty="0"/>
              <a:t>. Ova </a:t>
            </a:r>
            <a:r>
              <a:rPr lang="hr-HR" b="1" dirty="0">
                <a:solidFill>
                  <a:srgbClr val="FF0000"/>
                </a:solidFill>
              </a:rPr>
              <a:t>ponavljajuća i nepredvidiva traumatska iskustva tijekom postnatalnog razdoblja od prvog do četrnaestog dana mijenjaju ponašanje potomstva u tri generacije</a:t>
            </a:r>
            <a:r>
              <a:rPr lang="hr-HR" dirty="0"/>
              <a:t>.</a:t>
            </a:r>
          </a:p>
          <a:p>
            <a:r>
              <a:rPr lang="hr-HR" dirty="0"/>
              <a:t>Pretpostavlja se da F2 i F3 generacija miševa koje pokazuju ponašanja slična depresiji nisu posljedica promjena u majčinskoj skrbi budući da navedeno ponašanje ostaje i nakon udomljavanja. Također, F2 i F3 generacija miševa pokazuje manji otpor u istraživanju nepoznate okoline i sveukupno rizičnije ponašanje (</a:t>
            </a:r>
            <a:r>
              <a:rPr lang="hr-HR" b="1" dirty="0"/>
              <a:t>Franklin i sur., 2010</a:t>
            </a:r>
            <a:r>
              <a:rPr lang="hr-HR" dirty="0"/>
              <a:t>; </a:t>
            </a:r>
            <a:r>
              <a:rPr lang="hr-HR" b="1" dirty="0" err="1"/>
              <a:t>Gapp</a:t>
            </a:r>
            <a:r>
              <a:rPr lang="hr-HR" b="1" dirty="0"/>
              <a:t> i sur., 2014a</a:t>
            </a:r>
            <a:r>
              <a:rPr lang="hr-HR" dirty="0"/>
              <a:t>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9628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5E12C6B-9F1B-422D-888E-C4C9178D6E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8692" y="192942"/>
            <a:ext cx="6824809" cy="500253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C4A54E9-E06E-4835-89EE-870975600555}"/>
              </a:ext>
            </a:extLst>
          </p:cNvPr>
          <p:cNvSpPr txBox="1"/>
          <p:nvPr/>
        </p:nvSpPr>
        <p:spPr>
          <a:xfrm>
            <a:off x="670874" y="5088922"/>
            <a:ext cx="1053916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/>
              <a:t>Interakcija</a:t>
            </a:r>
            <a:r>
              <a:rPr lang="en-US" b="1" dirty="0"/>
              <a:t> </a:t>
            </a:r>
            <a:r>
              <a:rPr lang="en-US" b="1" dirty="0" err="1"/>
              <a:t>između</a:t>
            </a:r>
            <a:r>
              <a:rPr lang="en-US" b="1" dirty="0"/>
              <a:t> </a:t>
            </a:r>
            <a:r>
              <a:rPr lang="en-US" b="1" i="1" dirty="0"/>
              <a:t>5HTTLPR </a:t>
            </a:r>
            <a:r>
              <a:rPr lang="en-US" b="1" dirty="0" err="1"/>
              <a:t>genotipa</a:t>
            </a:r>
            <a:r>
              <a:rPr lang="en-US" b="1" dirty="0"/>
              <a:t> </a:t>
            </a:r>
            <a:r>
              <a:rPr lang="en-US" b="1" dirty="0" err="1"/>
              <a:t>i</a:t>
            </a:r>
            <a:r>
              <a:rPr lang="en-US" b="1" dirty="0"/>
              <a:t> </a:t>
            </a:r>
            <a:r>
              <a:rPr lang="en-US" b="1" dirty="0" err="1"/>
              <a:t>okoline</a:t>
            </a:r>
            <a:r>
              <a:rPr lang="en-US" b="1" dirty="0"/>
              <a:t> </a:t>
            </a:r>
            <a:r>
              <a:rPr lang="en-US" b="1" dirty="0" err="1"/>
              <a:t>utječe</a:t>
            </a:r>
            <a:r>
              <a:rPr lang="en-US" b="1" dirty="0"/>
              <a:t> </a:t>
            </a:r>
            <a:r>
              <a:rPr lang="en-US" b="1" dirty="0" err="1"/>
              <a:t>na</a:t>
            </a:r>
            <a:r>
              <a:rPr lang="en-US" b="1" dirty="0"/>
              <a:t> </a:t>
            </a:r>
            <a:r>
              <a:rPr lang="en-US" b="1" dirty="0" err="1"/>
              <a:t>razvitak</a:t>
            </a:r>
            <a:r>
              <a:rPr lang="en-US" b="1" dirty="0"/>
              <a:t> </a:t>
            </a:r>
            <a:r>
              <a:rPr lang="en-US" b="1" dirty="0" err="1"/>
              <a:t>obrasca</a:t>
            </a:r>
            <a:r>
              <a:rPr lang="en-US" b="1" dirty="0"/>
              <a:t> </a:t>
            </a:r>
            <a:r>
              <a:rPr lang="en-US" b="1" dirty="0" err="1"/>
              <a:t>privrženosti</a:t>
            </a:r>
            <a:r>
              <a:rPr lang="en-US" b="1" dirty="0"/>
              <a:t>. </a:t>
            </a:r>
            <a:r>
              <a:rPr lang="hr-HR" dirty="0"/>
              <a:t>D</a:t>
            </a:r>
            <a:r>
              <a:rPr lang="en-US" dirty="0" err="1"/>
              <a:t>jeca</a:t>
            </a:r>
            <a:r>
              <a:rPr lang="en-US" dirty="0"/>
              <a:t> s </a:t>
            </a:r>
            <a:r>
              <a:rPr lang="en-US" dirty="0" err="1"/>
              <a:t>oba</a:t>
            </a:r>
            <a:r>
              <a:rPr lang="en-US" dirty="0"/>
              <a:t> </a:t>
            </a:r>
            <a:r>
              <a:rPr lang="en-US" dirty="0" err="1"/>
              <a:t>kratka</a:t>
            </a:r>
            <a:r>
              <a:rPr lang="en-US" dirty="0"/>
              <a:t> </a:t>
            </a:r>
            <a:r>
              <a:rPr lang="en-US" i="1" dirty="0"/>
              <a:t>5HTTLPR </a:t>
            </a:r>
            <a:r>
              <a:rPr lang="en-US" dirty="0" err="1"/>
              <a:t>alela</a:t>
            </a:r>
            <a:r>
              <a:rPr lang="en-US" dirty="0"/>
              <a:t> </a:t>
            </a:r>
            <a:r>
              <a:rPr lang="hr-HR" dirty="0"/>
              <a:t>su </a:t>
            </a:r>
            <a:r>
              <a:rPr lang="en-US" dirty="0" err="1"/>
              <a:t>pojačano</a:t>
            </a:r>
            <a:r>
              <a:rPr lang="en-US" dirty="0"/>
              <a:t> </a:t>
            </a:r>
            <a:r>
              <a:rPr lang="en-US" dirty="0" err="1"/>
              <a:t>osjetljiva</a:t>
            </a:r>
            <a:r>
              <a:rPr lang="en-US" dirty="0"/>
              <a:t> za </a:t>
            </a:r>
            <a:r>
              <a:rPr lang="en-US" dirty="0" err="1"/>
              <a:t>razvitak</a:t>
            </a:r>
            <a:r>
              <a:rPr lang="en-US" dirty="0"/>
              <a:t> </a:t>
            </a:r>
            <a:r>
              <a:rPr lang="en-US" dirty="0" err="1"/>
              <a:t>nesigurnog</a:t>
            </a:r>
            <a:r>
              <a:rPr lang="en-US" dirty="0"/>
              <a:t> </a:t>
            </a:r>
            <a:r>
              <a:rPr lang="en-US" dirty="0" err="1"/>
              <a:t>obrasca</a:t>
            </a:r>
            <a:r>
              <a:rPr lang="en-US" dirty="0"/>
              <a:t> </a:t>
            </a:r>
            <a:r>
              <a:rPr lang="en-US" dirty="0" err="1"/>
              <a:t>privrženosti</a:t>
            </a:r>
            <a:r>
              <a:rPr lang="en-US" dirty="0"/>
              <a:t> </a:t>
            </a:r>
            <a:r>
              <a:rPr lang="en-US" dirty="0" err="1"/>
              <a:t>ako</a:t>
            </a:r>
            <a:r>
              <a:rPr lang="en-US" dirty="0"/>
              <a:t> </a:t>
            </a:r>
            <a:r>
              <a:rPr lang="en-US" dirty="0" err="1"/>
              <a:t>okružje</a:t>
            </a:r>
            <a:r>
              <a:rPr lang="en-US" dirty="0"/>
              <a:t> u </a:t>
            </a:r>
            <a:r>
              <a:rPr lang="en-US" dirty="0" err="1"/>
              <a:t>kojemu</a:t>
            </a:r>
            <a:r>
              <a:rPr lang="en-US" dirty="0"/>
              <a:t> </a:t>
            </a:r>
            <a:r>
              <a:rPr lang="en-US" dirty="0" err="1"/>
              <a:t>rastu</a:t>
            </a:r>
            <a:r>
              <a:rPr lang="en-US" dirty="0"/>
              <a:t> </a:t>
            </a:r>
            <a:r>
              <a:rPr lang="en-US" dirty="0" err="1"/>
              <a:t>nije</a:t>
            </a:r>
            <a:r>
              <a:rPr lang="en-US" dirty="0"/>
              <a:t> </a:t>
            </a:r>
            <a:r>
              <a:rPr lang="en-US" dirty="0" err="1"/>
              <a:t>povoljno</a:t>
            </a:r>
            <a:r>
              <a:rPr lang="en-US" dirty="0"/>
              <a:t>. Taj </a:t>
            </a:r>
            <a:r>
              <a:rPr lang="en-US" dirty="0" err="1"/>
              <a:t>učinak</a:t>
            </a:r>
            <a:r>
              <a:rPr lang="en-US" dirty="0"/>
              <a:t> </a:t>
            </a:r>
            <a:r>
              <a:rPr lang="en-US" dirty="0" err="1"/>
              <a:t>okoline</a:t>
            </a:r>
            <a:r>
              <a:rPr lang="en-US" dirty="0"/>
              <a:t> </a:t>
            </a:r>
            <a:r>
              <a:rPr lang="en-US" dirty="0" err="1"/>
              <a:t>rjeđe</a:t>
            </a:r>
            <a:r>
              <a:rPr lang="en-US" dirty="0"/>
              <a:t> se </a:t>
            </a:r>
            <a:r>
              <a:rPr lang="en-US" dirty="0" err="1"/>
              <a:t>vidi</a:t>
            </a:r>
            <a:r>
              <a:rPr lang="en-US" dirty="0"/>
              <a:t> u </a:t>
            </a:r>
            <a:r>
              <a:rPr lang="en-US" dirty="0" err="1"/>
              <a:t>djece</a:t>
            </a:r>
            <a:r>
              <a:rPr lang="en-US" dirty="0"/>
              <a:t> </a:t>
            </a:r>
            <a:r>
              <a:rPr lang="en-US" dirty="0" err="1"/>
              <a:t>koja</a:t>
            </a:r>
            <a:r>
              <a:rPr lang="en-US" dirty="0"/>
              <a:t> </a:t>
            </a:r>
            <a:r>
              <a:rPr lang="en-US" dirty="0" err="1"/>
              <a:t>imaju</a:t>
            </a:r>
            <a:r>
              <a:rPr lang="en-US" dirty="0"/>
              <a:t> </a:t>
            </a:r>
            <a:r>
              <a:rPr lang="en-US" dirty="0" err="1"/>
              <a:t>najmanje</a:t>
            </a:r>
            <a:r>
              <a:rPr lang="en-US" dirty="0"/>
              <a:t> </a:t>
            </a:r>
            <a:r>
              <a:rPr lang="en-US" dirty="0" err="1"/>
              <a:t>jedan</a:t>
            </a:r>
            <a:r>
              <a:rPr lang="en-US" dirty="0"/>
              <a:t> </a:t>
            </a:r>
            <a:r>
              <a:rPr lang="en-US" dirty="0" err="1"/>
              <a:t>dugi</a:t>
            </a:r>
            <a:r>
              <a:rPr lang="en-US" dirty="0"/>
              <a:t> (‘l’) </a:t>
            </a:r>
            <a:r>
              <a:rPr lang="en-US" dirty="0" err="1"/>
              <a:t>alel</a:t>
            </a:r>
            <a:r>
              <a:rPr lang="en-US" dirty="0"/>
              <a:t> </a:t>
            </a:r>
            <a:r>
              <a:rPr lang="en-US" i="1" dirty="0"/>
              <a:t>5HTTLPR</a:t>
            </a:r>
            <a:r>
              <a:rPr lang="en-US" dirty="0"/>
              <a:t>-a.</a:t>
            </a:r>
            <a:endParaRPr lang="hr-HR" dirty="0"/>
          </a:p>
          <a:p>
            <a:r>
              <a:rPr lang="en-US" sz="1400" dirty="0"/>
              <a:t>Shema </a:t>
            </a:r>
            <a:r>
              <a:rPr lang="en-US" sz="1400" dirty="0" err="1"/>
              <a:t>prema</a:t>
            </a:r>
            <a:r>
              <a:rPr lang="en-US" sz="1400" dirty="0"/>
              <a:t> </a:t>
            </a:r>
            <a:r>
              <a:rPr lang="en-US" sz="1400" dirty="0" err="1"/>
              <a:t>rezultatima</a:t>
            </a:r>
            <a:r>
              <a:rPr lang="en-US" sz="1400" dirty="0"/>
              <a:t> Mesquita AR</a:t>
            </a:r>
            <a:r>
              <a:rPr lang="hr-HR" sz="1400" dirty="0"/>
              <a:t> </a:t>
            </a:r>
            <a:r>
              <a:rPr lang="hr-HR" sz="1400" dirty="0" err="1"/>
              <a:t>et</a:t>
            </a:r>
            <a:r>
              <a:rPr lang="hr-HR" sz="1400" dirty="0"/>
              <a:t> </a:t>
            </a:r>
            <a:r>
              <a:rPr lang="hr-HR" sz="1400" dirty="0" err="1"/>
              <a:t>al</a:t>
            </a:r>
            <a:r>
              <a:rPr lang="hr-HR" sz="1400" dirty="0"/>
              <a:t>. </a:t>
            </a:r>
            <a:r>
              <a:rPr lang="en-US" sz="1400" i="1" dirty="0"/>
              <a:t>Institutionalization and indiscriminate social behavior: differential susceptibility versus</a:t>
            </a:r>
            <a:r>
              <a:rPr lang="hr-HR" sz="1400" i="1" dirty="0"/>
              <a:t> d</a:t>
            </a:r>
            <a:r>
              <a:rPr lang="en-US" sz="1400" i="1" dirty="0" err="1"/>
              <a:t>iathesis</a:t>
            </a:r>
            <a:r>
              <a:rPr lang="en-US" sz="1400" i="1" dirty="0"/>
              <a:t>-stress models for the 5-HTTLPR and BDNF genotypes</a:t>
            </a:r>
            <a:r>
              <a:rPr lang="en-US" sz="1400" dirty="0"/>
              <a:t>. </a:t>
            </a:r>
            <a:r>
              <a:rPr lang="en-US" sz="1400" i="1" dirty="0"/>
              <a:t>Physiol. </a:t>
            </a:r>
            <a:r>
              <a:rPr lang="en-US" sz="1400" i="1" dirty="0" err="1"/>
              <a:t>Behav</a:t>
            </a:r>
            <a:r>
              <a:rPr lang="en-US" sz="1400" i="1" dirty="0"/>
              <a:t>. </a:t>
            </a:r>
            <a:r>
              <a:rPr lang="en-US" sz="1400" dirty="0"/>
              <a:t>2015; 152:</a:t>
            </a:r>
            <a:r>
              <a:rPr lang="hr-HR" sz="1400" dirty="0"/>
              <a:t> </a:t>
            </a:r>
            <a:r>
              <a:rPr lang="en-US" sz="1400" dirty="0"/>
              <a:t>85-91</a:t>
            </a:r>
            <a:r>
              <a:rPr lang="hr-HR" sz="1400" dirty="0"/>
              <a:t>.</a:t>
            </a:r>
            <a:r>
              <a:rPr lang="en-US" dirty="0"/>
              <a:t> </a:t>
            </a: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DAEA8E6-1A4C-44F6-BB74-3C24C03E57C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171" y="642178"/>
            <a:ext cx="2413522" cy="3391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90840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21A6B-1FAA-4EC8-9908-413468BFDF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601" y="5487693"/>
            <a:ext cx="10096107" cy="1160790"/>
          </a:xfrm>
        </p:spPr>
        <p:txBody>
          <a:bodyPr/>
          <a:lstStyle/>
          <a:p>
            <a:r>
              <a:rPr lang="hr-HR" sz="1800" dirty="0"/>
              <a:t>Majke sa sigurnom privrženošću pokazuju veću aktivaciju medijalnog OFC-a, ventralnog </a:t>
            </a:r>
            <a:r>
              <a:rPr lang="hr-HR" sz="1800" dirty="0" err="1"/>
              <a:t>striatuma</a:t>
            </a:r>
            <a:r>
              <a:rPr lang="hr-HR" sz="1800" dirty="0"/>
              <a:t> i </a:t>
            </a:r>
            <a:r>
              <a:rPr lang="hr-HR" sz="1800" dirty="0" err="1"/>
              <a:t>hipotalamičkih</a:t>
            </a:r>
            <a:r>
              <a:rPr lang="hr-HR" sz="1800" dirty="0"/>
              <a:t> područja povezanih s ekspresijom OXTR, dok nesigurne/</a:t>
            </a:r>
            <a:r>
              <a:rPr lang="hr-HR" sz="1800" dirty="0" err="1"/>
              <a:t>odbacujuće</a:t>
            </a:r>
            <a:r>
              <a:rPr lang="hr-HR" sz="1800" dirty="0"/>
              <a:t> majke pokazuju veću aktivaciju </a:t>
            </a:r>
            <a:r>
              <a:rPr lang="hr-HR" sz="1800" dirty="0" err="1"/>
              <a:t>inzule</a:t>
            </a:r>
            <a:r>
              <a:rPr lang="hr-HR" sz="1800" dirty="0"/>
              <a:t> kao odgovor na tužno lica vlastitog djeteta (</a:t>
            </a:r>
            <a:r>
              <a:rPr lang="hr-HR" sz="1800" dirty="0" err="1"/>
              <a:t>Strathearn</a:t>
            </a:r>
            <a:r>
              <a:rPr lang="hr-HR" sz="1800" dirty="0"/>
              <a:t> </a:t>
            </a:r>
            <a:r>
              <a:rPr lang="hr-HR" sz="1800" dirty="0" err="1"/>
              <a:t>et</a:t>
            </a:r>
            <a:r>
              <a:rPr lang="hr-HR" sz="1800" dirty="0"/>
              <a:t> </a:t>
            </a:r>
            <a:r>
              <a:rPr lang="hr-HR" sz="1800" dirty="0" err="1"/>
              <a:t>al</a:t>
            </a:r>
            <a:r>
              <a:rPr lang="hr-HR" sz="1800" dirty="0"/>
              <a:t>., </a:t>
            </a:r>
            <a:r>
              <a:rPr lang="hr-HR" sz="1800" i="1" dirty="0" err="1"/>
              <a:t>Neuropsychopharmacology</a:t>
            </a:r>
            <a:r>
              <a:rPr lang="hr-HR" sz="1800" dirty="0"/>
              <a:t>, 2009).</a:t>
            </a:r>
            <a:endParaRPr lang="en-US" sz="1800" dirty="0"/>
          </a:p>
        </p:txBody>
      </p:sp>
      <p:pic>
        <p:nvPicPr>
          <p:cNvPr id="3" name="Picture 4" descr="mothers and baby faces">
            <a:extLst>
              <a:ext uri="{FF2B5EF4-FFF2-40B4-BE49-F238E27FC236}">
                <a16:creationId xmlns:a16="http://schemas.microsoft.com/office/drawing/2014/main" id="{8DD97923-060D-4A4D-8F37-D7D6909302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1381" y="314423"/>
            <a:ext cx="6877050" cy="516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5A68556-AFC3-4D7D-8AB2-6224F746399B}"/>
              </a:ext>
            </a:extLst>
          </p:cNvPr>
          <p:cNvSpPr txBox="1"/>
          <p:nvPr/>
        </p:nvSpPr>
        <p:spPr>
          <a:xfrm>
            <a:off x="8202202" y="220237"/>
            <a:ext cx="15884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b="1" dirty="0">
                <a:solidFill>
                  <a:srgbClr val="07AEBF"/>
                </a:solidFill>
              </a:rPr>
              <a:t>Sigurne majke</a:t>
            </a:r>
            <a:endParaRPr lang="en-US" b="1" dirty="0">
              <a:solidFill>
                <a:srgbClr val="07AEB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C3CB816-2901-4198-BC4D-785F6462A699}"/>
              </a:ext>
            </a:extLst>
          </p:cNvPr>
          <p:cNvSpPr txBox="1"/>
          <p:nvPr/>
        </p:nvSpPr>
        <p:spPr>
          <a:xfrm>
            <a:off x="9106292" y="3993017"/>
            <a:ext cx="15884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b="1" dirty="0">
                <a:solidFill>
                  <a:srgbClr val="9798CC"/>
                </a:solidFill>
              </a:rPr>
              <a:t>Nesigurne majke</a:t>
            </a:r>
            <a:endParaRPr lang="en-US" b="1" dirty="0">
              <a:solidFill>
                <a:srgbClr val="9798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08877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0F6B378-761D-4D5D-883B-F17C8F5B02E8}"/>
              </a:ext>
            </a:extLst>
          </p:cNvPr>
          <p:cNvSpPr txBox="1"/>
          <p:nvPr/>
        </p:nvSpPr>
        <p:spPr>
          <a:xfrm>
            <a:off x="519145" y="245090"/>
            <a:ext cx="1115371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b="1" dirty="0"/>
              <a:t>2. Modeli uvjetovanja straha</a:t>
            </a:r>
            <a:r>
              <a:rPr lang="hr-HR" dirty="0"/>
              <a:t>: </a:t>
            </a:r>
            <a:r>
              <a:rPr lang="hr-HR" dirty="0" err="1"/>
              <a:t>eksp</a:t>
            </a:r>
            <a:r>
              <a:rPr lang="hr-HR" dirty="0"/>
              <a:t>. životinje, često glodavci, izlažu se traumatskom događaju poput strujnog udara na podlogu kaveza ili izloženost predatoru (</a:t>
            </a:r>
            <a:r>
              <a:rPr lang="hr-HR" i="1" u="sng" dirty="0" err="1"/>
              <a:t>U</a:t>
            </a:r>
            <a:r>
              <a:rPr lang="hr-HR" i="1" dirty="0" err="1"/>
              <a:t>nconditioned</a:t>
            </a:r>
            <a:r>
              <a:rPr lang="hr-HR" i="1" dirty="0"/>
              <a:t> </a:t>
            </a:r>
            <a:r>
              <a:rPr lang="hr-HR" i="1" u="sng" dirty="0" err="1"/>
              <a:t>S</a:t>
            </a:r>
            <a:r>
              <a:rPr lang="hr-HR" i="1" dirty="0" err="1"/>
              <a:t>timulus</a:t>
            </a:r>
            <a:r>
              <a:rPr lang="hr-HR" dirty="0"/>
              <a:t>, US), spregnuti u vremenu s određenim neutralnim objektom ili kontekstom (</a:t>
            </a:r>
            <a:r>
              <a:rPr lang="hr-HR" i="1" u="sng" dirty="0" err="1"/>
              <a:t>C</a:t>
            </a:r>
            <a:r>
              <a:rPr lang="hr-HR" i="1" dirty="0" err="1"/>
              <a:t>onditioned</a:t>
            </a:r>
            <a:r>
              <a:rPr lang="hr-HR" i="1" dirty="0"/>
              <a:t> </a:t>
            </a:r>
            <a:r>
              <a:rPr lang="hr-HR" i="1" u="sng" dirty="0" err="1"/>
              <a:t>S</a:t>
            </a:r>
            <a:r>
              <a:rPr lang="hr-HR" i="1" dirty="0" err="1"/>
              <a:t>timulus</a:t>
            </a:r>
            <a:r>
              <a:rPr lang="hr-HR" dirty="0"/>
              <a:t>, CS). Životinje nakon toga pokazuju reakciju straha kad su izložene CS-u. Uvjetovanje strahom može dovesti do </a:t>
            </a:r>
            <a:r>
              <a:rPr lang="hr-HR" dirty="0" err="1"/>
              <a:t>transgeneracijskih</a:t>
            </a:r>
            <a:r>
              <a:rPr lang="hr-HR" dirty="0"/>
              <a:t> učinaka, pri čemu </a:t>
            </a:r>
            <a:r>
              <a:rPr lang="hr-HR" b="1" dirty="0"/>
              <a:t>potomci pokazuju pojačane reakcije i strah u neopasnim situacijama te čak i u odsutnosti izravne izloženosti traumatskom događaju</a:t>
            </a:r>
            <a:r>
              <a:rPr lang="hr-HR" dirty="0"/>
              <a:t>.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5620E5A-74D5-4FFF-A8E6-04708ABB57C4}"/>
              </a:ext>
            </a:extLst>
          </p:cNvPr>
          <p:cNvSpPr txBox="1"/>
          <p:nvPr/>
        </p:nvSpPr>
        <p:spPr>
          <a:xfrm>
            <a:off x="8088198" y="2710206"/>
            <a:ext cx="365288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dirty="0"/>
              <a:t>Kad se miševi nauče bojati mirisa (u ovom pokusu </a:t>
            </a:r>
            <a:r>
              <a:rPr lang="hr-HR" b="1" dirty="0">
                <a:solidFill>
                  <a:srgbClr val="FF0000"/>
                </a:solidFill>
              </a:rPr>
              <a:t>miris urina lisice</a:t>
            </a:r>
            <a:r>
              <a:rPr lang="hr-HR" dirty="0"/>
              <a:t>), i njihovi potomci i sljedeća generacija rađaju se bojeći ga se.</a:t>
            </a:r>
          </a:p>
          <a:p>
            <a:endParaRPr lang="hr-HR" dirty="0"/>
          </a:p>
          <a:p>
            <a:r>
              <a:rPr lang="hr-HR" dirty="0"/>
              <a:t>Gen za njušni receptor aktiviran tim mirisom specifično je </a:t>
            </a:r>
            <a:r>
              <a:rPr lang="hr-HR" dirty="0" err="1"/>
              <a:t>demetiliran</a:t>
            </a:r>
            <a:r>
              <a:rPr lang="hr-HR" dirty="0"/>
              <a:t> u zametnoj liniji, pa i ekspresija toga receptora u potomaka dovodi do puno bržeg uvjetovanja straha od navedenog mirisa.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245334B-E89E-4F00-B485-F995678A8B4E}"/>
              </a:ext>
            </a:extLst>
          </p:cNvPr>
          <p:cNvSpPr txBox="1"/>
          <p:nvPr/>
        </p:nvSpPr>
        <p:spPr>
          <a:xfrm>
            <a:off x="10089037" y="6415800"/>
            <a:ext cx="238026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sz="1400" dirty="0" err="1"/>
              <a:t>Szyf</a:t>
            </a:r>
            <a:r>
              <a:rPr lang="hr-HR" sz="1400" dirty="0"/>
              <a:t> M, </a:t>
            </a:r>
            <a:r>
              <a:rPr lang="hr-HR" sz="1400" i="1" dirty="0"/>
              <a:t>Nature</a:t>
            </a:r>
            <a:r>
              <a:rPr lang="hr-HR" sz="1400" dirty="0"/>
              <a:t>, 2014</a:t>
            </a:r>
            <a:endParaRPr lang="en-US" sz="140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ED86211-406E-48AA-8F5F-FE58ABE521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3697" y="2111442"/>
            <a:ext cx="6316725" cy="4746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25846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9E198CE-6F11-483C-B310-2E546C9546F6}"/>
              </a:ext>
            </a:extLst>
          </p:cNvPr>
          <p:cNvSpPr txBox="1"/>
          <p:nvPr/>
        </p:nvSpPr>
        <p:spPr>
          <a:xfrm>
            <a:off x="471341" y="282804"/>
            <a:ext cx="1106954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b="1" dirty="0"/>
              <a:t>3. Modeli kroničnog stresa</a:t>
            </a:r>
            <a:r>
              <a:rPr lang="hr-HR" dirty="0"/>
              <a:t>: </a:t>
            </a:r>
            <a:r>
              <a:rPr lang="hr-HR" dirty="0" err="1"/>
              <a:t>eksp</a:t>
            </a:r>
            <a:r>
              <a:rPr lang="hr-HR" dirty="0"/>
              <a:t>. životinje se izlažu </a:t>
            </a:r>
            <a:r>
              <a:rPr lang="hr-HR" b="1" dirty="0"/>
              <a:t>produljenim stresorima tijekom duljeg razdoblja</a:t>
            </a:r>
            <a:r>
              <a:rPr lang="hr-HR" dirty="0"/>
              <a:t> (društvena izolacija, fizičko ograničavanje kretanja, izloženost nepredvidivim uzrocima stresa ne koje životinja ne može utjecati). Kronični stres dovodi do promjena u ponašanju povezanih s </a:t>
            </a:r>
            <a:r>
              <a:rPr lang="hr-HR" b="1" dirty="0"/>
              <a:t>anksioznosti</a:t>
            </a:r>
            <a:r>
              <a:rPr lang="hr-HR" dirty="0"/>
              <a:t>, </a:t>
            </a:r>
            <a:r>
              <a:rPr lang="hr-HR" b="1" dirty="0"/>
              <a:t>depresijom</a:t>
            </a:r>
            <a:r>
              <a:rPr lang="hr-HR" dirty="0"/>
              <a:t> i </a:t>
            </a:r>
            <a:r>
              <a:rPr lang="hr-HR" b="1" dirty="0"/>
              <a:t>kognitivnim oštećenjima</a:t>
            </a:r>
            <a:r>
              <a:rPr lang="hr-HR" dirty="0"/>
              <a:t>. U nekim istraživanjima su dokumentirani </a:t>
            </a:r>
            <a:r>
              <a:rPr lang="hr-HR" dirty="0" err="1"/>
              <a:t>transgeneracijski</a:t>
            </a:r>
            <a:r>
              <a:rPr lang="hr-HR" dirty="0"/>
              <a:t> učinci kroničnog stresa, s </a:t>
            </a:r>
            <a:r>
              <a:rPr lang="hr-HR" dirty="0" err="1"/>
              <a:t>promjenjenim</a:t>
            </a:r>
            <a:r>
              <a:rPr lang="hr-HR" dirty="0"/>
              <a:t> reakcijama na stres u više generacija.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5748089-067F-4AAA-8D9B-BFE40A1BFB5E}"/>
              </a:ext>
            </a:extLst>
          </p:cNvPr>
          <p:cNvSpPr txBox="1"/>
          <p:nvPr/>
        </p:nvSpPr>
        <p:spPr>
          <a:xfrm>
            <a:off x="471341" y="2290714"/>
            <a:ext cx="1086910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b="1" dirty="0"/>
              <a:t>4. Modeli društvenog poraza</a:t>
            </a:r>
            <a:r>
              <a:rPr lang="hr-HR" dirty="0"/>
              <a:t>: U modelima društvenog poraza, životinje se izlažu ponovljenim epizodama agresije i poraza od strane dominantnih srodnika. Takav kronični društveni stresor izaziva niz fizioloških promjena i promjena u ponašanju kod poraženih životinja, uključujući p</a:t>
            </a:r>
            <a:r>
              <a:rPr lang="hr-HR" b="1" dirty="0"/>
              <a:t>ovećanu anksioznost, socijalno povlačenje i promijenjenu regulaciju HHO i lučenje endokrinih žlijezda</a:t>
            </a:r>
            <a:r>
              <a:rPr lang="hr-HR" dirty="0"/>
              <a:t>. Istraživanja ukazuju da i </a:t>
            </a:r>
            <a:r>
              <a:rPr lang="hr-HR" b="1" dirty="0"/>
              <a:t>potomci socijalno poraženih životinja često pokazuju slične promjene, što ukazuje </a:t>
            </a:r>
            <a:r>
              <a:rPr lang="hr-HR" b="1" dirty="0" err="1"/>
              <a:t>transgeneracijski</a:t>
            </a:r>
            <a:r>
              <a:rPr lang="hr-HR" b="1" dirty="0"/>
              <a:t> prijenos.</a:t>
            </a:r>
            <a:endParaRPr lang="en-US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3F1FEC8-46B2-4B11-8778-E1036A54A95B}"/>
              </a:ext>
            </a:extLst>
          </p:cNvPr>
          <p:cNvSpPr txBox="1"/>
          <p:nvPr/>
        </p:nvSpPr>
        <p:spPr>
          <a:xfrm>
            <a:off x="471341" y="4491872"/>
            <a:ext cx="1135458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b="1" dirty="0"/>
              <a:t>5. modeli prenatalnog stresa</a:t>
            </a:r>
            <a:r>
              <a:rPr lang="hr-HR" dirty="0"/>
              <a:t>: modeli prenatalnog stresa uključuju izlaganje gravidnih životinja stresorima tijekom </a:t>
            </a:r>
            <a:r>
              <a:rPr lang="hr-HR" dirty="0" err="1"/>
              <a:t>gestacije</a:t>
            </a:r>
            <a:r>
              <a:rPr lang="hr-HR" dirty="0"/>
              <a:t>: </a:t>
            </a:r>
            <a:r>
              <a:rPr lang="hr-HR" u="sng" dirty="0"/>
              <a:t>fizičkom stresu</a:t>
            </a:r>
            <a:r>
              <a:rPr lang="hr-HR" dirty="0"/>
              <a:t>, </a:t>
            </a:r>
            <a:r>
              <a:rPr lang="hr-HR" u="sng" dirty="0"/>
              <a:t>ograničavanju kretanja</a:t>
            </a:r>
            <a:r>
              <a:rPr lang="hr-HR" dirty="0"/>
              <a:t>, </a:t>
            </a:r>
            <a:r>
              <a:rPr lang="hr-HR" u="sng" dirty="0"/>
              <a:t>izlaganju buci</a:t>
            </a:r>
            <a:r>
              <a:rPr lang="hr-HR" dirty="0"/>
              <a:t> ili </a:t>
            </a:r>
            <a:r>
              <a:rPr lang="hr-HR" u="sng" dirty="0"/>
              <a:t>davanju tvari koje izazivaju stres</a:t>
            </a:r>
            <a:r>
              <a:rPr lang="hr-HR" dirty="0"/>
              <a:t> (npr. </a:t>
            </a:r>
            <a:r>
              <a:rPr lang="hr-HR" dirty="0" err="1"/>
              <a:t>kortikosterona</a:t>
            </a:r>
            <a:r>
              <a:rPr lang="hr-HR" dirty="0"/>
              <a:t>). </a:t>
            </a:r>
            <a:r>
              <a:rPr lang="hr-HR" b="1" dirty="0"/>
              <a:t>Dokazano je da prenatalni stres utječe na potomstva potomstvo te izaziva </a:t>
            </a:r>
            <a:r>
              <a:rPr lang="hr-HR" b="1" dirty="0" err="1"/>
              <a:t>neurorazvojne</a:t>
            </a:r>
            <a:r>
              <a:rPr lang="hr-HR" b="1" dirty="0"/>
              <a:t> promjene u migraciji neurona, </a:t>
            </a:r>
            <a:r>
              <a:rPr lang="hr-HR" b="1" dirty="0" err="1"/>
              <a:t>sinaptogenezi</a:t>
            </a:r>
            <a:r>
              <a:rPr lang="hr-HR" b="1" dirty="0"/>
              <a:t>, </a:t>
            </a:r>
            <a:r>
              <a:rPr lang="hr-HR" b="1" dirty="0" err="1"/>
              <a:t>mijelinizaciji</a:t>
            </a:r>
            <a:r>
              <a:rPr lang="hr-HR" b="1" dirty="0"/>
              <a:t>, a kasnije abnormalnosti ponašanja, povećanu osjetljivosti na stres i anksiozne poremećaje.</a:t>
            </a:r>
            <a:r>
              <a:rPr lang="hr-HR" dirty="0"/>
              <a:t> Sve navedene promjene uočene su i u nekoliko generacija.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41114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7BEE5A9-1812-41F6-8087-E228D301E7F6}"/>
              </a:ext>
            </a:extLst>
          </p:cNvPr>
          <p:cNvSpPr txBox="1"/>
          <p:nvPr/>
        </p:nvSpPr>
        <p:spPr>
          <a:xfrm>
            <a:off x="292608" y="5038436"/>
            <a:ext cx="11606784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b="1" dirty="0"/>
              <a:t>Kod ženki (majki), izravna izloženost </a:t>
            </a:r>
            <a:r>
              <a:rPr lang="hr-HR" b="1" dirty="0" err="1"/>
              <a:t>okolinskim</a:t>
            </a:r>
            <a:r>
              <a:rPr lang="hr-HR" b="1" dirty="0"/>
              <a:t> čimbenicima može uzrokovati </a:t>
            </a:r>
            <a:r>
              <a:rPr lang="hr-HR" b="1" dirty="0" err="1"/>
              <a:t>epigenetičke</a:t>
            </a:r>
            <a:r>
              <a:rPr lang="hr-HR" b="1" dirty="0"/>
              <a:t> promjene istovremeno u sljedeće dvije generacije (F1 i F2) kroz fetus i njegovu zametnu liniju.</a:t>
            </a:r>
            <a:r>
              <a:rPr lang="hr-HR" dirty="0"/>
              <a:t> Nasuprot tome, </a:t>
            </a:r>
            <a:r>
              <a:rPr lang="hr-HR" b="1" dirty="0" err="1"/>
              <a:t>višegeneracijska</a:t>
            </a:r>
            <a:r>
              <a:rPr lang="hr-HR" b="1" dirty="0"/>
              <a:t> izloženost kod mužjaka (očeva) ograničena je na generacije F0 i F1</a:t>
            </a:r>
            <a:r>
              <a:rPr lang="hr-HR" dirty="0"/>
              <a:t>. Učinak u sljedećim generacijama (F3 i dalje) smatra se </a:t>
            </a:r>
            <a:r>
              <a:rPr lang="hr-HR" dirty="0" err="1"/>
              <a:t>transgeneracijskim</a:t>
            </a:r>
            <a:r>
              <a:rPr lang="hr-HR" dirty="0"/>
              <a:t> fenotipom. </a:t>
            </a:r>
          </a:p>
          <a:p>
            <a:endParaRPr lang="hr-HR" dirty="0"/>
          </a:p>
          <a:p>
            <a:r>
              <a:rPr lang="hr-HR" sz="1400" dirty="0"/>
              <a:t>									</a:t>
            </a:r>
            <a:r>
              <a:rPr lang="en-US" sz="1400" dirty="0"/>
              <a:t>Skinner MK. Metabolic disorders: Fathers’ nutritional legacy. </a:t>
            </a:r>
            <a:r>
              <a:rPr lang="en-US" sz="1400" i="1" dirty="0"/>
              <a:t>Nature </a:t>
            </a:r>
            <a:r>
              <a:rPr lang="en-US" sz="1400" dirty="0"/>
              <a:t>2010;</a:t>
            </a:r>
            <a:r>
              <a:rPr lang="hr-HR" sz="1400" dirty="0"/>
              <a:t> </a:t>
            </a:r>
            <a:r>
              <a:rPr lang="en-US" sz="1400" dirty="0"/>
              <a:t>467:</a:t>
            </a:r>
            <a:r>
              <a:rPr lang="hr-HR" sz="1400" dirty="0"/>
              <a:t> </a:t>
            </a:r>
            <a:r>
              <a:rPr lang="en-US" sz="1400" dirty="0"/>
              <a:t>922</a:t>
            </a:r>
            <a:r>
              <a:rPr lang="hr-HR" sz="1400" dirty="0"/>
              <a:t>-92</a:t>
            </a:r>
            <a:r>
              <a:rPr lang="en-US" sz="1400" dirty="0"/>
              <a:t>3</a:t>
            </a:r>
            <a:r>
              <a:rPr lang="hr-HR" sz="1400" dirty="0"/>
              <a:t>).</a:t>
            </a:r>
            <a:endParaRPr lang="en-US" sz="1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108FE02-5AB9-45B8-BC6B-062E4F7ED0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648" y="680820"/>
            <a:ext cx="6164532" cy="4037484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1C65A752-3D82-4106-9A27-9612B35FC8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74638" y="230534"/>
            <a:ext cx="914553" cy="290449"/>
          </a:xfrm>
        </p:spPr>
        <p:txBody>
          <a:bodyPr/>
          <a:lstStyle/>
          <a:p>
            <a:pPr algn="r"/>
            <a:r>
              <a:rPr lang="hr-HR" sz="2000" dirty="0"/>
              <a:t>Ž vs M</a:t>
            </a:r>
            <a:endParaRPr lang="en-US" sz="200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0ED5D1B-F9D8-44CC-9F1E-111D89CFEC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6488" y="680820"/>
            <a:ext cx="5545512" cy="3306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4250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88D7919-71FC-4817-B7AA-2B00CD72C6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0" y="160096"/>
            <a:ext cx="4947351" cy="545040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E4B68E2-50D7-47E0-ADBD-D633E5DF87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6666" y="164848"/>
            <a:ext cx="4718174" cy="544723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256561D-38BF-43AF-9350-0E3A58D8A509}"/>
              </a:ext>
            </a:extLst>
          </p:cNvPr>
          <p:cNvSpPr txBox="1"/>
          <p:nvPr/>
        </p:nvSpPr>
        <p:spPr>
          <a:xfrm>
            <a:off x="275144" y="5657671"/>
            <a:ext cx="119987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dirty="0"/>
              <a:t>U određivanju javljaju li se </a:t>
            </a:r>
            <a:r>
              <a:rPr lang="hr-HR" dirty="0" err="1"/>
              <a:t>transgeneracijski</a:t>
            </a:r>
            <a:r>
              <a:rPr lang="hr-HR" dirty="0"/>
              <a:t> učinci kroz žensku ili mušku liniju, </a:t>
            </a:r>
            <a:r>
              <a:rPr lang="hr-HR" b="1" dirty="0"/>
              <a:t>bitno je da samo jedan roditelj posjeduje pretka izvorno izloženog traumatskom stresu</a:t>
            </a:r>
            <a:r>
              <a:rPr lang="hr-HR" dirty="0"/>
              <a:t>. Drugim riječima, s </a:t>
            </a:r>
            <a:r>
              <a:rPr lang="hr-HR" dirty="0" err="1"/>
              <a:t>aficiranim</a:t>
            </a:r>
            <a:r>
              <a:rPr lang="hr-HR" dirty="0"/>
              <a:t> ženkama ili mužjacima treba pariti samo odgovarajuće nepovezane muške ili ženske kontrolne jedinke. U oba slučaja, uzgoj treba provesti najmanje do F3 generacije.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27355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CE3196-A636-4A2E-A9DD-B2A19FCC0F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0096" y="85344"/>
            <a:ext cx="11850624" cy="530226"/>
          </a:xfrm>
        </p:spPr>
        <p:txBody>
          <a:bodyPr/>
          <a:lstStyle/>
          <a:p>
            <a:r>
              <a:rPr lang="hr-HR" sz="2400" dirty="0"/>
              <a:t>Potencijalni mehanizmi indukcije i održavanja </a:t>
            </a:r>
            <a:r>
              <a:rPr lang="hr-HR" sz="2400" dirty="0" err="1"/>
              <a:t>transgeneracijskih</a:t>
            </a:r>
            <a:r>
              <a:rPr lang="hr-HR" sz="2400" dirty="0"/>
              <a:t> učinaka traume</a:t>
            </a:r>
            <a:endParaRPr lang="en-US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2BA2EEE-36D7-4D33-8E60-AF38386872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998" y="869274"/>
            <a:ext cx="5598533" cy="538754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EB2B462-0D60-422D-9977-1C6FBC5BD792}"/>
              </a:ext>
            </a:extLst>
          </p:cNvPr>
          <p:cNvSpPr txBox="1"/>
          <p:nvPr/>
        </p:nvSpPr>
        <p:spPr>
          <a:xfrm>
            <a:off x="6004874" y="1035358"/>
            <a:ext cx="6042581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dirty="0"/>
              <a:t>Traumatski stres može promijeniti cirkulirajuće čimbenike (npr. </a:t>
            </a:r>
            <a:r>
              <a:rPr lang="hr-HR" b="1" dirty="0"/>
              <a:t>hormone</a:t>
            </a:r>
            <a:r>
              <a:rPr lang="hr-HR" dirty="0"/>
              <a:t>, </a:t>
            </a:r>
            <a:r>
              <a:rPr lang="hr-HR" b="1" dirty="0" err="1"/>
              <a:t>citokine</a:t>
            </a:r>
            <a:r>
              <a:rPr lang="hr-HR" dirty="0"/>
              <a:t> i </a:t>
            </a:r>
            <a:r>
              <a:rPr lang="hr-HR" b="1" dirty="0"/>
              <a:t>cirkulirajuće </a:t>
            </a:r>
            <a:r>
              <a:rPr lang="hr-HR" b="1" dirty="0" err="1"/>
              <a:t>ncRNA</a:t>
            </a:r>
            <a:r>
              <a:rPr lang="hr-HR" dirty="0"/>
              <a:t>) u životinja izloženih traumi, </a:t>
            </a:r>
            <a:r>
              <a:rPr lang="hr-HR" b="1" dirty="0"/>
              <a:t>a za te promjene se vjeruje da mogu utjecati na </a:t>
            </a:r>
            <a:r>
              <a:rPr lang="hr-HR" b="1" dirty="0" err="1"/>
              <a:t>epigenom</a:t>
            </a:r>
            <a:r>
              <a:rPr lang="hr-HR" b="1" dirty="0"/>
              <a:t> zametnih stanica (</a:t>
            </a:r>
            <a:r>
              <a:rPr lang="hr-HR" b="1" dirty="0" err="1"/>
              <a:t>gameta</a:t>
            </a:r>
            <a:r>
              <a:rPr lang="hr-HR" b="1" dirty="0"/>
              <a:t>, tj. spermija i jajnih stanica) u razvoju i tako prenijeti učinak traumatskog stresa na sljedeće generacije</a:t>
            </a:r>
            <a:r>
              <a:rPr lang="hr-HR" dirty="0"/>
              <a:t>.</a:t>
            </a:r>
          </a:p>
          <a:p>
            <a:endParaRPr lang="hr-HR" dirty="0"/>
          </a:p>
          <a:p>
            <a:r>
              <a:rPr lang="hr-HR" dirty="0"/>
              <a:t>Ovo može biti ili kroz izravno preuzimanje cirkulirajućih </a:t>
            </a:r>
            <a:r>
              <a:rPr lang="hr-HR" dirty="0" err="1"/>
              <a:t>ncRNA</a:t>
            </a:r>
            <a:r>
              <a:rPr lang="hr-HR" dirty="0"/>
              <a:t> u tijeku razvoja </a:t>
            </a:r>
            <a:r>
              <a:rPr lang="hr-HR" dirty="0" err="1"/>
              <a:t>gameta</a:t>
            </a:r>
            <a:r>
              <a:rPr lang="hr-HR" dirty="0"/>
              <a:t> ili kroz učinak cirkulirajućih </a:t>
            </a:r>
            <a:r>
              <a:rPr lang="hr-HR" dirty="0" err="1"/>
              <a:t>citokina</a:t>
            </a:r>
            <a:r>
              <a:rPr lang="hr-HR" dirty="0"/>
              <a:t> i hormona na enzime koji reguliraju </a:t>
            </a:r>
            <a:r>
              <a:rPr lang="hr-HR" b="1" dirty="0">
                <a:solidFill>
                  <a:srgbClr val="FF0000"/>
                </a:solidFill>
              </a:rPr>
              <a:t>1. </a:t>
            </a:r>
            <a:r>
              <a:rPr lang="hr-HR" b="1" dirty="0" err="1">
                <a:solidFill>
                  <a:srgbClr val="FF0000"/>
                </a:solidFill>
              </a:rPr>
              <a:t>metilaciju</a:t>
            </a:r>
            <a:r>
              <a:rPr lang="hr-HR" b="1" dirty="0">
                <a:solidFill>
                  <a:srgbClr val="FF0000"/>
                </a:solidFill>
              </a:rPr>
              <a:t> DNA</a:t>
            </a:r>
            <a:r>
              <a:rPr lang="hr-HR" dirty="0"/>
              <a:t>, </a:t>
            </a:r>
            <a:r>
              <a:rPr lang="hr-HR" b="1" dirty="0">
                <a:solidFill>
                  <a:srgbClr val="FF0000"/>
                </a:solidFill>
              </a:rPr>
              <a:t>2. </a:t>
            </a:r>
            <a:r>
              <a:rPr lang="hr-HR" b="1" dirty="0" err="1">
                <a:solidFill>
                  <a:srgbClr val="FF0000"/>
                </a:solidFill>
              </a:rPr>
              <a:t>posttranslacijske</a:t>
            </a:r>
            <a:r>
              <a:rPr lang="hr-HR" b="1" dirty="0">
                <a:solidFill>
                  <a:srgbClr val="FF0000"/>
                </a:solidFill>
              </a:rPr>
              <a:t> modifikacije </a:t>
            </a:r>
            <a:r>
              <a:rPr lang="hr-HR" b="1" dirty="0" err="1">
                <a:solidFill>
                  <a:srgbClr val="FF0000"/>
                </a:solidFill>
              </a:rPr>
              <a:t>histona</a:t>
            </a:r>
            <a:r>
              <a:rPr lang="hr-HR" dirty="0"/>
              <a:t> (HPTM) ili </a:t>
            </a:r>
            <a:r>
              <a:rPr lang="hr-HR" b="1" dirty="0">
                <a:solidFill>
                  <a:srgbClr val="FF0000"/>
                </a:solidFill>
              </a:rPr>
              <a:t>3. </a:t>
            </a:r>
            <a:r>
              <a:rPr lang="hr-HR" b="1" dirty="0" err="1">
                <a:solidFill>
                  <a:srgbClr val="FF0000"/>
                </a:solidFill>
              </a:rPr>
              <a:t>ncRNA</a:t>
            </a:r>
            <a:r>
              <a:rPr lang="hr-HR" b="1" dirty="0"/>
              <a:t> </a:t>
            </a:r>
            <a:r>
              <a:rPr lang="hr-HR" dirty="0"/>
              <a:t>(</a:t>
            </a:r>
            <a:r>
              <a:rPr lang="hr-HR" b="1" dirty="0">
                <a:solidFill>
                  <a:srgbClr val="FF0000"/>
                </a:solidFill>
              </a:rPr>
              <a:t>male </a:t>
            </a:r>
            <a:r>
              <a:rPr lang="hr-HR" b="1" dirty="0" err="1">
                <a:solidFill>
                  <a:srgbClr val="FF0000"/>
                </a:solidFill>
              </a:rPr>
              <a:t>nekodirajuće</a:t>
            </a:r>
            <a:r>
              <a:rPr lang="hr-HR" b="1" dirty="0">
                <a:solidFill>
                  <a:srgbClr val="FF0000"/>
                </a:solidFill>
              </a:rPr>
              <a:t> molekule RNA</a:t>
            </a:r>
            <a:r>
              <a:rPr lang="hr-HR" dirty="0"/>
              <a:t> [</a:t>
            </a:r>
            <a:r>
              <a:rPr lang="hr-HR" u="sng" dirty="0"/>
              <a:t>21-25 </a:t>
            </a:r>
            <a:r>
              <a:rPr lang="hr-HR" u="sng" dirty="0" err="1"/>
              <a:t>nukleotida</a:t>
            </a:r>
            <a:r>
              <a:rPr lang="hr-HR" dirty="0"/>
              <a:t>] mogu utišati ekspresiju gena (male interferirajuće RNA, </a:t>
            </a:r>
            <a:r>
              <a:rPr lang="hr-HR" b="1" dirty="0" err="1"/>
              <a:t>siRNA</a:t>
            </a:r>
            <a:r>
              <a:rPr lang="hr-HR" dirty="0"/>
              <a:t> – oko 10% svih </a:t>
            </a:r>
            <a:r>
              <a:rPr lang="hr-HR" dirty="0" err="1"/>
              <a:t>miRNA</a:t>
            </a:r>
            <a:r>
              <a:rPr lang="hr-HR" dirty="0"/>
              <a:t>): vežu za molekule glasničke RNA (</a:t>
            </a:r>
            <a:r>
              <a:rPr lang="hr-HR" dirty="0" err="1"/>
              <a:t>mRNA</a:t>
            </a:r>
            <a:r>
              <a:rPr lang="hr-HR" dirty="0"/>
              <a:t>) i sprječavaju njihovo prevođenje u proteine ili potiču njihovu razgradnju putem RISC kompleksa (</a:t>
            </a:r>
            <a:r>
              <a:rPr lang="hr-HR" i="1" dirty="0"/>
              <a:t>RNA-induced </a:t>
            </a:r>
            <a:r>
              <a:rPr lang="hr-HR" i="1" dirty="0" err="1"/>
              <a:t>silencing</a:t>
            </a:r>
            <a:r>
              <a:rPr lang="hr-HR" i="1" dirty="0"/>
              <a:t> complex</a:t>
            </a:r>
            <a:r>
              <a:rPr lang="hr-HR" dirty="0"/>
              <a:t>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CB760E2-202B-490B-BFBB-F5F2FF590596}"/>
              </a:ext>
            </a:extLst>
          </p:cNvPr>
          <p:cNvSpPr txBox="1"/>
          <p:nvPr/>
        </p:nvSpPr>
        <p:spPr>
          <a:xfrm>
            <a:off x="191008" y="6478016"/>
            <a:ext cx="1196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sz="1200" dirty="0" err="1"/>
              <a:t>Jawaid</a:t>
            </a:r>
            <a:r>
              <a:rPr lang="hr-HR" sz="1200" dirty="0"/>
              <a:t>, A., </a:t>
            </a:r>
            <a:r>
              <a:rPr lang="hr-HR" sz="1200" dirty="0" err="1"/>
              <a:t>Roszkowski</a:t>
            </a:r>
            <a:r>
              <a:rPr lang="hr-HR" sz="1200" dirty="0"/>
              <a:t>, M., </a:t>
            </a:r>
            <a:r>
              <a:rPr lang="hr-HR" sz="1200" dirty="0" err="1"/>
              <a:t>Mansuy</a:t>
            </a:r>
            <a:r>
              <a:rPr lang="hr-HR" sz="1200" dirty="0"/>
              <a:t>, I. M. (2018). </a:t>
            </a:r>
            <a:r>
              <a:rPr lang="hr-HR" sz="1200" dirty="0" err="1"/>
              <a:t>Transgenerational</a:t>
            </a:r>
            <a:r>
              <a:rPr lang="hr-HR" sz="1200" dirty="0"/>
              <a:t> </a:t>
            </a:r>
            <a:r>
              <a:rPr lang="hr-HR" sz="1200" dirty="0" err="1"/>
              <a:t>epigenetics</a:t>
            </a:r>
            <a:r>
              <a:rPr lang="hr-HR" sz="1200" dirty="0"/>
              <a:t> </a:t>
            </a:r>
            <a:r>
              <a:rPr lang="hr-HR" sz="1200" dirty="0" err="1"/>
              <a:t>of</a:t>
            </a:r>
            <a:r>
              <a:rPr lang="hr-HR" sz="1200" dirty="0"/>
              <a:t> </a:t>
            </a:r>
            <a:r>
              <a:rPr lang="hr-HR" sz="1200" dirty="0" err="1"/>
              <a:t>traumatic</a:t>
            </a:r>
            <a:r>
              <a:rPr lang="hr-HR" sz="1200" dirty="0"/>
              <a:t> </a:t>
            </a:r>
            <a:r>
              <a:rPr lang="hr-HR" sz="1200" dirty="0" err="1"/>
              <a:t>stress</a:t>
            </a:r>
            <a:r>
              <a:rPr lang="hr-HR" sz="1200" dirty="0"/>
              <a:t>. </a:t>
            </a:r>
            <a:r>
              <a:rPr lang="hr-HR" sz="1200" i="1" dirty="0" err="1"/>
              <a:t>Prog</a:t>
            </a:r>
            <a:r>
              <a:rPr lang="hr-HR" sz="1200" i="1" dirty="0"/>
              <a:t>. Mol. </a:t>
            </a:r>
            <a:r>
              <a:rPr lang="hr-HR" sz="1200" i="1" dirty="0" err="1"/>
              <a:t>Biol</a:t>
            </a:r>
            <a:r>
              <a:rPr lang="hr-HR" sz="1200" i="1" dirty="0"/>
              <a:t>. </a:t>
            </a:r>
            <a:r>
              <a:rPr lang="hr-HR" sz="1200" i="1" dirty="0" err="1"/>
              <a:t>Transl</a:t>
            </a:r>
            <a:r>
              <a:rPr lang="hr-HR" sz="1200" i="1" dirty="0"/>
              <a:t>. Sci</a:t>
            </a:r>
            <a:r>
              <a:rPr lang="hr-HR" sz="1200" dirty="0"/>
              <a:t>. 158: 273-298. </a:t>
            </a:r>
            <a:r>
              <a:rPr lang="hr-HR" sz="1200" dirty="0" err="1"/>
              <a:t>doi</a:t>
            </a:r>
            <a:r>
              <a:rPr lang="hr-HR" sz="1200" dirty="0"/>
              <a:t>: 10.1016/bs.pmbts.03.003. </a:t>
            </a:r>
            <a:endParaRPr lang="en-US" sz="1200" dirty="0"/>
          </a:p>
          <a:p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1315444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8782F73-9E38-4D50-9B10-1B6ED25691B2}"/>
              </a:ext>
            </a:extLst>
          </p:cNvPr>
          <p:cNvSpPr txBox="1">
            <a:spLocks/>
          </p:cNvSpPr>
          <p:nvPr/>
        </p:nvSpPr>
        <p:spPr>
          <a:xfrm>
            <a:off x="1569207" y="141905"/>
            <a:ext cx="9053586" cy="433130"/>
          </a:xfrm>
          <a:prstGeom prst="rect">
            <a:avLst/>
          </a:prstGeom>
        </p:spPr>
        <p:txBody>
          <a:bodyPr vert="horz" lIns="0" tIns="0" rIns="91440" bIns="0" rtlCol="0" anchor="b" anchorCtr="0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b="1" kern="1200" baseline="0">
                <a:solidFill>
                  <a:srgbClr val="2573BA"/>
                </a:solidFill>
                <a:latin typeface="Arial"/>
                <a:ea typeface="+mj-ea"/>
                <a:cs typeface="Arial"/>
              </a:defRPr>
            </a:lvl1pPr>
          </a:lstStyle>
          <a:p>
            <a:r>
              <a:rPr lang="hr-HR" sz="2400" dirty="0" err="1"/>
              <a:t>Metilacija</a:t>
            </a:r>
            <a:r>
              <a:rPr lang="hr-HR" sz="2400" dirty="0"/>
              <a:t> </a:t>
            </a:r>
            <a:r>
              <a:rPr lang="hr-HR" sz="2400" dirty="0" err="1"/>
              <a:t>CpG</a:t>
            </a:r>
            <a:r>
              <a:rPr lang="hr-HR" sz="2400" dirty="0"/>
              <a:t> </a:t>
            </a:r>
            <a:r>
              <a:rPr lang="hr-HR" sz="2400" dirty="0" err="1"/>
              <a:t>dinukleotida</a:t>
            </a:r>
            <a:r>
              <a:rPr lang="hr-HR" sz="2400" dirty="0"/>
              <a:t> u </a:t>
            </a:r>
            <a:r>
              <a:rPr lang="hr-HR" sz="2400" dirty="0" err="1"/>
              <a:t>promotorskim</a:t>
            </a:r>
            <a:r>
              <a:rPr lang="hr-HR" sz="2400" dirty="0"/>
              <a:t> područjima gena</a:t>
            </a:r>
            <a:endParaRPr lang="en-US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82EF20F-C395-4A6D-848D-188F66A0F5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98362" y="730578"/>
            <a:ext cx="7486131" cy="520624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D966B50-F35A-435A-91FE-25CCEABE55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8857" y="6022102"/>
            <a:ext cx="5071621" cy="6049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43352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2391394-DFE1-4E55-A1B0-367EE5A5AE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7258050" cy="681037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DBE5A4F-3193-428B-A13B-F061522B8C4B}"/>
              </a:ext>
            </a:extLst>
          </p:cNvPr>
          <p:cNvSpPr txBox="1"/>
          <p:nvPr/>
        </p:nvSpPr>
        <p:spPr>
          <a:xfrm>
            <a:off x="7663670" y="2429687"/>
            <a:ext cx="4402639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dirty="0" err="1"/>
              <a:t>Metilacija</a:t>
            </a:r>
            <a:r>
              <a:rPr lang="hr-HR" dirty="0"/>
              <a:t> sprječava transkripciju:</a:t>
            </a:r>
          </a:p>
          <a:p>
            <a:endParaRPr lang="hr-HR" dirty="0"/>
          </a:p>
          <a:p>
            <a:pPr marL="342900" indent="-342900">
              <a:buAutoNum type="arabicParenR"/>
            </a:pPr>
            <a:r>
              <a:rPr lang="hr-HR" dirty="0"/>
              <a:t>onemogućavajući vezanje transkripcijskih činitelja</a:t>
            </a:r>
          </a:p>
          <a:p>
            <a:pPr marL="342900" indent="-342900">
              <a:buAutoNum type="arabicParenR"/>
            </a:pPr>
            <a:endParaRPr lang="hr-HR" dirty="0"/>
          </a:p>
          <a:p>
            <a:r>
              <a:rPr lang="hr-HR" dirty="0"/>
              <a:t>2) Vezanjem </a:t>
            </a:r>
            <a:r>
              <a:rPr lang="hr-HR" dirty="0" err="1"/>
              <a:t>methyl-CpG-binding</a:t>
            </a:r>
            <a:r>
              <a:rPr lang="hr-HR" dirty="0"/>
              <a:t> </a:t>
            </a:r>
            <a:r>
              <a:rPr lang="hr-HR" dirty="0" err="1"/>
              <a:t>domain</a:t>
            </a:r>
            <a:r>
              <a:rPr lang="hr-HR" dirty="0"/>
              <a:t> </a:t>
            </a:r>
            <a:r>
              <a:rPr lang="hr-HR" dirty="0" err="1"/>
              <a:t>proteins</a:t>
            </a:r>
            <a:r>
              <a:rPr lang="hr-HR" dirty="0"/>
              <a:t> (</a:t>
            </a:r>
            <a:r>
              <a:rPr lang="hr-HR" dirty="0" err="1"/>
              <a:t>MBDs</a:t>
            </a:r>
            <a:r>
              <a:rPr lang="hr-HR" dirty="0"/>
              <a:t>), npr. </a:t>
            </a:r>
            <a:r>
              <a:rPr lang="hr-HR" b="1" dirty="0" err="1"/>
              <a:t>Me</a:t>
            </a:r>
            <a:r>
              <a:rPr lang="hr-HR" dirty="0" err="1"/>
              <a:t>thyl-binding</a:t>
            </a:r>
            <a:r>
              <a:rPr lang="hr-HR" dirty="0"/>
              <a:t> </a:t>
            </a:r>
            <a:r>
              <a:rPr lang="hr-HR" b="1" dirty="0" err="1"/>
              <a:t>C</a:t>
            </a:r>
            <a:r>
              <a:rPr lang="hr-HR" dirty="0" err="1"/>
              <a:t>pG</a:t>
            </a:r>
            <a:r>
              <a:rPr lang="hr-HR" dirty="0"/>
              <a:t> </a:t>
            </a:r>
            <a:r>
              <a:rPr lang="hr-HR" b="1" dirty="0"/>
              <a:t>P</a:t>
            </a:r>
            <a:r>
              <a:rPr lang="hr-HR" dirty="0"/>
              <a:t>rotein </a:t>
            </a:r>
            <a:r>
              <a:rPr lang="hr-HR" b="1" dirty="0"/>
              <a:t>2;</a:t>
            </a:r>
          </a:p>
          <a:p>
            <a:r>
              <a:rPr lang="hr-HR" dirty="0"/>
              <a:t>mutacija ovoga gena </a:t>
            </a:r>
            <a:r>
              <a:rPr lang="hr-HR" dirty="0" err="1"/>
              <a:t>uzorkuje</a:t>
            </a:r>
            <a:r>
              <a:rPr lang="hr-HR" dirty="0"/>
              <a:t> </a:t>
            </a:r>
            <a:r>
              <a:rPr lang="hr-HR" dirty="0" err="1"/>
              <a:t>Rettov</a:t>
            </a:r>
            <a:r>
              <a:rPr lang="hr-HR" dirty="0"/>
              <a:t> </a:t>
            </a:r>
            <a:r>
              <a:rPr lang="hr-HR" dirty="0" err="1"/>
              <a:t>sy</a:t>
            </a:r>
            <a:r>
              <a:rPr lang="hr-HR" dirty="0"/>
              <a:t> (95% mutacija su </a:t>
            </a:r>
            <a:r>
              <a:rPr lang="hr-HR" i="1" dirty="0"/>
              <a:t>de novo</a:t>
            </a:r>
            <a:r>
              <a:rPr lang="hr-HR" dirty="0"/>
              <a:t> mutacije), </a:t>
            </a:r>
            <a:r>
              <a:rPr lang="hr-HR" dirty="0" err="1"/>
              <a:t>mikrocefalija</a:t>
            </a:r>
            <a:r>
              <a:rPr lang="hr-HR" dirty="0"/>
              <a:t>, </a:t>
            </a:r>
            <a:r>
              <a:rPr lang="hr-HR" dirty="0" err="1"/>
              <a:t>hiperekscitabilnost</a:t>
            </a:r>
            <a:r>
              <a:rPr lang="hr-HR" dirty="0"/>
              <a:t> zbog degeneracije LC neurona, stereotipije, </a:t>
            </a:r>
            <a:r>
              <a:rPr lang="hr-HR" dirty="0" err="1"/>
              <a:t>epi</a:t>
            </a:r>
            <a:r>
              <a:rPr lang="hr-HR" dirty="0"/>
              <a:t>, simptomi obično nakon 1 g. starosti, u mišjem modelu kad se doda normalan gen značajno se smanje simptomi)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05612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B77DDA8-E2C3-48EA-88CF-A5202664280A}"/>
              </a:ext>
            </a:extLst>
          </p:cNvPr>
          <p:cNvSpPr txBox="1">
            <a:spLocks/>
          </p:cNvSpPr>
          <p:nvPr/>
        </p:nvSpPr>
        <p:spPr>
          <a:xfrm>
            <a:off x="91615" y="92076"/>
            <a:ext cx="8229600" cy="735012"/>
          </a:xfrm>
          <a:prstGeom prst="rect">
            <a:avLst/>
          </a:prstGeom>
        </p:spPr>
        <p:txBody>
          <a:bodyPr vert="horz" lIns="0" tIns="0" rIns="91440" bIns="0" rtlCol="0" anchor="b" anchorCtr="0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b="1" kern="1200" baseline="0">
                <a:solidFill>
                  <a:srgbClr val="2573BA"/>
                </a:solidFill>
                <a:latin typeface="Arial"/>
                <a:ea typeface="+mj-ea"/>
                <a:cs typeface="Arial"/>
              </a:defRPr>
            </a:lvl1pPr>
          </a:lstStyle>
          <a:p>
            <a:r>
              <a:rPr lang="hr-HR" altLang="en-US" dirty="0" err="1"/>
              <a:t>Rettov</a:t>
            </a:r>
            <a:r>
              <a:rPr lang="hr-HR" altLang="en-US" dirty="0"/>
              <a:t> </a:t>
            </a:r>
            <a:r>
              <a:rPr lang="hr-HR" altLang="en-US" dirty="0" err="1"/>
              <a:t>sy</a:t>
            </a:r>
            <a:r>
              <a:rPr lang="hr-HR" altLang="en-US" dirty="0"/>
              <a:t> – mutacija </a:t>
            </a:r>
            <a:r>
              <a:rPr lang="hr-HR" altLang="en-US" i="1" dirty="0"/>
              <a:t>MECP2</a:t>
            </a:r>
            <a:r>
              <a:rPr lang="hr-HR" altLang="en-US" dirty="0"/>
              <a:t> gena</a:t>
            </a:r>
            <a:endParaRPr lang="en-US" altLang="en-US" dirty="0"/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E03DB01C-869C-4C65-A02E-7E054AD706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1834" y="2232025"/>
            <a:ext cx="4999622" cy="15104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>
            <a:extLst>
              <a:ext uri="{FF2B5EF4-FFF2-40B4-BE49-F238E27FC236}">
                <a16:creationId xmlns:a16="http://schemas.microsoft.com/office/drawing/2014/main" id="{A89FFA07-5E04-4420-9F4E-50B51073E2D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2947" y="933450"/>
            <a:ext cx="4360862" cy="119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4">
            <a:extLst>
              <a:ext uri="{FF2B5EF4-FFF2-40B4-BE49-F238E27FC236}">
                <a16:creationId xmlns:a16="http://schemas.microsoft.com/office/drawing/2014/main" id="{BC1DE1C1-91A8-4549-B0D5-7F6886C45EC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6943" y="3995678"/>
            <a:ext cx="11627963" cy="2862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285750" indent="-28575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Char char="-"/>
            </a:pPr>
            <a:r>
              <a:rPr lang="hr-HR" altLang="en-US" sz="1800" dirty="0">
                <a:latin typeface="Arial" panose="020B0604020202020204" pitchFamily="34" charset="0"/>
              </a:rPr>
              <a:t>Bolest prvi opisao </a:t>
            </a:r>
            <a:r>
              <a:rPr lang="hr-HR" altLang="en-US" sz="1800" b="1" dirty="0" err="1">
                <a:latin typeface="Arial" panose="020B0604020202020204" pitchFamily="34" charset="0"/>
              </a:rPr>
              <a:t>Andreas</a:t>
            </a:r>
            <a:r>
              <a:rPr lang="hr-HR" altLang="en-US" sz="1800" b="1" dirty="0">
                <a:latin typeface="Arial" panose="020B0604020202020204" pitchFamily="34" charset="0"/>
              </a:rPr>
              <a:t> </a:t>
            </a:r>
            <a:r>
              <a:rPr lang="hr-HR" altLang="en-US" sz="1800" b="1" dirty="0" err="1">
                <a:latin typeface="Arial" panose="020B0604020202020204" pitchFamily="34" charset="0"/>
              </a:rPr>
              <a:t>Rett</a:t>
            </a:r>
            <a:r>
              <a:rPr lang="hr-HR" altLang="en-US" sz="1800" dirty="0">
                <a:latin typeface="Arial" panose="020B0604020202020204" pitchFamily="34" charset="0"/>
              </a:rPr>
              <a:t>, bečki pedijatar, 1966. godine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hr-HR" altLang="en-US" sz="1800" b="1" dirty="0" err="1">
                <a:latin typeface="Arial" panose="020B0604020202020204" pitchFamily="34" charset="0"/>
              </a:rPr>
              <a:t>Bengt</a:t>
            </a:r>
            <a:r>
              <a:rPr lang="hr-HR" altLang="en-US" sz="1800" b="1" dirty="0">
                <a:latin typeface="Arial" panose="020B0604020202020204" pitchFamily="34" charset="0"/>
              </a:rPr>
              <a:t> </a:t>
            </a:r>
            <a:r>
              <a:rPr lang="hr-HR" altLang="en-US" sz="1800" b="1" dirty="0" err="1">
                <a:latin typeface="Arial" panose="020B0604020202020204" pitchFamily="34" charset="0"/>
              </a:rPr>
              <a:t>Hagberg</a:t>
            </a:r>
            <a:r>
              <a:rPr lang="hr-HR" altLang="en-US" sz="1800" dirty="0">
                <a:latin typeface="Arial" panose="020B0604020202020204" pitchFamily="34" charset="0"/>
              </a:rPr>
              <a:t>, švedski pedijatar, po </a:t>
            </a:r>
            <a:r>
              <a:rPr lang="hr-HR" altLang="en-US" sz="1800" dirty="0" err="1">
                <a:latin typeface="Arial" panose="020B0604020202020204" pitchFamily="34" charset="0"/>
              </a:rPr>
              <a:t>Rettu</a:t>
            </a:r>
            <a:r>
              <a:rPr lang="hr-HR" altLang="en-US" sz="1800" dirty="0">
                <a:latin typeface="Arial" panose="020B0604020202020204" pitchFamily="34" charset="0"/>
              </a:rPr>
              <a:t> nazvao bolest 1983. godine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hr-HR" altLang="en-US" sz="1800" u="sng" dirty="0">
                <a:latin typeface="Arial" panose="020B0604020202020204" pitchFamily="34" charset="0"/>
              </a:rPr>
              <a:t>simptomi slični autizmu</a:t>
            </a:r>
            <a:r>
              <a:rPr lang="hr-HR" altLang="en-US" sz="1800" dirty="0">
                <a:latin typeface="Arial" panose="020B0604020202020204" pitchFamily="34" charset="0"/>
              </a:rPr>
              <a:t> (intenzivno vrištanje, neumoljiv plač, izbjegavanje kontakta očima, izostanak recipročne </a:t>
            </a:r>
            <a:r>
              <a:rPr lang="hr-HR" altLang="en-US" sz="1800" dirty="0" err="1">
                <a:latin typeface="Arial" panose="020B0604020202020204" pitchFamily="34" charset="0"/>
              </a:rPr>
              <a:t>soc</a:t>
            </a:r>
            <a:r>
              <a:rPr lang="hr-HR" altLang="en-US" sz="1800" dirty="0">
                <a:latin typeface="Arial" panose="020B0604020202020204" pitchFamily="34" charset="0"/>
              </a:rPr>
              <a:t>. i </a:t>
            </a:r>
            <a:r>
              <a:rPr lang="hr-HR" altLang="en-US" sz="1800" dirty="0" err="1">
                <a:latin typeface="Arial" panose="020B0604020202020204" pitchFamily="34" charset="0"/>
              </a:rPr>
              <a:t>emoc</a:t>
            </a:r>
            <a:r>
              <a:rPr lang="hr-HR" altLang="en-US" sz="1800" dirty="0">
                <a:latin typeface="Arial" panose="020B0604020202020204" pitchFamily="34" charset="0"/>
              </a:rPr>
              <a:t>. komunikacije, poremećeni neverbalni oblici ponašanja koji reguliraju </a:t>
            </a:r>
            <a:r>
              <a:rPr lang="hr-HR" altLang="en-US" sz="1800" dirty="0" err="1">
                <a:latin typeface="Arial" panose="020B0604020202020204" pitchFamily="34" charset="0"/>
              </a:rPr>
              <a:t>soc</a:t>
            </a:r>
            <a:r>
              <a:rPr lang="hr-HR" altLang="en-US" sz="1800" dirty="0">
                <a:latin typeface="Arial" panose="020B0604020202020204" pitchFamily="34" charset="0"/>
              </a:rPr>
              <a:t>. interakcije, izostanak ili poremećaj govora, ispadi osjeta, regresija sna), usporen rast, atipičan sastav </a:t>
            </a:r>
            <a:r>
              <a:rPr lang="hr-HR" altLang="en-US" sz="1800" dirty="0" err="1">
                <a:latin typeface="Arial" panose="020B0604020202020204" pitchFamily="34" charset="0"/>
              </a:rPr>
              <a:t>glikolipida</a:t>
            </a:r>
            <a:r>
              <a:rPr lang="hr-HR" altLang="en-US" sz="1800" dirty="0">
                <a:latin typeface="Arial" panose="020B0604020202020204" pitchFamily="34" charset="0"/>
              </a:rPr>
              <a:t> mozga, povećana količina </a:t>
            </a:r>
            <a:r>
              <a:rPr lang="hr-HR" altLang="en-US" sz="1800" dirty="0" err="1">
                <a:latin typeface="Arial" panose="020B0604020202020204" pitchFamily="34" charset="0"/>
              </a:rPr>
              <a:t>glutamata</a:t>
            </a:r>
            <a:r>
              <a:rPr lang="hr-HR" altLang="en-US" sz="1800" dirty="0">
                <a:latin typeface="Arial" panose="020B0604020202020204" pitchFamily="34" charset="0"/>
              </a:rPr>
              <a:t>, a smanjena NGF-a u likvoru, smanjen volumen mozga, nestabilan hod, nemogućnost koordinacije pokreta, poremećaj ciklusa budnosti i spavanja, epilepsija, često se vide repetitivni pokreti ruku, EEG i EKG abnormalnosti, itd.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hr-HR" altLang="en-US" sz="1800" u="sng" dirty="0">
                <a:latin typeface="Arial" panose="020B0604020202020204" pitchFamily="34" charset="0"/>
              </a:rPr>
              <a:t>uobičajeno nastaje kao nova mutacija u 1:8.500 ženske djece</a:t>
            </a:r>
            <a:r>
              <a:rPr lang="hr-HR" altLang="en-US" sz="1800" dirty="0">
                <a:latin typeface="Arial" panose="020B0604020202020204" pitchFamily="34" charset="0"/>
              </a:rPr>
              <a:t>, &lt;1% se nasljeđuje, dječaci obično umru kratko po rođenju</a:t>
            </a:r>
            <a:endParaRPr lang="en-US" altLang="en-US" sz="1800" dirty="0">
              <a:latin typeface="Arial" panose="020B0604020202020204" pitchFamily="34" charset="0"/>
            </a:endParaRPr>
          </a:p>
        </p:txBody>
      </p:sp>
      <p:pic>
        <p:nvPicPr>
          <p:cNvPr id="7" name="Picture 1">
            <a:extLst>
              <a:ext uri="{FF2B5EF4-FFF2-40B4-BE49-F238E27FC236}">
                <a16:creationId xmlns:a16="http://schemas.microsoft.com/office/drawing/2014/main" id="{9A908C09-421B-4B98-A873-D32135C6011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6909" y="1325563"/>
            <a:ext cx="1265238" cy="1812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3">
            <a:extLst>
              <a:ext uri="{FF2B5EF4-FFF2-40B4-BE49-F238E27FC236}">
                <a16:creationId xmlns:a16="http://schemas.microsoft.com/office/drawing/2014/main" id="{7EBACE2A-4950-46E5-AD75-ED12FB5916D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60134" y="3535088"/>
            <a:ext cx="3757384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hr-HR" altLang="en-US" sz="1400" dirty="0">
                <a:latin typeface="Arial" panose="020B0604020202020204" pitchFamily="34" charset="0"/>
              </a:rPr>
              <a:t>Na </a:t>
            </a:r>
            <a:r>
              <a:rPr lang="hr-HR" altLang="en-US" sz="1400" dirty="0" err="1">
                <a:latin typeface="Arial" panose="020B0604020202020204" pitchFamily="34" charset="0"/>
              </a:rPr>
              <a:t>et</a:t>
            </a:r>
            <a:r>
              <a:rPr lang="hr-HR" altLang="en-US" sz="1400" dirty="0">
                <a:latin typeface="Arial" panose="020B0604020202020204" pitchFamily="34" charset="0"/>
              </a:rPr>
              <a:t> </a:t>
            </a:r>
            <a:r>
              <a:rPr lang="hr-HR" altLang="en-US" sz="1400" dirty="0" err="1">
                <a:latin typeface="Arial" panose="020B0604020202020204" pitchFamily="34" charset="0"/>
              </a:rPr>
              <a:t>al</a:t>
            </a:r>
            <a:r>
              <a:rPr lang="hr-HR" altLang="en-US" sz="1400" dirty="0">
                <a:latin typeface="Arial" panose="020B0604020202020204" pitchFamily="34" charset="0"/>
              </a:rPr>
              <a:t>., </a:t>
            </a:r>
            <a:r>
              <a:rPr lang="hr-HR" altLang="en-US" sz="1400" i="1" dirty="0" err="1">
                <a:latin typeface="Arial" panose="020B0604020202020204" pitchFamily="34" charset="0"/>
              </a:rPr>
              <a:t>Neuropsychopharmacology</a:t>
            </a:r>
            <a:r>
              <a:rPr lang="hr-HR" altLang="en-US" sz="1400" i="1" dirty="0">
                <a:latin typeface="Arial" panose="020B0604020202020204" pitchFamily="34" charset="0"/>
              </a:rPr>
              <a:t>,</a:t>
            </a:r>
            <a:r>
              <a:rPr lang="hr-HR" altLang="en-US" sz="1400" dirty="0">
                <a:latin typeface="Arial" panose="020B0604020202020204" pitchFamily="34" charset="0"/>
              </a:rPr>
              <a:t> 2013</a:t>
            </a:r>
            <a:endParaRPr lang="en-US" altLang="en-US" sz="1400" dirty="0">
              <a:latin typeface="Arial" panose="020B0604020202020204" pitchFamily="34" charset="0"/>
            </a:endParaRPr>
          </a:p>
        </p:txBody>
      </p:sp>
      <p:pic>
        <p:nvPicPr>
          <p:cNvPr id="9" name="Picture 5">
            <a:extLst>
              <a:ext uri="{FF2B5EF4-FFF2-40B4-BE49-F238E27FC236}">
                <a16:creationId xmlns:a16="http://schemas.microsoft.com/office/drawing/2014/main" id="{7DACB18A-9B69-45E7-A2F4-11A0E194C54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6046" y="78064"/>
            <a:ext cx="3411211" cy="3443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Box 6">
            <a:extLst>
              <a:ext uri="{FF2B5EF4-FFF2-40B4-BE49-F238E27FC236}">
                <a16:creationId xmlns:a16="http://schemas.microsoft.com/office/drawing/2014/main" id="{04129CFE-0383-46A1-B39C-302BE048C71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32624" y="2081466"/>
            <a:ext cx="1665108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hr-HR" altLang="en-US" sz="1600" dirty="0" err="1">
                <a:latin typeface="Arial" panose="020B0604020202020204" pitchFamily="34" charset="0"/>
              </a:rPr>
              <a:t>astrociti</a:t>
            </a:r>
            <a:r>
              <a:rPr lang="hr-HR" altLang="en-US" sz="1600" dirty="0">
                <a:latin typeface="Arial" panose="020B0604020202020204" pitchFamily="34" charset="0"/>
              </a:rPr>
              <a:t> + </a:t>
            </a:r>
            <a:r>
              <a:rPr lang="hr-HR" altLang="en-US" sz="1600" dirty="0" err="1">
                <a:latin typeface="Arial" panose="020B0604020202020204" pitchFamily="34" charset="0"/>
              </a:rPr>
              <a:t>glu</a:t>
            </a:r>
            <a:endParaRPr lang="hr-HR" altLang="en-US" sz="1600" dirty="0">
              <a:latin typeface="Arial" panose="020B0604020202020204" pitchFamily="34" charset="0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hr-HR" altLang="en-US" sz="1600" dirty="0" err="1">
                <a:latin typeface="Arial" panose="020B0604020202020204" pitchFamily="34" charset="0"/>
              </a:rPr>
              <a:t>oligo</a:t>
            </a:r>
            <a:r>
              <a:rPr lang="hr-HR" altLang="en-US" sz="1600" dirty="0">
                <a:latin typeface="Arial" panose="020B0604020202020204" pitchFamily="34" charset="0"/>
              </a:rPr>
              <a:t> – </a:t>
            </a:r>
            <a:r>
              <a:rPr lang="hr-HR" altLang="en-US" sz="1600" dirty="0" err="1">
                <a:latin typeface="Arial" panose="020B0604020202020204" pitchFamily="34" charset="0"/>
              </a:rPr>
              <a:t>mijelin</a:t>
            </a:r>
            <a:r>
              <a:rPr lang="hr-HR" altLang="en-US" sz="1600" dirty="0">
                <a:latin typeface="Arial" panose="020B0604020202020204" pitchFamily="34" charset="0"/>
              </a:rPr>
              <a:t>.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hr-HR" altLang="en-US" sz="1600" i="1" dirty="0">
                <a:latin typeface="Arial" panose="020B0604020202020204" pitchFamily="34" charset="0"/>
              </a:rPr>
              <a:t>Jin </a:t>
            </a:r>
            <a:r>
              <a:rPr lang="hr-HR" altLang="en-US" sz="1600" i="1" dirty="0" err="1">
                <a:latin typeface="Arial" panose="020B0604020202020204" pitchFamily="34" charset="0"/>
              </a:rPr>
              <a:t>et</a:t>
            </a:r>
            <a:r>
              <a:rPr lang="hr-HR" altLang="en-US" sz="1600" i="1" dirty="0">
                <a:latin typeface="Arial" panose="020B0604020202020204" pitchFamily="34" charset="0"/>
              </a:rPr>
              <a:t> </a:t>
            </a:r>
            <a:r>
              <a:rPr lang="hr-HR" altLang="en-US" sz="1600" i="1" dirty="0" err="1">
                <a:latin typeface="Arial" panose="020B0604020202020204" pitchFamily="34" charset="0"/>
              </a:rPr>
              <a:t>al</a:t>
            </a:r>
            <a:r>
              <a:rPr lang="hr-HR" altLang="en-US" sz="1600" i="1" dirty="0">
                <a:latin typeface="Arial" panose="020B0604020202020204" pitchFamily="34" charset="0"/>
              </a:rPr>
              <a:t>., Front. Mol. </a:t>
            </a:r>
            <a:r>
              <a:rPr lang="hr-HR" altLang="en-US" sz="1600" i="1" dirty="0" err="1">
                <a:latin typeface="Arial" panose="020B0604020202020204" pitchFamily="34" charset="0"/>
              </a:rPr>
              <a:t>Neurosci</a:t>
            </a:r>
            <a:r>
              <a:rPr lang="hr-HR" altLang="en-US" sz="1600" dirty="0">
                <a:latin typeface="Arial" panose="020B0604020202020204" pitchFamily="34" charset="0"/>
              </a:rPr>
              <a:t>, 2017.</a:t>
            </a:r>
            <a:endParaRPr lang="en-US" altLang="en-US" sz="16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16900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CE3196-A636-4A2E-A9DD-B2A19FCC0F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62518" y="255172"/>
            <a:ext cx="9766169" cy="660118"/>
          </a:xfrm>
        </p:spPr>
        <p:txBody>
          <a:bodyPr/>
          <a:lstStyle/>
          <a:p>
            <a:r>
              <a:rPr lang="hr-HR" sz="2400" dirty="0" err="1"/>
              <a:t>Epigenetičke</a:t>
            </a:r>
            <a:r>
              <a:rPr lang="hr-HR" sz="2400" dirty="0"/>
              <a:t> promjene spermija štakora u F3 generaciji potomaka</a:t>
            </a:r>
            <a:br>
              <a:rPr lang="hr-HR" sz="2400" dirty="0"/>
            </a:br>
            <a:r>
              <a:rPr lang="hr-HR" sz="2400" dirty="0"/>
              <a:t>s obzirom na izloženost nekim štetnim utjecajima</a:t>
            </a:r>
            <a:endParaRPr lang="en-US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C220C0F-3F01-4029-B2EA-E3CBEC99C3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6320" y="1194817"/>
            <a:ext cx="5293487" cy="389998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080E3D-AC99-4ACB-946C-C57A0201CCA6}"/>
              </a:ext>
            </a:extLst>
          </p:cNvPr>
          <p:cNvSpPr txBox="1"/>
          <p:nvPr/>
        </p:nvSpPr>
        <p:spPr>
          <a:xfrm>
            <a:off x="6645603" y="2236942"/>
            <a:ext cx="536818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dirty="0" err="1"/>
              <a:t>Transgeneracijske</a:t>
            </a:r>
            <a:r>
              <a:rPr lang="hr-HR" dirty="0"/>
              <a:t> </a:t>
            </a:r>
            <a:r>
              <a:rPr lang="hr-HR" b="1" u="sng" dirty="0" err="1"/>
              <a:t>epimutacije</a:t>
            </a:r>
            <a:r>
              <a:rPr lang="hr-HR" dirty="0"/>
              <a:t> spermija štakora u F3 generaciji povezane s svaku identificiranu skupinu potencijalnih štetnih utjecaja (brojevi na </a:t>
            </a:r>
            <a:r>
              <a:rPr lang="hr-HR" dirty="0" err="1"/>
              <a:t>Vennovim</a:t>
            </a:r>
            <a:r>
              <a:rPr lang="hr-HR" dirty="0"/>
              <a:t> dijagramima izražavaju broj pronađenih diferencijalno </a:t>
            </a:r>
            <a:r>
              <a:rPr lang="hr-HR" dirty="0" err="1"/>
              <a:t>metiliranih</a:t>
            </a:r>
            <a:r>
              <a:rPr lang="hr-HR" dirty="0"/>
              <a:t> </a:t>
            </a:r>
            <a:r>
              <a:rPr lang="hr-HR" dirty="0" err="1"/>
              <a:t>metilacijskih</a:t>
            </a:r>
            <a:r>
              <a:rPr lang="hr-HR" dirty="0"/>
              <a:t> područja (DNA </a:t>
            </a:r>
            <a:r>
              <a:rPr lang="hr-HR" dirty="0" err="1"/>
              <a:t>methylation</a:t>
            </a:r>
            <a:r>
              <a:rPr lang="hr-HR" dirty="0"/>
              <a:t> </a:t>
            </a:r>
            <a:r>
              <a:rPr lang="hr-HR" dirty="0" err="1"/>
              <a:t>regions</a:t>
            </a:r>
            <a:r>
              <a:rPr lang="hr-HR" dirty="0"/>
              <a:t>, </a:t>
            </a:r>
            <a:r>
              <a:rPr lang="hr-HR" dirty="0" err="1"/>
              <a:t>DMRs</a:t>
            </a:r>
            <a:r>
              <a:rPr lang="hr-HR" dirty="0"/>
              <a:t>) uslijed izloženosti muških predaka trudne ženke F0 generacije u usporedbi s neizloženim muškim precima)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E6F35B1-1DE5-4A13-9126-E99056329A32}"/>
              </a:ext>
            </a:extLst>
          </p:cNvPr>
          <p:cNvSpPr txBox="1"/>
          <p:nvPr/>
        </p:nvSpPr>
        <p:spPr>
          <a:xfrm>
            <a:off x="5434552" y="2181258"/>
            <a:ext cx="970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dirty="0"/>
              <a:t>fungicid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894A20C-1102-4C67-A240-1A48F691085C}"/>
              </a:ext>
            </a:extLst>
          </p:cNvPr>
          <p:cNvSpPr txBox="1"/>
          <p:nvPr/>
        </p:nvSpPr>
        <p:spPr>
          <a:xfrm>
            <a:off x="268664" y="3012388"/>
            <a:ext cx="1763712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sz="1400" dirty="0"/>
              <a:t>kancerogeni endokrini </a:t>
            </a:r>
            <a:r>
              <a:rPr lang="hr-HR" sz="1400" dirty="0" err="1"/>
              <a:t>disruptori</a:t>
            </a:r>
            <a:r>
              <a:rPr lang="hr-HR" sz="1400" dirty="0"/>
              <a:t>, akumuliraju se u masnom tkivu (TCDD)</a:t>
            </a:r>
            <a:endParaRPr lang="en-US" sz="1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44A3598-4E54-4EDE-A950-BC242BBC4A8D}"/>
              </a:ext>
            </a:extLst>
          </p:cNvPr>
          <p:cNvSpPr txBox="1"/>
          <p:nvPr/>
        </p:nvSpPr>
        <p:spPr>
          <a:xfrm>
            <a:off x="2599125" y="5129445"/>
            <a:ext cx="31320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sz="1400" dirty="0"/>
              <a:t>Jet-Propellant-8</a:t>
            </a:r>
          </a:p>
          <a:p>
            <a:r>
              <a:rPr lang="hr-HR" sz="1400" dirty="0"/>
              <a:t>Nastaje sagorijevanjem </a:t>
            </a:r>
            <a:r>
              <a:rPr lang="hr-HR" sz="1400" dirty="0" err="1"/>
              <a:t>kerozina</a:t>
            </a:r>
            <a:endParaRPr lang="en-US" sz="14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CD678AF-EA5E-4140-9AD3-CC440FA6F687}"/>
              </a:ext>
            </a:extLst>
          </p:cNvPr>
          <p:cNvSpPr txBox="1"/>
          <p:nvPr/>
        </p:nvSpPr>
        <p:spPr>
          <a:xfrm>
            <a:off x="1477358" y="6304059"/>
            <a:ext cx="103364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sz="1400" dirty="0"/>
              <a:t>Prema </a:t>
            </a:r>
            <a:r>
              <a:rPr lang="en-US" sz="1400" dirty="0" err="1"/>
              <a:t>Manikkam</a:t>
            </a:r>
            <a:r>
              <a:rPr lang="en-US" sz="1400" dirty="0"/>
              <a:t> M, Guerrero-</a:t>
            </a:r>
            <a:r>
              <a:rPr lang="en-US" sz="1400" dirty="0" err="1"/>
              <a:t>Bosagna</a:t>
            </a:r>
            <a:r>
              <a:rPr lang="en-US" sz="1400" dirty="0"/>
              <a:t> C, Tracey R, Haque MM, Skinner MK. Transgenerational actions of environmental compounds on reproductive disease and epigenetic biomarkers of ancestral exposures. </a:t>
            </a:r>
            <a:r>
              <a:rPr lang="en-US" sz="1400" i="1" dirty="0"/>
              <a:t>PLoS ONE </a:t>
            </a:r>
            <a:r>
              <a:rPr lang="en-US" sz="1400" dirty="0"/>
              <a:t>2012;</a:t>
            </a:r>
            <a:r>
              <a:rPr lang="hr-HR" sz="1400" dirty="0"/>
              <a:t> </a:t>
            </a:r>
            <a:r>
              <a:rPr lang="en-US" sz="1400" dirty="0"/>
              <a:t>7:</a:t>
            </a:r>
            <a:r>
              <a:rPr lang="hr-HR" sz="1400" dirty="0"/>
              <a:t> </a:t>
            </a:r>
            <a:r>
              <a:rPr lang="en-US" sz="1400" dirty="0"/>
              <a:t>e31901</a:t>
            </a:r>
          </a:p>
        </p:txBody>
      </p:sp>
    </p:spTree>
    <p:extLst>
      <p:ext uri="{BB962C8B-B14F-4D97-AF65-F5344CB8AC3E}">
        <p14:creationId xmlns:p14="http://schemas.microsoft.com/office/powerpoint/2010/main" val="7541480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AEA5F98F-4EBA-43C8-9B78-CE54C23934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1851" y="-49482"/>
            <a:ext cx="10854965" cy="433130"/>
          </a:xfrm>
        </p:spPr>
        <p:txBody>
          <a:bodyPr/>
          <a:lstStyle/>
          <a:p>
            <a:r>
              <a:rPr lang="hr-HR" sz="2400" dirty="0"/>
              <a:t>Prijenos jednog atoma ugljika u metabolizmu </a:t>
            </a:r>
            <a:r>
              <a:rPr lang="hr-HR" sz="2400" dirty="0" err="1"/>
              <a:t>amino</a:t>
            </a:r>
            <a:r>
              <a:rPr lang="hr-HR" sz="2400" dirty="0"/>
              <a:t>- i </a:t>
            </a:r>
            <a:r>
              <a:rPr lang="hr-HR" sz="2400" dirty="0" err="1"/>
              <a:t>nukleinskih</a:t>
            </a:r>
            <a:r>
              <a:rPr lang="hr-HR" sz="2400" dirty="0"/>
              <a:t> kiselina</a:t>
            </a:r>
            <a:endParaRPr lang="en-US" sz="24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0B14463-948F-481E-B2B8-A6787463D6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81" y="476059"/>
            <a:ext cx="5893713" cy="467536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8577F8D-A036-418D-A221-EB9DDF1D1A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0259" y="623169"/>
            <a:ext cx="6089437" cy="452825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C6F9CF7-F2E9-4CB7-9880-34F6E02EE9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81" y="4974388"/>
            <a:ext cx="3994900" cy="187839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D6015E2-D977-4868-AC87-0C62B02588E2}"/>
              </a:ext>
            </a:extLst>
          </p:cNvPr>
          <p:cNvSpPr txBox="1"/>
          <p:nvPr/>
        </p:nvSpPr>
        <p:spPr>
          <a:xfrm>
            <a:off x="5098331" y="5313350"/>
            <a:ext cx="753358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dirty="0"/>
              <a:t>THF djeluje kao </a:t>
            </a:r>
            <a:r>
              <a:rPr lang="hr-HR" dirty="0" err="1"/>
              <a:t>donor</a:t>
            </a:r>
            <a:r>
              <a:rPr lang="hr-HR" dirty="0"/>
              <a:t> metila te metilnu skupinu predaj vitaminu B12.</a:t>
            </a:r>
          </a:p>
          <a:p>
            <a:r>
              <a:rPr lang="hr-HR" dirty="0"/>
              <a:t>Ovaj prijenos metilne skupine olakšava enzim </a:t>
            </a:r>
            <a:r>
              <a:rPr lang="hr-HR" dirty="0" err="1"/>
              <a:t>metionin</a:t>
            </a:r>
            <a:r>
              <a:rPr lang="hr-HR" dirty="0"/>
              <a:t> </a:t>
            </a:r>
            <a:r>
              <a:rPr lang="hr-HR" dirty="0" err="1"/>
              <a:t>sintaza</a:t>
            </a:r>
            <a:r>
              <a:rPr lang="hr-HR" dirty="0"/>
              <a:t> (MS), koji zahtijeva vitamin B12 kao </a:t>
            </a:r>
            <a:r>
              <a:rPr lang="hr-HR" dirty="0" err="1"/>
              <a:t>kofaktor</a:t>
            </a:r>
            <a:r>
              <a:rPr lang="hr-HR" dirty="0"/>
              <a:t>. U ovoj reakciji, THF donira metilnu skupinu vitaminu B12, dopuštajući mu da prenese metilnu skupinu na </a:t>
            </a:r>
            <a:r>
              <a:rPr lang="hr-HR" dirty="0" err="1"/>
              <a:t>homocistein</a:t>
            </a:r>
            <a:r>
              <a:rPr lang="hr-HR" dirty="0"/>
              <a:t> i pomoću </a:t>
            </a:r>
            <a:r>
              <a:rPr lang="hr-HR" dirty="0" err="1"/>
              <a:t>metionin</a:t>
            </a:r>
            <a:r>
              <a:rPr lang="hr-HR" dirty="0"/>
              <a:t> </a:t>
            </a:r>
            <a:r>
              <a:rPr lang="hr-HR" dirty="0" err="1"/>
              <a:t>sintaze</a:t>
            </a:r>
            <a:r>
              <a:rPr lang="hr-HR" dirty="0"/>
              <a:t> stvori </a:t>
            </a:r>
            <a:r>
              <a:rPr lang="hr-HR" dirty="0" err="1"/>
              <a:t>metionin</a:t>
            </a:r>
            <a:r>
              <a:rPr lang="hr-HR" dirty="0"/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55571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9816" y="770150"/>
            <a:ext cx="3456384" cy="6091774"/>
          </a:xfrm>
          <a:prstGeom prst="rect">
            <a:avLst/>
          </a:prstGeom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1991544" y="13680"/>
            <a:ext cx="8229600" cy="650674"/>
          </a:xfrm>
        </p:spPr>
        <p:txBody>
          <a:bodyPr>
            <a:normAutofit fontScale="90000"/>
          </a:bodyPr>
          <a:lstStyle/>
          <a:p>
            <a:r>
              <a:rPr lang="hr-HR" dirty="0" err="1"/>
              <a:t>Epigenetičke</a:t>
            </a:r>
            <a:r>
              <a:rPr lang="hr-HR" dirty="0"/>
              <a:t> promjene u starenju</a:t>
            </a:r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757810" y="6544906"/>
            <a:ext cx="42119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00"/>
            <a:r>
              <a:rPr lang="hr-HR" sz="1200" dirty="0" err="1">
                <a:solidFill>
                  <a:prstClr val="black"/>
                </a:solidFill>
                <a:latin typeface="Calibri"/>
              </a:rPr>
              <a:t>Gonzalo</a:t>
            </a:r>
            <a:r>
              <a:rPr lang="hr-HR" sz="1200" dirty="0">
                <a:solidFill>
                  <a:prstClr val="black"/>
                </a:solidFill>
                <a:latin typeface="Calibri"/>
              </a:rPr>
              <a:t> S. </a:t>
            </a:r>
            <a:r>
              <a:rPr lang="hr-HR" sz="1200" dirty="0" err="1">
                <a:solidFill>
                  <a:prstClr val="black"/>
                </a:solidFill>
                <a:latin typeface="Calibri"/>
              </a:rPr>
              <a:t>Epigenetic</a:t>
            </a:r>
            <a:r>
              <a:rPr lang="hr-HR" sz="1200" dirty="0">
                <a:solidFill>
                  <a:prstClr val="black"/>
                </a:solidFill>
                <a:latin typeface="Calibri"/>
              </a:rPr>
              <a:t> </a:t>
            </a:r>
            <a:r>
              <a:rPr lang="hr-HR" sz="1200" dirty="0" err="1">
                <a:solidFill>
                  <a:prstClr val="black"/>
                </a:solidFill>
                <a:latin typeface="Calibri"/>
              </a:rPr>
              <a:t>alterations</a:t>
            </a:r>
            <a:r>
              <a:rPr lang="hr-HR" sz="1200" dirty="0">
                <a:solidFill>
                  <a:prstClr val="black"/>
                </a:solidFill>
                <a:latin typeface="Calibri"/>
              </a:rPr>
              <a:t> </a:t>
            </a:r>
            <a:r>
              <a:rPr lang="hr-HR" sz="1200" dirty="0" err="1">
                <a:solidFill>
                  <a:prstClr val="black"/>
                </a:solidFill>
                <a:latin typeface="Calibri"/>
              </a:rPr>
              <a:t>in</a:t>
            </a:r>
            <a:r>
              <a:rPr lang="hr-HR" sz="1200" dirty="0">
                <a:solidFill>
                  <a:prstClr val="black"/>
                </a:solidFill>
                <a:latin typeface="Calibri"/>
              </a:rPr>
              <a:t> </a:t>
            </a:r>
            <a:r>
              <a:rPr lang="hr-HR" sz="1200" dirty="0" err="1">
                <a:solidFill>
                  <a:prstClr val="black"/>
                </a:solidFill>
                <a:latin typeface="Calibri"/>
              </a:rPr>
              <a:t>aging</a:t>
            </a:r>
            <a:r>
              <a:rPr lang="hr-HR" sz="1200" dirty="0">
                <a:solidFill>
                  <a:prstClr val="black"/>
                </a:solidFill>
                <a:latin typeface="Calibri"/>
              </a:rPr>
              <a:t>. </a:t>
            </a:r>
            <a:r>
              <a:rPr lang="hr-HR" sz="1200" i="1" dirty="0">
                <a:solidFill>
                  <a:prstClr val="black"/>
                </a:solidFill>
                <a:latin typeface="Calibri"/>
              </a:rPr>
              <a:t>J. </a:t>
            </a:r>
            <a:r>
              <a:rPr lang="hr-HR" sz="1200" i="1" dirty="0" err="1">
                <a:solidFill>
                  <a:prstClr val="black"/>
                </a:solidFill>
                <a:latin typeface="Calibri"/>
              </a:rPr>
              <a:t>Appl</a:t>
            </a:r>
            <a:r>
              <a:rPr lang="hr-HR" sz="1200" i="1" dirty="0">
                <a:solidFill>
                  <a:prstClr val="black"/>
                </a:solidFill>
                <a:latin typeface="Calibri"/>
              </a:rPr>
              <a:t>. </a:t>
            </a:r>
            <a:r>
              <a:rPr lang="hr-HR" sz="1200" i="1" dirty="0" err="1">
                <a:solidFill>
                  <a:prstClr val="black"/>
                </a:solidFill>
                <a:latin typeface="Calibri"/>
              </a:rPr>
              <a:t>Phsyiol</a:t>
            </a:r>
            <a:r>
              <a:rPr lang="hr-HR" sz="1200" dirty="0">
                <a:solidFill>
                  <a:prstClr val="black"/>
                </a:solidFill>
                <a:latin typeface="Calibri"/>
              </a:rPr>
              <a:t>. 2010.</a:t>
            </a:r>
            <a:endParaRPr lang="en-US" sz="12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773282" y="6321100"/>
            <a:ext cx="26863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00"/>
            <a:r>
              <a:rPr lang="hr-HR" sz="1400" dirty="0">
                <a:solidFill>
                  <a:prstClr val="black"/>
                </a:solidFill>
                <a:latin typeface="Calibri"/>
              </a:rPr>
              <a:t>Prikaz nekih </a:t>
            </a:r>
            <a:r>
              <a:rPr lang="hr-HR" sz="1400" dirty="0" err="1">
                <a:solidFill>
                  <a:prstClr val="black"/>
                </a:solidFill>
                <a:latin typeface="Calibri"/>
              </a:rPr>
              <a:t>posttranslacijskih</a:t>
            </a:r>
            <a:r>
              <a:rPr lang="hr-HR" sz="1400" dirty="0">
                <a:solidFill>
                  <a:prstClr val="black"/>
                </a:solidFill>
                <a:latin typeface="Calibri"/>
              </a:rPr>
              <a:t> modifikacija na ‘repovima’ </a:t>
            </a:r>
            <a:r>
              <a:rPr lang="hr-HR" sz="1400" dirty="0" err="1">
                <a:solidFill>
                  <a:prstClr val="black"/>
                </a:solidFill>
                <a:latin typeface="Calibri"/>
              </a:rPr>
              <a:t>histona</a:t>
            </a:r>
            <a:endParaRPr lang="en-US" sz="14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11552" y="741958"/>
            <a:ext cx="424070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00"/>
            <a:r>
              <a:rPr lang="en-US" b="1" dirty="0">
                <a:solidFill>
                  <a:prstClr val="black"/>
                </a:solidFill>
                <a:latin typeface="Calibri"/>
              </a:rPr>
              <a:t>Nu</a:t>
            </a:r>
            <a:r>
              <a:rPr lang="hr-HR" b="1" dirty="0">
                <a:solidFill>
                  <a:prstClr val="black"/>
                </a:solidFill>
                <a:latin typeface="Calibri"/>
              </a:rPr>
              <a:t>k</a:t>
            </a:r>
            <a:r>
              <a:rPr lang="en-US" b="1" dirty="0" err="1">
                <a:solidFill>
                  <a:prstClr val="black"/>
                </a:solidFill>
                <a:latin typeface="Calibri"/>
              </a:rPr>
              <a:t>leosom</a:t>
            </a:r>
            <a:r>
              <a:rPr lang="hr-HR" dirty="0">
                <a:solidFill>
                  <a:prstClr val="black"/>
                </a:solidFill>
                <a:latin typeface="Calibri"/>
              </a:rPr>
              <a:t> se oblikuje od </a:t>
            </a:r>
            <a:r>
              <a:rPr lang="hr-HR" dirty="0" err="1">
                <a:solidFill>
                  <a:prstClr val="black"/>
                </a:solidFill>
                <a:latin typeface="Calibri"/>
              </a:rPr>
              <a:t>oktamera</a:t>
            </a:r>
            <a:r>
              <a:rPr lang="hr-HR" dirty="0">
                <a:solidFill>
                  <a:prstClr val="black"/>
                </a:solidFill>
                <a:latin typeface="Calibri"/>
              </a:rPr>
              <a:t> </a:t>
            </a:r>
            <a:r>
              <a:rPr lang="hr-HR" dirty="0" err="1">
                <a:solidFill>
                  <a:prstClr val="black"/>
                </a:solidFill>
                <a:latin typeface="Calibri"/>
              </a:rPr>
              <a:t>histona</a:t>
            </a:r>
            <a:r>
              <a:rPr lang="hr-HR" dirty="0">
                <a:solidFill>
                  <a:prstClr val="black"/>
                </a:solidFill>
                <a:latin typeface="Calibri"/>
              </a:rPr>
              <a:t> (</a:t>
            </a:r>
            <a:r>
              <a:rPr lang="hr-HR" b="1" dirty="0" err="1">
                <a:solidFill>
                  <a:prstClr val="black"/>
                </a:solidFill>
                <a:latin typeface="Calibri"/>
              </a:rPr>
              <a:t>dimer</a:t>
            </a:r>
            <a:r>
              <a:rPr lang="hr-HR" b="1" dirty="0">
                <a:solidFill>
                  <a:prstClr val="black"/>
                </a:solidFill>
                <a:latin typeface="Calibri"/>
              </a:rPr>
              <a:t> dvaju </a:t>
            </a:r>
            <a:r>
              <a:rPr lang="hr-HR" b="1" dirty="0" err="1">
                <a:solidFill>
                  <a:prstClr val="black"/>
                </a:solidFill>
                <a:latin typeface="Calibri"/>
              </a:rPr>
              <a:t>tetramera</a:t>
            </a:r>
            <a:r>
              <a:rPr lang="hr-HR" dirty="0">
                <a:solidFill>
                  <a:prstClr val="black"/>
                </a:solidFill>
                <a:latin typeface="Calibri"/>
              </a:rPr>
              <a:t>), </a:t>
            </a:r>
            <a:r>
              <a:rPr lang="hr-HR" b="1" dirty="0">
                <a:solidFill>
                  <a:prstClr val="black"/>
                </a:solidFill>
                <a:latin typeface="Calibri"/>
              </a:rPr>
              <a:t>oko kojih je omotana DNA</a:t>
            </a:r>
            <a:r>
              <a:rPr lang="hr-HR" dirty="0">
                <a:solidFill>
                  <a:prstClr val="black"/>
                </a:solidFill>
                <a:latin typeface="Calibri"/>
              </a:rPr>
              <a:t>; </a:t>
            </a:r>
            <a:r>
              <a:rPr lang="hr-HR" b="1" dirty="0">
                <a:solidFill>
                  <a:prstClr val="black"/>
                </a:solidFill>
                <a:latin typeface="Calibri"/>
              </a:rPr>
              <a:t>‘repovi’ </a:t>
            </a:r>
            <a:r>
              <a:rPr lang="hr-HR" b="1" dirty="0" err="1">
                <a:solidFill>
                  <a:prstClr val="black"/>
                </a:solidFill>
                <a:latin typeface="Calibri"/>
              </a:rPr>
              <a:t>histona</a:t>
            </a:r>
            <a:r>
              <a:rPr lang="hr-HR" b="1" dirty="0">
                <a:solidFill>
                  <a:prstClr val="black"/>
                </a:solidFill>
                <a:latin typeface="Calibri"/>
              </a:rPr>
              <a:t> vire iz jezgre </a:t>
            </a:r>
            <a:r>
              <a:rPr lang="hr-HR" b="1" dirty="0" err="1">
                <a:solidFill>
                  <a:prstClr val="black"/>
                </a:solidFill>
                <a:latin typeface="Calibri"/>
              </a:rPr>
              <a:t>nukleosoma</a:t>
            </a:r>
            <a:r>
              <a:rPr lang="hr-HR" b="1" dirty="0">
                <a:solidFill>
                  <a:prstClr val="black"/>
                </a:solidFill>
                <a:latin typeface="Calibri"/>
              </a:rPr>
              <a:t> i podložni su brojnim </a:t>
            </a:r>
            <a:r>
              <a:rPr lang="hr-HR" b="1" dirty="0" err="1">
                <a:solidFill>
                  <a:prstClr val="black"/>
                </a:solidFill>
                <a:latin typeface="Calibri"/>
              </a:rPr>
              <a:t>posttranslacijskim</a:t>
            </a:r>
            <a:r>
              <a:rPr lang="hr-HR" b="1" dirty="0">
                <a:solidFill>
                  <a:prstClr val="black"/>
                </a:solidFill>
                <a:latin typeface="Calibri"/>
              </a:rPr>
              <a:t> modifikacijama</a:t>
            </a:r>
            <a:r>
              <a:rPr lang="hr-HR" dirty="0">
                <a:solidFill>
                  <a:prstClr val="black"/>
                </a:solidFill>
                <a:latin typeface="Calibri"/>
              </a:rPr>
              <a:t>; prikazana je </a:t>
            </a:r>
            <a:r>
              <a:rPr lang="hr-HR" dirty="0" err="1">
                <a:solidFill>
                  <a:prstClr val="black"/>
                </a:solidFill>
                <a:latin typeface="Calibri"/>
              </a:rPr>
              <a:t>metilacija</a:t>
            </a:r>
            <a:r>
              <a:rPr lang="hr-HR" dirty="0">
                <a:solidFill>
                  <a:prstClr val="black"/>
                </a:solidFill>
                <a:latin typeface="Calibri"/>
              </a:rPr>
              <a:t> DNA i vezanje </a:t>
            </a:r>
            <a:r>
              <a:rPr lang="hr-HR" dirty="0" err="1">
                <a:solidFill>
                  <a:prstClr val="black"/>
                </a:solidFill>
                <a:latin typeface="Calibri"/>
              </a:rPr>
              <a:t>ncRNA</a:t>
            </a:r>
            <a:r>
              <a:rPr lang="hr-HR" dirty="0">
                <a:solidFill>
                  <a:prstClr val="black"/>
                </a:solidFill>
                <a:latin typeface="Calibri"/>
              </a:rPr>
              <a:t> za DNA</a:t>
            </a:r>
            <a:endParaRPr lang="en-US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55542" y="4288897"/>
            <a:ext cx="4608604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00"/>
            <a:r>
              <a:rPr lang="hr-HR" dirty="0">
                <a:solidFill>
                  <a:prstClr val="black"/>
                </a:solidFill>
                <a:latin typeface="Calibri"/>
              </a:rPr>
              <a:t>Razlike između </a:t>
            </a:r>
            <a:r>
              <a:rPr lang="hr-HR" dirty="0" err="1">
                <a:solidFill>
                  <a:prstClr val="black"/>
                </a:solidFill>
                <a:latin typeface="Calibri"/>
              </a:rPr>
              <a:t>eukromatinskih</a:t>
            </a:r>
            <a:r>
              <a:rPr lang="hr-HR" dirty="0">
                <a:solidFill>
                  <a:prstClr val="black"/>
                </a:solidFill>
                <a:latin typeface="Calibri"/>
              </a:rPr>
              <a:t> i </a:t>
            </a:r>
            <a:r>
              <a:rPr lang="hr-HR" dirty="0" err="1">
                <a:solidFill>
                  <a:prstClr val="black"/>
                </a:solidFill>
                <a:latin typeface="Calibri"/>
              </a:rPr>
              <a:t>heterokromatinskih</a:t>
            </a:r>
            <a:r>
              <a:rPr lang="hr-HR" dirty="0">
                <a:solidFill>
                  <a:prstClr val="black"/>
                </a:solidFill>
                <a:latin typeface="Calibri"/>
              </a:rPr>
              <a:t> domena:</a:t>
            </a:r>
          </a:p>
          <a:p>
            <a:pPr defTabSz="914400"/>
            <a:r>
              <a:rPr lang="hr-HR" b="1" dirty="0" err="1">
                <a:solidFill>
                  <a:prstClr val="black"/>
                </a:solidFill>
                <a:latin typeface="Calibri"/>
              </a:rPr>
              <a:t>Eukromatin</a:t>
            </a:r>
            <a:r>
              <a:rPr lang="hr-HR" dirty="0">
                <a:solidFill>
                  <a:prstClr val="black"/>
                </a:solidFill>
                <a:latin typeface="Calibri"/>
              </a:rPr>
              <a:t> je karakteriziran </a:t>
            </a:r>
            <a:r>
              <a:rPr lang="hr-HR" dirty="0" err="1">
                <a:solidFill>
                  <a:prstClr val="black"/>
                </a:solidFill>
                <a:latin typeface="Calibri"/>
              </a:rPr>
              <a:t>hiperacetilacijom</a:t>
            </a:r>
            <a:r>
              <a:rPr lang="hr-HR" dirty="0">
                <a:solidFill>
                  <a:prstClr val="black"/>
                </a:solidFill>
                <a:latin typeface="Calibri"/>
              </a:rPr>
              <a:t> </a:t>
            </a:r>
            <a:r>
              <a:rPr lang="hr-HR" dirty="0" err="1">
                <a:solidFill>
                  <a:prstClr val="black"/>
                </a:solidFill>
                <a:latin typeface="Calibri"/>
              </a:rPr>
              <a:t>histona</a:t>
            </a:r>
            <a:r>
              <a:rPr lang="hr-HR" dirty="0">
                <a:solidFill>
                  <a:prstClr val="black"/>
                </a:solidFill>
                <a:latin typeface="Calibri"/>
              </a:rPr>
              <a:t> i </a:t>
            </a:r>
            <a:r>
              <a:rPr lang="hr-HR" dirty="0" err="1">
                <a:solidFill>
                  <a:prstClr val="black"/>
                </a:solidFill>
                <a:latin typeface="Calibri"/>
              </a:rPr>
              <a:t>hipometilacijom</a:t>
            </a:r>
            <a:r>
              <a:rPr lang="hr-HR" dirty="0">
                <a:solidFill>
                  <a:prstClr val="black"/>
                </a:solidFill>
                <a:latin typeface="Calibri"/>
              </a:rPr>
              <a:t> </a:t>
            </a:r>
            <a:r>
              <a:rPr lang="hr-HR" dirty="0" err="1">
                <a:solidFill>
                  <a:prstClr val="black"/>
                </a:solidFill>
                <a:latin typeface="Calibri"/>
              </a:rPr>
              <a:t>histona</a:t>
            </a:r>
            <a:r>
              <a:rPr lang="hr-HR" dirty="0">
                <a:solidFill>
                  <a:prstClr val="black"/>
                </a:solidFill>
                <a:latin typeface="Calibri"/>
              </a:rPr>
              <a:t> </a:t>
            </a:r>
            <a:r>
              <a:rPr lang="hr-HR" dirty="0" err="1">
                <a:solidFill>
                  <a:prstClr val="black"/>
                </a:solidFill>
                <a:latin typeface="Calibri"/>
              </a:rPr>
              <a:t>i</a:t>
            </a:r>
            <a:r>
              <a:rPr lang="hr-HR" dirty="0">
                <a:solidFill>
                  <a:prstClr val="black"/>
                </a:solidFill>
                <a:latin typeface="Calibri"/>
              </a:rPr>
              <a:t> DNA (transkripcijski visoko aktivan);</a:t>
            </a:r>
          </a:p>
          <a:p>
            <a:pPr defTabSz="914400"/>
            <a:r>
              <a:rPr lang="hr-HR" dirty="0">
                <a:solidFill>
                  <a:prstClr val="black"/>
                </a:solidFill>
                <a:latin typeface="Calibri"/>
              </a:rPr>
              <a:t>Nasuprot tome, </a:t>
            </a:r>
            <a:r>
              <a:rPr lang="hr-HR" b="1" dirty="0" err="1">
                <a:solidFill>
                  <a:prstClr val="black"/>
                </a:solidFill>
                <a:latin typeface="Calibri"/>
              </a:rPr>
              <a:t>heterokromatin</a:t>
            </a:r>
            <a:r>
              <a:rPr lang="hr-HR" dirty="0">
                <a:solidFill>
                  <a:prstClr val="black"/>
                </a:solidFill>
                <a:latin typeface="Calibri"/>
              </a:rPr>
              <a:t> ima </a:t>
            </a:r>
            <a:r>
              <a:rPr lang="hr-HR" dirty="0" err="1">
                <a:solidFill>
                  <a:prstClr val="black"/>
                </a:solidFill>
                <a:latin typeface="Calibri"/>
              </a:rPr>
              <a:t>hipoacetilirane</a:t>
            </a:r>
            <a:r>
              <a:rPr lang="hr-HR" dirty="0">
                <a:solidFill>
                  <a:prstClr val="black"/>
                </a:solidFill>
                <a:latin typeface="Calibri"/>
              </a:rPr>
              <a:t> </a:t>
            </a:r>
            <a:r>
              <a:rPr lang="hr-HR" dirty="0" err="1">
                <a:solidFill>
                  <a:prstClr val="black"/>
                </a:solidFill>
                <a:latin typeface="Calibri"/>
              </a:rPr>
              <a:t>histone</a:t>
            </a:r>
            <a:r>
              <a:rPr lang="hr-HR" dirty="0">
                <a:solidFill>
                  <a:prstClr val="black"/>
                </a:solidFill>
                <a:latin typeface="Calibri"/>
              </a:rPr>
              <a:t> i </a:t>
            </a:r>
            <a:r>
              <a:rPr lang="hr-HR" dirty="0" err="1">
                <a:solidFill>
                  <a:prstClr val="black"/>
                </a:solidFill>
                <a:latin typeface="Calibri"/>
              </a:rPr>
              <a:t>hipermetilirane</a:t>
            </a:r>
            <a:r>
              <a:rPr lang="hr-HR" dirty="0">
                <a:solidFill>
                  <a:prstClr val="black"/>
                </a:solidFill>
                <a:latin typeface="Calibri"/>
              </a:rPr>
              <a:t> </a:t>
            </a:r>
            <a:r>
              <a:rPr lang="hr-HR" dirty="0" err="1">
                <a:solidFill>
                  <a:prstClr val="black"/>
                </a:solidFill>
                <a:latin typeface="Calibri"/>
              </a:rPr>
              <a:t>histone</a:t>
            </a:r>
            <a:r>
              <a:rPr lang="hr-HR" dirty="0">
                <a:solidFill>
                  <a:prstClr val="black"/>
                </a:solidFill>
                <a:latin typeface="Calibri"/>
              </a:rPr>
              <a:t> </a:t>
            </a:r>
            <a:r>
              <a:rPr lang="hr-HR" dirty="0" err="1">
                <a:solidFill>
                  <a:prstClr val="black"/>
                </a:solidFill>
                <a:latin typeface="Calibri"/>
              </a:rPr>
              <a:t>i</a:t>
            </a:r>
            <a:r>
              <a:rPr lang="hr-HR" dirty="0">
                <a:solidFill>
                  <a:prstClr val="black"/>
                </a:solidFill>
                <a:latin typeface="Calibri"/>
              </a:rPr>
              <a:t> DNA (transkripcijski slabo aktivan)</a:t>
            </a:r>
            <a:endParaRPr lang="en-US" dirty="0">
              <a:solidFill>
                <a:prstClr val="black"/>
              </a:solidFill>
              <a:latin typeface="Calibri"/>
            </a:endParaRPr>
          </a:p>
          <a:p>
            <a:pPr defTabSz="914400"/>
            <a:endParaRPr lang="en-US" sz="12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8116479" y="867778"/>
            <a:ext cx="402995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00"/>
            <a:r>
              <a:rPr lang="hr-HR" b="1" dirty="0">
                <a:solidFill>
                  <a:srgbClr val="FF0000"/>
                </a:solidFill>
                <a:latin typeface="Calibri"/>
              </a:rPr>
              <a:t>Tijekom starenja dolazi do</a:t>
            </a:r>
          </a:p>
          <a:p>
            <a:pPr defTabSz="914400"/>
            <a:r>
              <a:rPr lang="hr-HR" b="1" u="sng" dirty="0">
                <a:solidFill>
                  <a:srgbClr val="FF0000"/>
                </a:solidFill>
                <a:latin typeface="Calibri"/>
              </a:rPr>
              <a:t>sveukupnog smanjenja</a:t>
            </a:r>
          </a:p>
          <a:p>
            <a:pPr defTabSz="914400"/>
            <a:r>
              <a:rPr lang="hr-HR" b="1" u="sng" dirty="0" err="1">
                <a:solidFill>
                  <a:srgbClr val="FF0000"/>
                </a:solidFill>
                <a:latin typeface="Calibri"/>
              </a:rPr>
              <a:t>metilacije</a:t>
            </a:r>
            <a:r>
              <a:rPr lang="hr-HR" b="1" u="sng" dirty="0">
                <a:solidFill>
                  <a:srgbClr val="FF0000"/>
                </a:solidFill>
                <a:latin typeface="Calibri"/>
              </a:rPr>
              <a:t> DNA</a:t>
            </a:r>
            <a:r>
              <a:rPr lang="hr-HR" b="1" dirty="0">
                <a:solidFill>
                  <a:prstClr val="black"/>
                </a:solidFill>
                <a:latin typeface="Calibri"/>
              </a:rPr>
              <a:t>, iako su neki pojedinačni geni </a:t>
            </a:r>
            <a:r>
              <a:rPr lang="hr-HR" b="1" dirty="0" err="1">
                <a:solidFill>
                  <a:prstClr val="black"/>
                </a:solidFill>
                <a:latin typeface="Calibri"/>
              </a:rPr>
              <a:t>hipermetilirani</a:t>
            </a:r>
            <a:r>
              <a:rPr lang="hr-HR" b="1" dirty="0">
                <a:solidFill>
                  <a:prstClr val="black"/>
                </a:solidFill>
                <a:latin typeface="Calibri"/>
              </a:rPr>
              <a:t> (npr. promotori </a:t>
            </a:r>
            <a:r>
              <a:rPr lang="hr-HR" b="1" i="1" dirty="0">
                <a:solidFill>
                  <a:prstClr val="black"/>
                </a:solidFill>
                <a:latin typeface="Calibri"/>
              </a:rPr>
              <a:t>BDNF</a:t>
            </a:r>
            <a:r>
              <a:rPr lang="hr-HR" b="1" dirty="0">
                <a:solidFill>
                  <a:prstClr val="black"/>
                </a:solidFill>
                <a:latin typeface="Calibri"/>
              </a:rPr>
              <a:t> i </a:t>
            </a:r>
            <a:r>
              <a:rPr lang="hr-HR" b="1" i="1" dirty="0">
                <a:solidFill>
                  <a:prstClr val="black"/>
                </a:solidFill>
                <a:latin typeface="Calibri"/>
              </a:rPr>
              <a:t>CREB </a:t>
            </a:r>
            <a:r>
              <a:rPr lang="hr-HR" b="1" dirty="0">
                <a:solidFill>
                  <a:prstClr val="black"/>
                </a:solidFill>
                <a:latin typeface="Calibri"/>
              </a:rPr>
              <a:t>gena).</a:t>
            </a:r>
          </a:p>
          <a:p>
            <a:pPr defTabSz="914400"/>
            <a:endParaRPr lang="hr-HR" b="1" dirty="0">
              <a:solidFill>
                <a:prstClr val="black"/>
              </a:solidFill>
              <a:latin typeface="Calibri"/>
            </a:endParaRPr>
          </a:p>
          <a:p>
            <a:pPr defTabSz="914400"/>
            <a:r>
              <a:rPr lang="hr-HR" b="1" dirty="0">
                <a:solidFill>
                  <a:srgbClr val="FF0000"/>
                </a:solidFill>
                <a:latin typeface="Calibri"/>
              </a:rPr>
              <a:t>Sveukupna razina sniženja može se upotrebljavati za određivanje starosti.</a:t>
            </a:r>
            <a:endParaRPr lang="en-US" b="1" dirty="0">
              <a:solidFill>
                <a:srgbClr val="FF0000"/>
              </a:solidFill>
              <a:latin typeface="Calibri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15080" y="3278652"/>
            <a:ext cx="2908169" cy="3305868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8509456" y="3122367"/>
            <a:ext cx="120897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00"/>
            <a:r>
              <a:rPr lang="hr-HR" sz="1200" dirty="0" err="1">
                <a:solidFill>
                  <a:prstClr val="black"/>
                </a:solidFill>
                <a:latin typeface="Calibri"/>
              </a:rPr>
              <a:t>heterokromatin</a:t>
            </a:r>
            <a:endParaRPr lang="en-US" sz="12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0597688" y="6499570"/>
            <a:ext cx="120897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00"/>
            <a:r>
              <a:rPr lang="hr-HR" sz="1200" dirty="0" err="1">
                <a:solidFill>
                  <a:prstClr val="black"/>
                </a:solidFill>
                <a:latin typeface="Calibri"/>
              </a:rPr>
              <a:t>eukromatin</a:t>
            </a:r>
            <a:endParaRPr lang="en-US" sz="1200" dirty="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50C9614-02EE-448F-A361-6F5EC4EACA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6142" y="770150"/>
            <a:ext cx="1926053" cy="1414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3426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EB73DFDC-3A1A-425C-8868-4EF97034C3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189" y="674017"/>
            <a:ext cx="10207734" cy="614341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017518A-9B37-4E39-BCD1-ABEC9BCFE1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03097" y="40573"/>
            <a:ext cx="4983714" cy="141007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FC561B-858F-4A30-9B46-137A184C47F1}"/>
              </a:ext>
            </a:extLst>
          </p:cNvPr>
          <p:cNvSpPr txBox="1"/>
          <p:nvPr/>
        </p:nvSpPr>
        <p:spPr>
          <a:xfrm>
            <a:off x="1395167" y="212103"/>
            <a:ext cx="45672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b="1" dirty="0">
                <a:solidFill>
                  <a:srgbClr val="FF0000"/>
                </a:solidFill>
              </a:rPr>
              <a:t>EPIGENETIC CHANGES </a:t>
            </a:r>
            <a:r>
              <a:rPr lang="hr-HR" b="1" dirty="0" err="1">
                <a:solidFill>
                  <a:srgbClr val="FF0000"/>
                </a:solidFill>
              </a:rPr>
              <a:t>in</a:t>
            </a:r>
            <a:r>
              <a:rPr lang="hr-HR" b="1" dirty="0">
                <a:solidFill>
                  <a:srgbClr val="FF0000"/>
                </a:solidFill>
              </a:rPr>
              <a:t> </a:t>
            </a:r>
            <a:r>
              <a:rPr lang="hr-HR" b="1" dirty="0" err="1">
                <a:solidFill>
                  <a:srgbClr val="FF0000"/>
                </a:solidFill>
              </a:rPr>
              <a:t>blood</a:t>
            </a:r>
            <a:endParaRPr lang="hr-HR" b="1" dirty="0">
              <a:solidFill>
                <a:srgbClr val="FF0000"/>
              </a:solidFill>
            </a:endParaRPr>
          </a:p>
          <a:p>
            <a:r>
              <a:rPr lang="hr-HR" b="1" dirty="0" err="1">
                <a:solidFill>
                  <a:srgbClr val="FF0000"/>
                </a:solidFill>
              </a:rPr>
              <a:t>associated</a:t>
            </a:r>
            <a:r>
              <a:rPr lang="hr-HR" b="1" dirty="0">
                <a:solidFill>
                  <a:srgbClr val="FF0000"/>
                </a:solidFill>
              </a:rPr>
              <a:t> </a:t>
            </a:r>
            <a:r>
              <a:rPr lang="hr-HR" b="1" dirty="0" err="1">
                <a:solidFill>
                  <a:srgbClr val="FF0000"/>
                </a:solidFill>
              </a:rPr>
              <a:t>with</a:t>
            </a:r>
            <a:r>
              <a:rPr lang="hr-HR" b="1" dirty="0">
                <a:solidFill>
                  <a:srgbClr val="FF0000"/>
                </a:solidFill>
              </a:rPr>
              <a:t> CSF </a:t>
            </a:r>
            <a:r>
              <a:rPr lang="hr-HR" b="1" dirty="0" err="1">
                <a:solidFill>
                  <a:srgbClr val="FF0000"/>
                </a:solidFill>
              </a:rPr>
              <a:t>amyloid</a:t>
            </a:r>
            <a:endParaRPr lang="en-US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115357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D0BA8BF-BC02-4DB6-B5B3-7606B7774D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46" y="906216"/>
            <a:ext cx="9431517" cy="599420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017518A-9B37-4E39-BCD1-ABEC9BCFE1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03097" y="40573"/>
            <a:ext cx="4983714" cy="141007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2D75ECA-6FBF-4A54-84CF-64CBE2F99A66}"/>
              </a:ext>
            </a:extLst>
          </p:cNvPr>
          <p:cNvSpPr txBox="1"/>
          <p:nvPr/>
        </p:nvSpPr>
        <p:spPr>
          <a:xfrm>
            <a:off x="1395167" y="212103"/>
            <a:ext cx="45672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b="1" dirty="0">
                <a:solidFill>
                  <a:srgbClr val="FF0000"/>
                </a:solidFill>
              </a:rPr>
              <a:t>EPIGENETIC CHANGES </a:t>
            </a:r>
            <a:r>
              <a:rPr lang="hr-HR" b="1" dirty="0" err="1">
                <a:solidFill>
                  <a:srgbClr val="FF0000"/>
                </a:solidFill>
              </a:rPr>
              <a:t>in</a:t>
            </a:r>
            <a:r>
              <a:rPr lang="hr-HR" b="1" dirty="0">
                <a:solidFill>
                  <a:srgbClr val="FF0000"/>
                </a:solidFill>
              </a:rPr>
              <a:t> </a:t>
            </a:r>
            <a:r>
              <a:rPr lang="hr-HR" b="1" dirty="0" err="1">
                <a:solidFill>
                  <a:srgbClr val="FF0000"/>
                </a:solidFill>
              </a:rPr>
              <a:t>blood</a:t>
            </a:r>
            <a:endParaRPr lang="hr-HR" b="1" dirty="0">
              <a:solidFill>
                <a:srgbClr val="FF0000"/>
              </a:solidFill>
            </a:endParaRPr>
          </a:p>
          <a:p>
            <a:r>
              <a:rPr lang="hr-HR" b="1" dirty="0" err="1">
                <a:solidFill>
                  <a:srgbClr val="FF0000"/>
                </a:solidFill>
              </a:rPr>
              <a:t>associated</a:t>
            </a:r>
            <a:r>
              <a:rPr lang="hr-HR" b="1" dirty="0">
                <a:solidFill>
                  <a:srgbClr val="FF0000"/>
                </a:solidFill>
              </a:rPr>
              <a:t> </a:t>
            </a:r>
            <a:r>
              <a:rPr lang="hr-HR" b="1" dirty="0" err="1">
                <a:solidFill>
                  <a:srgbClr val="FF0000"/>
                </a:solidFill>
              </a:rPr>
              <a:t>with</a:t>
            </a:r>
            <a:r>
              <a:rPr lang="hr-HR" b="1" dirty="0">
                <a:solidFill>
                  <a:srgbClr val="FF0000"/>
                </a:solidFill>
              </a:rPr>
              <a:t> CSF p-tau181</a:t>
            </a:r>
            <a:endParaRPr lang="en-US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37771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43F15A-705A-4472-937B-A7EDC73A2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677469"/>
          </a:xfrm>
        </p:spPr>
        <p:txBody>
          <a:bodyPr>
            <a:normAutofit fontScale="90000"/>
          </a:bodyPr>
          <a:lstStyle/>
          <a:p>
            <a:r>
              <a:rPr lang="hr-HR" dirty="0"/>
              <a:t>Inhibicija DNMT-a kao terapijski postupak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197915-3AE8-4DCE-A656-75E41202F3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" y="1600201"/>
            <a:ext cx="6342668" cy="4525963"/>
          </a:xfrm>
        </p:spPr>
        <p:txBody>
          <a:bodyPr>
            <a:normAutofit fontScale="70000" lnSpcReduction="20000"/>
          </a:bodyPr>
          <a:lstStyle/>
          <a:p>
            <a:r>
              <a:rPr lang="hr-HR" dirty="0"/>
              <a:t>Inicijalno je ireverzibilni </a:t>
            </a:r>
            <a:r>
              <a:rPr lang="hr-HR" dirty="0" err="1"/>
              <a:t>inhibitor</a:t>
            </a:r>
            <a:r>
              <a:rPr lang="hr-HR" dirty="0"/>
              <a:t> DNMT1 </a:t>
            </a:r>
            <a:br>
              <a:rPr lang="hr-HR" dirty="0"/>
            </a:br>
            <a:r>
              <a:rPr lang="hr-HR" dirty="0">
                <a:solidFill>
                  <a:srgbClr val="FF0000"/>
                </a:solidFill>
              </a:rPr>
              <a:t>5-azacitidin </a:t>
            </a:r>
            <a:r>
              <a:rPr lang="hr-HR" dirty="0"/>
              <a:t>odobren od FDA 19. svibnja 2004. za </a:t>
            </a:r>
            <a:r>
              <a:rPr lang="hr-HR" dirty="0" err="1"/>
              <a:t>mijelodisplastičke</a:t>
            </a:r>
            <a:r>
              <a:rPr lang="hr-HR" dirty="0"/>
              <a:t> sindrome (</a:t>
            </a:r>
            <a:r>
              <a:rPr lang="hr-HR" b="1" dirty="0"/>
              <a:t>kojima je uzrok </a:t>
            </a:r>
            <a:r>
              <a:rPr lang="hr-HR" b="1" dirty="0" err="1"/>
              <a:t>hipermetilacija</a:t>
            </a:r>
            <a:r>
              <a:rPr lang="hr-HR" b="1" dirty="0"/>
              <a:t> tumor-</a:t>
            </a:r>
            <a:r>
              <a:rPr lang="hr-HR" b="1" dirty="0" err="1"/>
              <a:t>supresorskih</a:t>
            </a:r>
            <a:r>
              <a:rPr lang="hr-HR" b="1" dirty="0"/>
              <a:t> gena</a:t>
            </a:r>
            <a:r>
              <a:rPr lang="hr-HR" dirty="0"/>
              <a:t>), a zatim su mu proširene indikacije 2009, 2012 i 2014 za liječenje različitih zloćudnih tumora, uključujući akutnu </a:t>
            </a:r>
            <a:r>
              <a:rPr lang="hr-HR" dirty="0" err="1"/>
              <a:t>mijeloičnu</a:t>
            </a:r>
            <a:r>
              <a:rPr lang="hr-HR" dirty="0"/>
              <a:t> leukemiju (AML)</a:t>
            </a:r>
          </a:p>
          <a:p>
            <a:endParaRPr lang="hr-HR" dirty="0"/>
          </a:p>
          <a:p>
            <a:r>
              <a:rPr lang="hr-HR" dirty="0"/>
              <a:t>Time je otvoren put za istraživanje i registraciju i drugih spojeva koji djeluju na </a:t>
            </a:r>
            <a:r>
              <a:rPr lang="hr-HR" dirty="0" err="1"/>
              <a:t>epigenetičke</a:t>
            </a:r>
            <a:r>
              <a:rPr lang="hr-HR" dirty="0"/>
              <a:t> mehanizme u drugim bolestima i stanjima, npr. vjeruje se da bi se </a:t>
            </a:r>
            <a:r>
              <a:rPr lang="hr-HR" u="sng" dirty="0">
                <a:solidFill>
                  <a:srgbClr val="FF0000"/>
                </a:solidFill>
              </a:rPr>
              <a:t>sprječavanjem </a:t>
            </a:r>
            <a:r>
              <a:rPr lang="hr-HR" u="sng" dirty="0" err="1">
                <a:solidFill>
                  <a:srgbClr val="FF0000"/>
                </a:solidFill>
              </a:rPr>
              <a:t>hipometilacije</a:t>
            </a:r>
            <a:r>
              <a:rPr lang="hr-HR" u="sng" dirty="0">
                <a:solidFill>
                  <a:srgbClr val="FF0000"/>
                </a:solidFill>
              </a:rPr>
              <a:t> </a:t>
            </a:r>
            <a:r>
              <a:rPr lang="hr-HR" i="1" u="sng" dirty="0">
                <a:solidFill>
                  <a:srgbClr val="FF0000"/>
                </a:solidFill>
              </a:rPr>
              <a:t>APP</a:t>
            </a:r>
            <a:r>
              <a:rPr lang="hr-HR" u="sng" dirty="0">
                <a:solidFill>
                  <a:srgbClr val="FF0000"/>
                </a:solidFill>
              </a:rPr>
              <a:t> gena moglo spriječiti povećano stvaranje </a:t>
            </a:r>
            <a:r>
              <a:rPr lang="hr-HR" u="sng" dirty="0" err="1">
                <a:solidFill>
                  <a:srgbClr val="FF0000"/>
                </a:solidFill>
              </a:rPr>
              <a:t>amiloida</a:t>
            </a:r>
            <a:r>
              <a:rPr lang="hr-HR" u="sng" dirty="0">
                <a:solidFill>
                  <a:srgbClr val="FF0000"/>
                </a:solidFill>
              </a:rPr>
              <a:t> </a:t>
            </a:r>
            <a:r>
              <a:rPr lang="hr-HR" u="sng" dirty="0">
                <a:solidFill>
                  <a:srgbClr val="FF0000"/>
                </a:solidFill>
                <a:sym typeface="Symbol" panose="05050102010706020507" pitchFamily="18" charset="2"/>
              </a:rPr>
              <a:t></a:t>
            </a:r>
            <a:r>
              <a:rPr lang="hr-HR" u="sng" dirty="0">
                <a:sym typeface="Symbol" panose="05050102010706020507" pitchFamily="18" charset="2"/>
              </a:rPr>
              <a:t> u prevenciji </a:t>
            </a:r>
            <a:r>
              <a:rPr lang="hr-HR" u="sng" dirty="0"/>
              <a:t>ne samo Alzheimerove bolesti nego možda i samog procesa starenja</a:t>
            </a:r>
            <a:r>
              <a:rPr lang="hr-HR" dirty="0"/>
              <a:t> </a:t>
            </a:r>
            <a:endParaRPr lang="en-US" dirty="0"/>
          </a:p>
          <a:p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C74655E-F1C7-4A21-8385-3052DA6968EE}"/>
              </a:ext>
            </a:extLst>
          </p:cNvPr>
          <p:cNvSpPr txBox="1">
            <a:spLocks/>
          </p:cNvSpPr>
          <p:nvPr/>
        </p:nvSpPr>
        <p:spPr>
          <a:xfrm>
            <a:off x="6419654" y="1220772"/>
            <a:ext cx="5772346" cy="5561814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hr-HR" dirty="0" err="1"/>
              <a:t>Epigenetička</a:t>
            </a:r>
            <a:r>
              <a:rPr lang="hr-HR" dirty="0"/>
              <a:t> regulacija odvija se i na transkripcijskoj i post-transkripcijskoj razini</a:t>
            </a:r>
          </a:p>
          <a:p>
            <a:endParaRPr lang="hr-HR" dirty="0"/>
          </a:p>
          <a:p>
            <a:r>
              <a:rPr lang="hr-HR" dirty="0"/>
              <a:t>Proces starenja svih stanica i tkiva uključuje rasprostranjene </a:t>
            </a:r>
            <a:r>
              <a:rPr lang="hr-HR" dirty="0" err="1"/>
              <a:t>epigenetičke</a:t>
            </a:r>
            <a:r>
              <a:rPr lang="hr-HR" dirty="0"/>
              <a:t> promjene</a:t>
            </a:r>
          </a:p>
          <a:p>
            <a:endParaRPr lang="hr-HR" dirty="0"/>
          </a:p>
          <a:p>
            <a:r>
              <a:rPr lang="hr-HR" dirty="0"/>
              <a:t>Gotovo sve </a:t>
            </a:r>
            <a:r>
              <a:rPr lang="hr-HR" dirty="0" err="1"/>
              <a:t>neurodegenerativne</a:t>
            </a:r>
            <a:r>
              <a:rPr lang="hr-HR" dirty="0"/>
              <a:t> bolesti, napose AD, povezane su s poremećenom </a:t>
            </a:r>
            <a:r>
              <a:rPr lang="hr-HR" dirty="0" err="1"/>
              <a:t>epigenetičkom</a:t>
            </a:r>
            <a:r>
              <a:rPr lang="hr-HR" dirty="0"/>
              <a:t> regulacijom</a:t>
            </a:r>
          </a:p>
          <a:p>
            <a:endParaRPr lang="hr-HR" dirty="0"/>
          </a:p>
          <a:p>
            <a:r>
              <a:rPr lang="hr-HR" dirty="0"/>
              <a:t>Reverzibilna narav </a:t>
            </a:r>
            <a:r>
              <a:rPr lang="hr-HR" dirty="0" err="1"/>
              <a:t>epigenetičkih</a:t>
            </a:r>
            <a:r>
              <a:rPr lang="hr-HR" dirty="0"/>
              <a:t> promjena obećavajući je terapijski cilj</a:t>
            </a:r>
          </a:p>
          <a:p>
            <a:endParaRPr lang="hr-HR" dirty="0"/>
          </a:p>
          <a:p>
            <a:r>
              <a:rPr lang="hr-HR" dirty="0"/>
              <a:t>Za bolje razumijevanje </a:t>
            </a:r>
            <a:r>
              <a:rPr lang="hr-HR" dirty="0" err="1"/>
              <a:t>epigenetičkih</a:t>
            </a:r>
            <a:r>
              <a:rPr lang="hr-HR" dirty="0"/>
              <a:t> procesa još uvijek su najveća prepreka metodološki problemi (skupoća opreme i nestandardiziranost postupaka)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708448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036D5F-04B8-4241-9637-225544D60B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7252" y="24752"/>
            <a:ext cx="7750633" cy="399465"/>
          </a:xfrm>
        </p:spPr>
        <p:txBody>
          <a:bodyPr/>
          <a:lstStyle/>
          <a:p>
            <a:r>
              <a:rPr lang="hr-HR" sz="2400" dirty="0"/>
              <a:t>Transformacija </a:t>
            </a:r>
            <a:r>
              <a:rPr lang="hr-HR" sz="2400" dirty="0" err="1"/>
              <a:t>histona</a:t>
            </a:r>
            <a:r>
              <a:rPr lang="hr-HR" sz="2400" dirty="0"/>
              <a:t> spermija tijekom sazrijevanja</a:t>
            </a:r>
            <a:endParaRPr lang="en-US" sz="2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BA613B-6878-4DDA-AEF1-D20475835DE3}"/>
              </a:ext>
            </a:extLst>
          </p:cNvPr>
          <p:cNvSpPr txBox="1"/>
          <p:nvPr/>
        </p:nvSpPr>
        <p:spPr>
          <a:xfrm>
            <a:off x="8517118" y="678741"/>
            <a:ext cx="3733015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dirty="0"/>
              <a:t>U stadiju mladih </a:t>
            </a:r>
            <a:r>
              <a:rPr lang="hr-HR" dirty="0" err="1"/>
              <a:t>spermatogonija</a:t>
            </a:r>
            <a:r>
              <a:rPr lang="hr-HR" dirty="0"/>
              <a:t> </a:t>
            </a:r>
            <a:r>
              <a:rPr lang="hr-HR" dirty="0" err="1"/>
              <a:t>histoni</a:t>
            </a:r>
            <a:r>
              <a:rPr lang="hr-HR" dirty="0"/>
              <a:t> su </a:t>
            </a:r>
            <a:r>
              <a:rPr lang="hr-HR" dirty="0" err="1"/>
              <a:t>hiperacetilirani</a:t>
            </a:r>
            <a:r>
              <a:rPr lang="hr-HR" dirty="0"/>
              <a:t>, ali s vremenom se i </a:t>
            </a:r>
            <a:r>
              <a:rPr lang="hr-HR" dirty="0" err="1"/>
              <a:t>ubikvitiniraju</a:t>
            </a:r>
            <a:r>
              <a:rPr lang="hr-HR" dirty="0"/>
              <a:t>, a </a:t>
            </a:r>
            <a:r>
              <a:rPr lang="hr-HR" dirty="0" err="1"/>
              <a:t>histone</a:t>
            </a:r>
            <a:r>
              <a:rPr lang="hr-HR" dirty="0"/>
              <a:t> zamjenjuju </a:t>
            </a:r>
            <a:r>
              <a:rPr lang="hr-HR" dirty="0" err="1"/>
              <a:t>protamini</a:t>
            </a:r>
            <a:r>
              <a:rPr lang="hr-HR" dirty="0"/>
              <a:t> 1 i 2 u omjeru 1:1, a takvo nuklearno zbijanje DNA karakteristika je zrelih spermija;</a:t>
            </a:r>
          </a:p>
          <a:p>
            <a:endParaRPr lang="hr-HR" dirty="0"/>
          </a:p>
          <a:p>
            <a:r>
              <a:rPr lang="hr-HR" dirty="0"/>
              <a:t>- oko 5–15% </a:t>
            </a:r>
            <a:r>
              <a:rPr lang="hr-HR" dirty="0" err="1"/>
              <a:t>histona</a:t>
            </a:r>
            <a:r>
              <a:rPr lang="hr-HR" dirty="0"/>
              <a:t> otporno je na zamjenu </a:t>
            </a:r>
            <a:r>
              <a:rPr lang="hr-HR" dirty="0" err="1"/>
              <a:t>protaminima</a:t>
            </a:r>
            <a:r>
              <a:rPr lang="hr-HR" dirty="0"/>
              <a:t> i zadržava se i u zrelih spermija</a:t>
            </a:r>
          </a:p>
          <a:p>
            <a:endParaRPr lang="hr-HR" dirty="0"/>
          </a:p>
          <a:p>
            <a:r>
              <a:rPr lang="hr-HR" dirty="0"/>
              <a:t>- zadržani </a:t>
            </a:r>
            <a:r>
              <a:rPr lang="hr-HR" dirty="0" err="1"/>
              <a:t>histoni</a:t>
            </a:r>
            <a:r>
              <a:rPr lang="hr-HR" dirty="0"/>
              <a:t> nalaze se na </a:t>
            </a:r>
            <a:r>
              <a:rPr lang="hr-HR" b="1" dirty="0"/>
              <a:t>genima važnima za razvoj</a:t>
            </a:r>
            <a:r>
              <a:rPr lang="hr-HR" dirty="0"/>
              <a:t>, nekim poznatim </a:t>
            </a:r>
            <a:r>
              <a:rPr lang="hr-HR" b="1" dirty="0"/>
              <a:t>utisnutim</a:t>
            </a:r>
            <a:r>
              <a:rPr lang="hr-HR" dirty="0"/>
              <a:t> (</a:t>
            </a:r>
            <a:r>
              <a:rPr lang="hr-HR" i="1" dirty="0" err="1"/>
              <a:t>imprinted</a:t>
            </a:r>
            <a:r>
              <a:rPr lang="hr-HR" dirty="0"/>
              <a:t>) </a:t>
            </a:r>
            <a:r>
              <a:rPr lang="hr-HR" b="1" dirty="0"/>
              <a:t>genima</a:t>
            </a:r>
            <a:r>
              <a:rPr lang="hr-HR" dirty="0"/>
              <a:t> i </a:t>
            </a:r>
            <a:r>
              <a:rPr lang="hr-HR" b="1" dirty="0" err="1"/>
              <a:t>lokusima</a:t>
            </a:r>
            <a:r>
              <a:rPr lang="hr-HR" b="1" dirty="0"/>
              <a:t> </a:t>
            </a:r>
            <a:r>
              <a:rPr lang="hr-HR" b="1" dirty="0" err="1"/>
              <a:t>mikroRNA</a:t>
            </a:r>
            <a:r>
              <a:rPr lang="hr-HR" b="1" dirty="0"/>
              <a:t> gena</a:t>
            </a:r>
            <a:r>
              <a:rPr lang="hr-HR" dirty="0"/>
              <a:t>, a sadrže i </a:t>
            </a:r>
            <a:r>
              <a:rPr lang="hr-HR" dirty="0" err="1"/>
              <a:t>epigenetičke</a:t>
            </a:r>
            <a:r>
              <a:rPr lang="hr-HR" dirty="0"/>
              <a:t> modifikacije H3K4 </a:t>
            </a:r>
            <a:r>
              <a:rPr lang="hr-HR" dirty="0" err="1"/>
              <a:t>metilaciju</a:t>
            </a:r>
            <a:r>
              <a:rPr lang="hr-HR" dirty="0"/>
              <a:t> (H3K4me3) i H3K27 </a:t>
            </a:r>
            <a:r>
              <a:rPr lang="hr-HR" dirty="0" err="1"/>
              <a:t>metilaciju</a:t>
            </a:r>
            <a:r>
              <a:rPr lang="hr-HR" dirty="0"/>
              <a:t> (H3K27me3)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6985AF8-1489-4406-B889-16A75328AA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017" y="572684"/>
            <a:ext cx="7811089" cy="572443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212F06F-645A-43B8-BB0E-57ACB2BBA872}"/>
              </a:ext>
            </a:extLst>
          </p:cNvPr>
          <p:cNvSpPr txBox="1"/>
          <p:nvPr/>
        </p:nvSpPr>
        <p:spPr>
          <a:xfrm>
            <a:off x="105304" y="6445582"/>
            <a:ext cx="79279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Bernstein BE, Mikkelsen TS, </a:t>
            </a:r>
            <a:r>
              <a:rPr lang="en-US" sz="1200" dirty="0" err="1"/>
              <a:t>Xie</a:t>
            </a:r>
            <a:r>
              <a:rPr lang="en-US" sz="1200" dirty="0"/>
              <a:t> X, Kamal M, </a:t>
            </a:r>
            <a:r>
              <a:rPr lang="en-US" sz="1200" dirty="0" err="1"/>
              <a:t>Huebert</a:t>
            </a:r>
            <a:r>
              <a:rPr lang="en-US" sz="1200" dirty="0"/>
              <a:t> DJ, Cuff J, et al. A bivalent chromatin structure marks key developmental genes in embryonic stem cells. </a:t>
            </a:r>
            <a:r>
              <a:rPr lang="en-US" sz="1200" i="1" dirty="0"/>
              <a:t>Cell </a:t>
            </a:r>
            <a:r>
              <a:rPr lang="en-US" sz="1200" dirty="0"/>
              <a:t>2006</a:t>
            </a:r>
            <a:r>
              <a:rPr lang="hr-HR" sz="1200" dirty="0"/>
              <a:t>; </a:t>
            </a:r>
            <a:r>
              <a:rPr lang="en-US" sz="1200" dirty="0"/>
              <a:t>125</a:t>
            </a:r>
            <a:r>
              <a:rPr lang="hr-HR" sz="1200" dirty="0"/>
              <a:t>: 3</a:t>
            </a:r>
            <a:r>
              <a:rPr lang="en-US" sz="1200" dirty="0"/>
              <a:t>15</a:t>
            </a:r>
            <a:r>
              <a:rPr lang="hr-HR" sz="1200" dirty="0"/>
              <a:t>-326</a:t>
            </a:r>
            <a:r>
              <a:rPr lang="en-US" sz="1200" dirty="0"/>
              <a:t>. </a:t>
            </a:r>
            <a:br>
              <a:rPr lang="en-US" sz="1200" dirty="0"/>
            </a:b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80823710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2DC1087-B2E8-4A66-9B9F-811DC1535B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35657" y="57150"/>
            <a:ext cx="4446270" cy="67437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BADC243-6CCD-44D8-B695-1EBFC1976369}"/>
              </a:ext>
            </a:extLst>
          </p:cNvPr>
          <p:cNvSpPr txBox="1"/>
          <p:nvPr/>
        </p:nvSpPr>
        <p:spPr>
          <a:xfrm>
            <a:off x="6909847" y="5986020"/>
            <a:ext cx="520359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Greer EL</a:t>
            </a:r>
            <a:r>
              <a:rPr lang="hr-HR" sz="1400" dirty="0"/>
              <a:t> </a:t>
            </a:r>
            <a:r>
              <a:rPr lang="hr-HR" sz="1400" dirty="0" err="1"/>
              <a:t>et</a:t>
            </a:r>
            <a:r>
              <a:rPr lang="hr-HR" sz="1400" dirty="0"/>
              <a:t> </a:t>
            </a:r>
            <a:r>
              <a:rPr lang="hr-HR" sz="1400" dirty="0" err="1"/>
              <a:t>al</a:t>
            </a:r>
            <a:r>
              <a:rPr lang="hr-HR" sz="1400" dirty="0"/>
              <a:t>.</a:t>
            </a:r>
            <a:r>
              <a:rPr lang="en-US" sz="1400" dirty="0"/>
              <a:t> Transgenerational epigenetic inheritance of longevity in </a:t>
            </a:r>
            <a:r>
              <a:rPr lang="en-US" sz="1400" i="1" dirty="0"/>
              <a:t>Caenorhabditis elegans</a:t>
            </a:r>
            <a:r>
              <a:rPr lang="en-US" sz="1400" dirty="0"/>
              <a:t>. </a:t>
            </a:r>
            <a:r>
              <a:rPr lang="en-US" sz="1400" i="1" dirty="0"/>
              <a:t>Nature </a:t>
            </a:r>
            <a:r>
              <a:rPr lang="en-US" sz="1400" dirty="0"/>
              <a:t>2011;</a:t>
            </a:r>
            <a:r>
              <a:rPr lang="hr-HR" sz="1400" dirty="0"/>
              <a:t> </a:t>
            </a:r>
            <a:r>
              <a:rPr lang="en-US" sz="1400" dirty="0"/>
              <a:t>479:</a:t>
            </a:r>
            <a:r>
              <a:rPr lang="hr-HR" sz="1400" dirty="0"/>
              <a:t> </a:t>
            </a:r>
            <a:r>
              <a:rPr lang="en-US" sz="1400" dirty="0"/>
              <a:t>365</a:t>
            </a:r>
            <a:r>
              <a:rPr lang="hr-HR" sz="1400" dirty="0"/>
              <a:t>-371</a:t>
            </a:r>
            <a:r>
              <a:rPr lang="en-US" sz="14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87730660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901F8A01-D287-4905-845D-945FE935D21B}"/>
              </a:ext>
            </a:extLst>
          </p:cNvPr>
          <p:cNvSpPr txBox="1">
            <a:spLocks/>
          </p:cNvSpPr>
          <p:nvPr/>
        </p:nvSpPr>
        <p:spPr>
          <a:xfrm>
            <a:off x="777712" y="202676"/>
            <a:ext cx="4501299" cy="564512"/>
          </a:xfrm>
          <a:prstGeom prst="rect">
            <a:avLst/>
          </a:prstGeom>
        </p:spPr>
        <p:txBody>
          <a:bodyPr vert="horz" lIns="0" tIns="0" rIns="91440" bIns="0" rtlCol="0" anchor="b" anchorCtr="0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b="1" kern="1200" baseline="0">
                <a:solidFill>
                  <a:srgbClr val="2573BA"/>
                </a:solidFill>
                <a:latin typeface="Arial"/>
                <a:ea typeface="+mj-ea"/>
                <a:cs typeface="Arial"/>
              </a:defRPr>
            </a:lvl1pPr>
          </a:lstStyle>
          <a:p>
            <a:r>
              <a:rPr lang="hr-HR" dirty="0"/>
              <a:t>Mikro-RNA (</a:t>
            </a:r>
            <a:r>
              <a:rPr lang="hr-HR" dirty="0" err="1"/>
              <a:t>miRNA</a:t>
            </a:r>
            <a:r>
              <a:rPr lang="hr-HR" dirty="0"/>
              <a:t>)</a:t>
            </a:r>
            <a:endParaRPr lang="en-US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DFAB3329-99CD-4ED8-B483-C74F14EC2093}"/>
              </a:ext>
            </a:extLst>
          </p:cNvPr>
          <p:cNvSpPr txBox="1">
            <a:spLocks/>
          </p:cNvSpPr>
          <p:nvPr/>
        </p:nvSpPr>
        <p:spPr>
          <a:xfrm>
            <a:off x="177543" y="1140643"/>
            <a:ext cx="5675841" cy="5675499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marL="216000" indent="-216000" algn="l" defTabSz="457200" rtl="0" eaLnBrk="1" latinLnBrk="0" hangingPunct="1">
              <a:spcBef>
                <a:spcPts val="600"/>
              </a:spcBef>
              <a:buClr>
                <a:schemeClr val="tx1"/>
              </a:buClr>
              <a:buFont typeface="Arial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32000" indent="-216000" algn="l" defTabSz="457200" rtl="0" eaLnBrk="1" latinLnBrk="0" hangingPunct="1">
              <a:spcBef>
                <a:spcPts val="600"/>
              </a:spcBef>
              <a:buClr>
                <a:schemeClr val="tx2"/>
              </a:buClr>
              <a:buFont typeface="Arial" panose="020B0604020202020204" pitchFamily="34" charset="0"/>
              <a:buChar char="–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2pPr>
            <a:lvl3pPr marL="648000" indent="-216000" algn="l" defTabSz="457200" rtl="0" eaLnBrk="1" latinLnBrk="0" hangingPunct="1">
              <a:spcBef>
                <a:spcPts val="6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buFont typeface="Arial"/>
              <a:buNone/>
            </a:pPr>
            <a:r>
              <a:rPr lang="hr-HR" sz="2400" dirty="0">
                <a:solidFill>
                  <a:srgbClr val="2573BA"/>
                </a:solidFill>
              </a:rPr>
              <a:t>Mikro-RNA nastaju </a:t>
            </a:r>
            <a:r>
              <a:rPr lang="hr-HR" sz="2400" u="sng" dirty="0">
                <a:solidFill>
                  <a:srgbClr val="FF0000"/>
                </a:solidFill>
              </a:rPr>
              <a:t>od svojih vlastitih gena</a:t>
            </a:r>
            <a:r>
              <a:rPr lang="hr-HR" sz="2400" dirty="0">
                <a:solidFill>
                  <a:srgbClr val="2573BA"/>
                </a:solidFill>
              </a:rPr>
              <a:t> (60%) ili od </a:t>
            </a:r>
            <a:r>
              <a:rPr lang="hr-HR" sz="2400" dirty="0" err="1">
                <a:solidFill>
                  <a:srgbClr val="2573BA"/>
                </a:solidFill>
              </a:rPr>
              <a:t>introna</a:t>
            </a:r>
            <a:r>
              <a:rPr lang="hr-HR" sz="2400" dirty="0">
                <a:solidFill>
                  <a:srgbClr val="2573BA"/>
                </a:solidFill>
              </a:rPr>
              <a:t> (oko 40% svih </a:t>
            </a:r>
            <a:r>
              <a:rPr lang="hr-HR" sz="2400" dirty="0" err="1">
                <a:solidFill>
                  <a:srgbClr val="2573BA"/>
                </a:solidFill>
              </a:rPr>
              <a:t>miRNA</a:t>
            </a:r>
            <a:r>
              <a:rPr lang="hr-HR" sz="2400" dirty="0">
                <a:solidFill>
                  <a:srgbClr val="2573BA"/>
                </a:solidFill>
              </a:rPr>
              <a:t>)</a:t>
            </a:r>
          </a:p>
          <a:p>
            <a:pPr marL="0" indent="0">
              <a:lnSpc>
                <a:spcPct val="120000"/>
              </a:lnSpc>
              <a:buFont typeface="Arial"/>
              <a:buNone/>
            </a:pPr>
            <a:r>
              <a:rPr lang="hr-HR" sz="2400" dirty="0">
                <a:solidFill>
                  <a:srgbClr val="2573BA"/>
                </a:solidFill>
              </a:rPr>
              <a:t>- u većini slučajeva su orijentirani u suprotnom smjeru od susjednih gena pa se transkribiraju kao neovisne jedinice, ali u nekim slučajevima se transkribiraju s genom domaćinom i funkcija im je vjerojatno povezana</a:t>
            </a:r>
          </a:p>
          <a:p>
            <a:pPr marL="0" indent="0">
              <a:lnSpc>
                <a:spcPct val="120000"/>
              </a:lnSpc>
              <a:buFont typeface="Arial"/>
              <a:buNone/>
            </a:pPr>
            <a:r>
              <a:rPr lang="hr-HR" sz="2400" dirty="0">
                <a:solidFill>
                  <a:srgbClr val="2573BA"/>
                </a:solidFill>
              </a:rPr>
              <a:t>- 1993. je otkrivena prva </a:t>
            </a:r>
            <a:r>
              <a:rPr lang="hr-HR" sz="2400" dirty="0" err="1">
                <a:solidFill>
                  <a:srgbClr val="2573BA"/>
                </a:solidFill>
              </a:rPr>
              <a:t>miRNA</a:t>
            </a:r>
            <a:r>
              <a:rPr lang="hr-HR" sz="2400" dirty="0">
                <a:solidFill>
                  <a:srgbClr val="2573BA"/>
                </a:solidFill>
              </a:rPr>
              <a:t>, a do danas ih je opisano </a:t>
            </a:r>
            <a:r>
              <a:rPr lang="hr-HR" sz="2400" dirty="0">
                <a:solidFill>
                  <a:srgbClr val="FF0000"/>
                </a:solidFill>
              </a:rPr>
              <a:t>oko 3000</a:t>
            </a:r>
            <a:r>
              <a:rPr lang="hr-HR" sz="2400" dirty="0">
                <a:solidFill>
                  <a:srgbClr val="2573BA"/>
                </a:solidFill>
              </a:rPr>
              <a:t> (većina u mozgu)</a:t>
            </a:r>
          </a:p>
          <a:p>
            <a:pPr>
              <a:lnSpc>
                <a:spcPct val="120000"/>
              </a:lnSpc>
              <a:buFontTx/>
              <a:buChar char="-"/>
            </a:pPr>
            <a:r>
              <a:rPr lang="hr-HR" sz="2400" dirty="0">
                <a:solidFill>
                  <a:srgbClr val="2573BA"/>
                </a:solidFill>
              </a:rPr>
              <a:t>skoro svaka </a:t>
            </a:r>
            <a:r>
              <a:rPr lang="hr-HR" sz="2400" dirty="0" err="1">
                <a:solidFill>
                  <a:srgbClr val="2573BA"/>
                </a:solidFill>
              </a:rPr>
              <a:t>miRNA</a:t>
            </a:r>
            <a:r>
              <a:rPr lang="hr-HR" sz="2400" dirty="0">
                <a:solidFill>
                  <a:srgbClr val="2573BA"/>
                </a:solidFill>
              </a:rPr>
              <a:t> može imati i po više stotina ciljnih </a:t>
            </a:r>
            <a:r>
              <a:rPr lang="hr-HR" sz="2400" dirty="0" err="1">
                <a:solidFill>
                  <a:srgbClr val="2573BA"/>
                </a:solidFill>
              </a:rPr>
              <a:t>mRNA</a:t>
            </a:r>
            <a:r>
              <a:rPr lang="hr-HR" sz="2400" dirty="0">
                <a:solidFill>
                  <a:srgbClr val="2573BA"/>
                </a:solidFill>
              </a:rPr>
              <a:t> </a:t>
            </a:r>
          </a:p>
          <a:p>
            <a:pPr>
              <a:lnSpc>
                <a:spcPct val="120000"/>
              </a:lnSpc>
              <a:buFontTx/>
              <a:buChar char="-"/>
            </a:pPr>
            <a:r>
              <a:rPr lang="hr-HR" sz="2400" dirty="0">
                <a:solidFill>
                  <a:srgbClr val="2573BA"/>
                </a:solidFill>
              </a:rPr>
              <a:t>Oko 10% svih </a:t>
            </a:r>
            <a:r>
              <a:rPr lang="hr-HR" sz="2400" dirty="0" err="1">
                <a:solidFill>
                  <a:srgbClr val="2573BA"/>
                </a:solidFill>
              </a:rPr>
              <a:t>miRNA</a:t>
            </a:r>
            <a:r>
              <a:rPr lang="hr-HR" sz="2400" dirty="0">
                <a:solidFill>
                  <a:srgbClr val="2573BA"/>
                </a:solidFill>
              </a:rPr>
              <a:t> su male interferirajuće RNA, </a:t>
            </a:r>
            <a:r>
              <a:rPr lang="hr-HR" sz="2400" b="1" dirty="0" err="1">
                <a:solidFill>
                  <a:srgbClr val="2573BA"/>
                </a:solidFill>
              </a:rPr>
              <a:t>siRNA</a:t>
            </a:r>
            <a:r>
              <a:rPr lang="hr-HR" sz="2400" dirty="0">
                <a:solidFill>
                  <a:srgbClr val="2573BA"/>
                </a:solidFill>
              </a:rPr>
              <a:t>: vežu za molekule glasničke RNA (</a:t>
            </a:r>
            <a:r>
              <a:rPr lang="hr-HR" sz="2400" dirty="0" err="1">
                <a:solidFill>
                  <a:srgbClr val="2573BA"/>
                </a:solidFill>
              </a:rPr>
              <a:t>mRNA</a:t>
            </a:r>
            <a:r>
              <a:rPr lang="hr-HR" sz="2400" dirty="0">
                <a:solidFill>
                  <a:srgbClr val="2573BA"/>
                </a:solidFill>
              </a:rPr>
              <a:t>) i sprječavaju njihovo prevođenje u proteine ili potiču njihovu razgradnju putem RISC kompleksa (</a:t>
            </a:r>
            <a:r>
              <a:rPr lang="hr-HR" sz="2400" i="1" dirty="0">
                <a:solidFill>
                  <a:srgbClr val="2573BA"/>
                </a:solidFill>
              </a:rPr>
              <a:t>RNA-induced </a:t>
            </a:r>
            <a:r>
              <a:rPr lang="hr-HR" sz="2400" i="1" dirty="0" err="1">
                <a:solidFill>
                  <a:srgbClr val="2573BA"/>
                </a:solidFill>
              </a:rPr>
              <a:t>silencing</a:t>
            </a:r>
            <a:r>
              <a:rPr lang="hr-HR" sz="2400" i="1" dirty="0">
                <a:solidFill>
                  <a:srgbClr val="2573BA"/>
                </a:solidFill>
              </a:rPr>
              <a:t> complex</a:t>
            </a:r>
            <a:r>
              <a:rPr lang="hr-HR" sz="2400" dirty="0">
                <a:solidFill>
                  <a:srgbClr val="2573BA"/>
                </a:solidFill>
              </a:rPr>
              <a:t>).</a:t>
            </a:r>
          </a:p>
          <a:p>
            <a:pPr>
              <a:buFontTx/>
              <a:buChar char="-"/>
            </a:pPr>
            <a:endParaRPr lang="en-US" sz="2400" dirty="0">
              <a:solidFill>
                <a:srgbClr val="2573BA"/>
              </a:solidFill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7FEF734-EAF5-407B-9E35-0BA365168B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9787" y="0"/>
            <a:ext cx="6271350" cy="680200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7EC41BF-0489-44FA-BB8D-95AA0AB0BBD9}"/>
              </a:ext>
            </a:extLst>
          </p:cNvPr>
          <p:cNvSpPr txBox="1"/>
          <p:nvPr/>
        </p:nvSpPr>
        <p:spPr>
          <a:xfrm>
            <a:off x="6949376" y="663067"/>
            <a:ext cx="146501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hr-HR" sz="1200" dirty="0">
                <a:solidFill>
                  <a:srgbClr val="FF0000"/>
                </a:solidFill>
              </a:rPr>
              <a:t>RNA </a:t>
            </a:r>
            <a:r>
              <a:rPr lang="hr-HR" sz="1200" dirty="0" err="1">
                <a:solidFill>
                  <a:srgbClr val="FF0000"/>
                </a:solidFill>
              </a:rPr>
              <a:t>polimeraza</a:t>
            </a:r>
            <a:r>
              <a:rPr lang="hr-HR" sz="1200" dirty="0">
                <a:solidFill>
                  <a:srgbClr val="FF0000"/>
                </a:solidFill>
              </a:rPr>
              <a:t> III</a:t>
            </a:r>
            <a:endParaRPr lang="en-US" sz="1200" dirty="0">
              <a:solidFill>
                <a:srgbClr val="FF0000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6AA0F73-86C7-4F4D-B23D-89C5DCBB527F}"/>
              </a:ext>
            </a:extLst>
          </p:cNvPr>
          <p:cNvSpPr txBox="1"/>
          <p:nvPr/>
        </p:nvSpPr>
        <p:spPr>
          <a:xfrm>
            <a:off x="5915564" y="1280944"/>
            <a:ext cx="190468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hr-HR" sz="1200" dirty="0" err="1">
                <a:solidFill>
                  <a:srgbClr val="FF0000"/>
                </a:solidFill>
              </a:rPr>
              <a:t>Drosha</a:t>
            </a:r>
            <a:r>
              <a:rPr lang="hr-HR" sz="1200" dirty="0"/>
              <a:t> – </a:t>
            </a:r>
            <a:r>
              <a:rPr lang="hr-HR" sz="1200" dirty="0" err="1"/>
              <a:t>nuclear</a:t>
            </a:r>
            <a:r>
              <a:rPr lang="hr-HR" sz="1200" dirty="0"/>
              <a:t> </a:t>
            </a:r>
            <a:r>
              <a:rPr lang="hr-HR" sz="1200" dirty="0" err="1"/>
              <a:t>splicing</a:t>
            </a:r>
            <a:endParaRPr lang="hr-HR" sz="1200" dirty="0"/>
          </a:p>
          <a:p>
            <a:r>
              <a:rPr lang="hr-HR" sz="1200" dirty="0"/>
              <a:t>(primarno procesiranje</a:t>
            </a:r>
          </a:p>
          <a:p>
            <a:r>
              <a:rPr lang="hr-HR" sz="1200" dirty="0" err="1"/>
              <a:t>miRNA</a:t>
            </a:r>
            <a:r>
              <a:rPr lang="hr-HR" sz="1200" dirty="0"/>
              <a:t> i </a:t>
            </a:r>
            <a:r>
              <a:rPr lang="hr-HR" sz="1200" dirty="0" err="1"/>
              <a:t>ekportiranje</a:t>
            </a:r>
            <a:r>
              <a:rPr lang="hr-HR" sz="1200" dirty="0"/>
              <a:t> u </a:t>
            </a:r>
          </a:p>
          <a:p>
            <a:r>
              <a:rPr lang="hr-HR" sz="1200" dirty="0"/>
              <a:t>citoplazmu</a:t>
            </a:r>
            <a:endParaRPr lang="en-US" sz="12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1B11287-D7C1-40BF-A3C8-60CC33739BAE}"/>
              </a:ext>
            </a:extLst>
          </p:cNvPr>
          <p:cNvSpPr txBox="1"/>
          <p:nvPr/>
        </p:nvSpPr>
        <p:spPr>
          <a:xfrm>
            <a:off x="5952090" y="3058480"/>
            <a:ext cx="21286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hr-HR" sz="1200" dirty="0" err="1">
                <a:solidFill>
                  <a:srgbClr val="FF0000"/>
                </a:solidFill>
              </a:rPr>
              <a:t>Dicer</a:t>
            </a:r>
            <a:r>
              <a:rPr lang="hr-HR" sz="1200" dirty="0"/>
              <a:t> – </a:t>
            </a:r>
            <a:r>
              <a:rPr lang="hr-HR" sz="1200" dirty="0" err="1"/>
              <a:t>cytoplasmic</a:t>
            </a:r>
            <a:r>
              <a:rPr lang="hr-HR" sz="1200" dirty="0"/>
              <a:t> </a:t>
            </a:r>
            <a:r>
              <a:rPr lang="hr-HR" sz="1200" dirty="0" err="1"/>
              <a:t>splicing</a:t>
            </a:r>
            <a:r>
              <a:rPr lang="hr-HR" sz="1200" dirty="0"/>
              <a:t>:</a:t>
            </a:r>
          </a:p>
          <a:p>
            <a:r>
              <a:rPr lang="hr-HR" sz="1200" dirty="0" err="1"/>
              <a:t>prekursorne</a:t>
            </a:r>
            <a:r>
              <a:rPr lang="hr-HR" sz="1200" dirty="0"/>
              <a:t> </a:t>
            </a:r>
            <a:r>
              <a:rPr lang="hr-HR" sz="1200" dirty="0" err="1"/>
              <a:t>miRNA</a:t>
            </a:r>
            <a:r>
              <a:rPr lang="hr-HR" sz="1200" dirty="0"/>
              <a:t> pretvara</a:t>
            </a:r>
          </a:p>
          <a:p>
            <a:r>
              <a:rPr lang="hr-HR" sz="1200" dirty="0"/>
              <a:t>u zrele </a:t>
            </a:r>
            <a:r>
              <a:rPr lang="hr-HR" sz="1200" dirty="0" err="1"/>
              <a:t>miRNA</a:t>
            </a:r>
            <a:endParaRPr lang="en-US" sz="12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9AE5623-D849-499F-A246-1700F3476028}"/>
              </a:ext>
            </a:extLst>
          </p:cNvPr>
          <p:cNvSpPr txBox="1"/>
          <p:nvPr/>
        </p:nvSpPr>
        <p:spPr>
          <a:xfrm>
            <a:off x="6096000" y="4810724"/>
            <a:ext cx="186942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hr-HR" sz="1200" dirty="0">
                <a:solidFill>
                  <a:srgbClr val="FF0000"/>
                </a:solidFill>
              </a:rPr>
              <a:t>Sprječavanje prevođenja</a:t>
            </a:r>
            <a:endParaRPr lang="en-US" sz="1200" dirty="0">
              <a:solidFill>
                <a:srgbClr val="FF0000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5632177-1668-430C-AF12-A81C997F733A}"/>
              </a:ext>
            </a:extLst>
          </p:cNvPr>
          <p:cNvSpPr txBox="1"/>
          <p:nvPr/>
        </p:nvSpPr>
        <p:spPr>
          <a:xfrm>
            <a:off x="8080750" y="6297650"/>
            <a:ext cx="133402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hr-HR" sz="1200" dirty="0">
                <a:solidFill>
                  <a:srgbClr val="FF0000"/>
                </a:solidFill>
              </a:rPr>
              <a:t>Razgradnja DNA</a:t>
            </a:r>
            <a:endParaRPr lang="en-US" sz="1200" dirty="0">
              <a:solidFill>
                <a:srgbClr val="FF0000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561848C-952D-4FC5-8F87-6884046E23C5}"/>
              </a:ext>
            </a:extLst>
          </p:cNvPr>
          <p:cNvSpPr txBox="1"/>
          <p:nvPr/>
        </p:nvSpPr>
        <p:spPr>
          <a:xfrm>
            <a:off x="9708038" y="5519306"/>
            <a:ext cx="25619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hr-HR" sz="1200" dirty="0" err="1">
                <a:solidFill>
                  <a:srgbClr val="FF0000"/>
                </a:solidFill>
              </a:rPr>
              <a:t>Deadenilacija</a:t>
            </a:r>
            <a:r>
              <a:rPr lang="hr-HR" sz="1200" dirty="0">
                <a:solidFill>
                  <a:srgbClr val="FF0000"/>
                </a:solidFill>
              </a:rPr>
              <a:t> destabilizira </a:t>
            </a:r>
            <a:r>
              <a:rPr lang="hr-HR" sz="1200" dirty="0" err="1">
                <a:solidFill>
                  <a:srgbClr val="FF0000"/>
                </a:solidFill>
              </a:rPr>
              <a:t>mRNA</a:t>
            </a:r>
            <a:endParaRPr lang="hr-HR" sz="1200" dirty="0">
              <a:solidFill>
                <a:srgbClr val="FF0000"/>
              </a:solidFill>
            </a:endParaRPr>
          </a:p>
          <a:p>
            <a:r>
              <a:rPr lang="hr-HR" sz="1200" dirty="0">
                <a:solidFill>
                  <a:srgbClr val="FF0000"/>
                </a:solidFill>
              </a:rPr>
              <a:t>i smanjuje učinkovitost prevođenja</a:t>
            </a:r>
            <a:endParaRPr lang="en-US" sz="1200" dirty="0">
              <a:solidFill>
                <a:srgbClr val="FF0000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1E80D03-4ABB-45C6-9816-5CCA66FC3695}"/>
              </a:ext>
            </a:extLst>
          </p:cNvPr>
          <p:cNvSpPr txBox="1"/>
          <p:nvPr/>
        </p:nvSpPr>
        <p:spPr>
          <a:xfrm>
            <a:off x="9558443" y="4118226"/>
            <a:ext cx="27197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hr-HR" sz="1200" dirty="0">
                <a:solidFill>
                  <a:srgbClr val="FF0000"/>
                </a:solidFill>
              </a:rPr>
              <a:t>Izrezivanje zaštitne kapice na 5’ kraju</a:t>
            </a:r>
          </a:p>
          <a:p>
            <a:r>
              <a:rPr lang="hr-HR" sz="1200" dirty="0">
                <a:solidFill>
                  <a:srgbClr val="FF0000"/>
                </a:solidFill>
              </a:rPr>
              <a:t>sprječava inicijaciju prevođenja i</a:t>
            </a:r>
          </a:p>
          <a:p>
            <a:r>
              <a:rPr lang="hr-HR" sz="1200" dirty="0">
                <a:solidFill>
                  <a:srgbClr val="FF0000"/>
                </a:solidFill>
              </a:rPr>
              <a:t>povećava vjerojatnost razgradnje</a:t>
            </a:r>
          </a:p>
          <a:p>
            <a:r>
              <a:rPr lang="hr-HR" sz="1200" dirty="0" err="1">
                <a:solidFill>
                  <a:srgbClr val="FF0000"/>
                </a:solidFill>
              </a:rPr>
              <a:t>endonukleazama</a:t>
            </a:r>
            <a:endParaRPr lang="en-US" sz="1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057574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32668" y="-106401"/>
            <a:ext cx="7715200" cy="470029"/>
          </a:xfrm>
        </p:spPr>
        <p:txBody>
          <a:bodyPr>
            <a:normAutofit/>
          </a:bodyPr>
          <a:lstStyle/>
          <a:p>
            <a:r>
              <a:rPr lang="hr-HR" sz="2400" dirty="0" err="1"/>
              <a:t>Genetic</a:t>
            </a:r>
            <a:r>
              <a:rPr lang="hr-HR" sz="2400" dirty="0"/>
              <a:t> influence on </a:t>
            </a:r>
            <a:r>
              <a:rPr lang="hr-HR" sz="2400" dirty="0" err="1"/>
              <a:t>lifespan</a:t>
            </a:r>
            <a:r>
              <a:rPr lang="hr-HR" sz="2400" dirty="0"/>
              <a:t> </a:t>
            </a:r>
            <a:r>
              <a:rPr lang="hr-HR" sz="2400" dirty="0" err="1"/>
              <a:t>and</a:t>
            </a:r>
            <a:r>
              <a:rPr lang="hr-HR" sz="2400" dirty="0"/>
              <a:t> </a:t>
            </a:r>
            <a:r>
              <a:rPr lang="hr-HR" sz="2400" dirty="0" err="1"/>
              <a:t>longevity</a:t>
            </a:r>
            <a:endParaRPr lang="en-US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5225" y="5929322"/>
            <a:ext cx="11580829" cy="104097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2573BA"/>
                </a:solidFill>
              </a:rPr>
              <a:t>Mean lifespan of twin given lifespan of co-twin of Danish twin cohort 1870–1910. Dots denote mean lifespan of twin given 5 year lifespan interval of co-twin (MZ twins by solid circles, DZ twins by hollow circles). Horizontal lines are mean lifespan for the whole sample. There are </a:t>
            </a:r>
            <a:r>
              <a:rPr lang="hr-HR" sz="1400" u="sng" dirty="0" err="1">
                <a:solidFill>
                  <a:srgbClr val="2573BA"/>
                </a:solidFill>
                <a:uFill>
                  <a:solidFill>
                    <a:srgbClr val="FF0000"/>
                  </a:solidFill>
                </a:uFill>
              </a:rPr>
              <a:t>minimal</a:t>
            </a:r>
            <a:r>
              <a:rPr lang="en-US" sz="1400" u="sng" dirty="0">
                <a:solidFill>
                  <a:srgbClr val="2573BA"/>
                </a:solidFill>
                <a:uFill>
                  <a:solidFill>
                    <a:srgbClr val="FF0000"/>
                  </a:solidFill>
                </a:uFill>
              </a:rPr>
              <a:t> genetic effects on lifespans </a:t>
            </a:r>
            <a:r>
              <a:rPr lang="hr-HR" sz="1400" u="sng" dirty="0" err="1">
                <a:solidFill>
                  <a:srgbClr val="2573BA"/>
                </a:solidFill>
                <a:uFill>
                  <a:solidFill>
                    <a:srgbClr val="FF0000"/>
                  </a:solidFill>
                </a:uFill>
              </a:rPr>
              <a:t>less</a:t>
            </a:r>
            <a:r>
              <a:rPr lang="hr-HR" sz="1400" u="sng" dirty="0">
                <a:solidFill>
                  <a:srgbClr val="2573BA"/>
                </a:solidFill>
                <a:uFill>
                  <a:solidFill>
                    <a:srgbClr val="FF0000"/>
                  </a:solidFill>
                </a:uFill>
              </a:rPr>
              <a:t> </a:t>
            </a:r>
            <a:r>
              <a:rPr lang="hr-HR" sz="1400" u="sng" dirty="0" err="1">
                <a:solidFill>
                  <a:srgbClr val="2573BA"/>
                </a:solidFill>
                <a:uFill>
                  <a:solidFill>
                    <a:srgbClr val="FF0000"/>
                  </a:solidFill>
                </a:uFill>
              </a:rPr>
              <a:t>than</a:t>
            </a:r>
            <a:r>
              <a:rPr lang="hr-HR" sz="1400" u="sng" dirty="0">
                <a:solidFill>
                  <a:srgbClr val="2573BA"/>
                </a:solidFill>
                <a:uFill>
                  <a:solidFill>
                    <a:srgbClr val="FF0000"/>
                  </a:solidFill>
                </a:uFill>
              </a:rPr>
              <a:t> 60 </a:t>
            </a:r>
            <a:r>
              <a:rPr lang="hr-HR" sz="1400" u="sng" dirty="0" err="1">
                <a:solidFill>
                  <a:srgbClr val="2573BA"/>
                </a:solidFill>
                <a:uFill>
                  <a:solidFill>
                    <a:srgbClr val="FF0000"/>
                  </a:solidFill>
                </a:uFill>
              </a:rPr>
              <a:t>years</a:t>
            </a:r>
            <a:r>
              <a:rPr lang="en-US" sz="1400" u="sng" dirty="0">
                <a:solidFill>
                  <a:srgbClr val="2573BA"/>
                </a:solidFill>
                <a:uFill>
                  <a:solidFill>
                    <a:srgbClr val="FF0000"/>
                  </a:solidFill>
                </a:uFill>
              </a:rPr>
              <a:t>, </a:t>
            </a:r>
            <a:r>
              <a:rPr lang="hr-HR" sz="1400" u="sng" dirty="0" err="1">
                <a:solidFill>
                  <a:srgbClr val="2573BA"/>
                </a:solidFill>
                <a:uFill>
                  <a:solidFill>
                    <a:srgbClr val="FF0000"/>
                  </a:solidFill>
                </a:uFill>
              </a:rPr>
              <a:t>moderate</a:t>
            </a:r>
            <a:r>
              <a:rPr lang="en-US" sz="1400" u="sng" dirty="0">
                <a:solidFill>
                  <a:srgbClr val="2573BA"/>
                </a:solidFill>
                <a:uFill>
                  <a:solidFill>
                    <a:srgbClr val="FF0000"/>
                  </a:solidFill>
                </a:uFill>
              </a:rPr>
              <a:t> genetic effects on lifespans </a:t>
            </a:r>
            <a:r>
              <a:rPr lang="hr-HR" sz="1400" u="sng" dirty="0" err="1">
                <a:solidFill>
                  <a:srgbClr val="2573BA"/>
                </a:solidFill>
                <a:uFill>
                  <a:solidFill>
                    <a:srgbClr val="FF0000"/>
                  </a:solidFill>
                </a:uFill>
              </a:rPr>
              <a:t>greater</a:t>
            </a:r>
            <a:r>
              <a:rPr lang="hr-HR" sz="1400" u="sng" dirty="0">
                <a:solidFill>
                  <a:srgbClr val="2573BA"/>
                </a:solidFill>
                <a:uFill>
                  <a:solidFill>
                    <a:srgbClr val="FF0000"/>
                  </a:solidFill>
                </a:uFill>
              </a:rPr>
              <a:t> </a:t>
            </a:r>
            <a:r>
              <a:rPr lang="hr-HR" sz="1400" u="sng" dirty="0" err="1">
                <a:solidFill>
                  <a:srgbClr val="2573BA"/>
                </a:solidFill>
                <a:uFill>
                  <a:solidFill>
                    <a:srgbClr val="FF0000"/>
                  </a:solidFill>
                </a:uFill>
              </a:rPr>
              <a:t>than</a:t>
            </a:r>
            <a:r>
              <a:rPr lang="hr-HR" sz="1400" u="sng" dirty="0">
                <a:solidFill>
                  <a:srgbClr val="2573BA"/>
                </a:solidFill>
                <a:uFill>
                  <a:solidFill>
                    <a:srgbClr val="FF0000"/>
                  </a:solidFill>
                </a:uFill>
              </a:rPr>
              <a:t> 60 </a:t>
            </a:r>
            <a:r>
              <a:rPr lang="hr-HR" sz="1400" u="sng" dirty="0" err="1">
                <a:solidFill>
                  <a:srgbClr val="2573BA"/>
                </a:solidFill>
                <a:uFill>
                  <a:solidFill>
                    <a:srgbClr val="FF0000"/>
                  </a:solidFill>
                </a:uFill>
              </a:rPr>
              <a:t>years</a:t>
            </a:r>
            <a:r>
              <a:rPr lang="en-US" sz="1400" u="sng" dirty="0">
                <a:solidFill>
                  <a:srgbClr val="2573BA"/>
                </a:solidFill>
                <a:uFill>
                  <a:solidFill>
                    <a:srgbClr val="FF0000"/>
                  </a:solidFill>
                </a:uFill>
              </a:rPr>
              <a:t>, and that the influence of genetic factors is likely to be </a:t>
            </a:r>
            <a:r>
              <a:rPr lang="hr-HR" sz="1400" u="sng" dirty="0">
                <a:solidFill>
                  <a:srgbClr val="2573BA"/>
                </a:solidFill>
                <a:uFill>
                  <a:solidFill>
                    <a:srgbClr val="FF0000"/>
                  </a:solidFill>
                </a:uFill>
              </a:rPr>
              <a:t>most </a:t>
            </a:r>
            <a:r>
              <a:rPr lang="hr-HR" sz="1400" u="sng" dirty="0" err="1">
                <a:solidFill>
                  <a:srgbClr val="2573BA"/>
                </a:solidFill>
                <a:uFill>
                  <a:solidFill>
                    <a:srgbClr val="FF0000"/>
                  </a:solidFill>
                </a:uFill>
              </a:rPr>
              <a:t>important</a:t>
            </a:r>
            <a:r>
              <a:rPr lang="hr-HR" sz="1400" u="sng" dirty="0">
                <a:solidFill>
                  <a:srgbClr val="2573BA"/>
                </a:solidFill>
                <a:uFill>
                  <a:solidFill>
                    <a:srgbClr val="FF0000"/>
                  </a:solidFill>
                </a:uFill>
              </a:rPr>
              <a:t> at </a:t>
            </a:r>
            <a:r>
              <a:rPr lang="hr-HR" sz="1400" u="sng" dirty="0" err="1">
                <a:solidFill>
                  <a:srgbClr val="2573BA"/>
                </a:solidFill>
                <a:uFill>
                  <a:solidFill>
                    <a:srgbClr val="FF0000"/>
                  </a:solidFill>
                </a:uFill>
              </a:rPr>
              <a:t>the</a:t>
            </a:r>
            <a:r>
              <a:rPr lang="hr-HR" sz="1400" u="sng" dirty="0">
                <a:solidFill>
                  <a:srgbClr val="2573BA"/>
                </a:solidFill>
                <a:uFill>
                  <a:solidFill>
                    <a:srgbClr val="FF0000"/>
                  </a:solidFill>
                </a:uFill>
              </a:rPr>
              <a:t> </a:t>
            </a:r>
            <a:r>
              <a:rPr lang="hr-HR" sz="1400" u="sng" dirty="0" err="1">
                <a:solidFill>
                  <a:srgbClr val="2573BA"/>
                </a:solidFill>
                <a:uFill>
                  <a:solidFill>
                    <a:srgbClr val="FF0000"/>
                  </a:solidFill>
                </a:uFill>
              </a:rPr>
              <a:t>highest</a:t>
            </a:r>
            <a:r>
              <a:rPr lang="hr-HR" sz="1400" u="sng" dirty="0">
                <a:solidFill>
                  <a:srgbClr val="2573BA"/>
                </a:solidFill>
                <a:uFill>
                  <a:solidFill>
                    <a:srgbClr val="FF0000"/>
                  </a:solidFill>
                </a:uFill>
              </a:rPr>
              <a:t> </a:t>
            </a:r>
            <a:r>
              <a:rPr lang="hr-HR" sz="1400" u="sng" dirty="0" err="1">
                <a:solidFill>
                  <a:srgbClr val="2573BA"/>
                </a:solidFill>
                <a:uFill>
                  <a:solidFill>
                    <a:srgbClr val="FF0000"/>
                  </a:solidFill>
                </a:uFill>
              </a:rPr>
              <a:t>ages</a:t>
            </a:r>
            <a:r>
              <a:rPr lang="hr-HR" sz="1400" u="sng" dirty="0">
                <a:solidFill>
                  <a:srgbClr val="2573BA"/>
                </a:solidFill>
                <a:uFill>
                  <a:solidFill>
                    <a:srgbClr val="FF0000"/>
                  </a:solidFill>
                </a:uFill>
              </a:rPr>
              <a:t>.</a:t>
            </a:r>
            <a:endParaRPr lang="en-US" sz="1400" dirty="0">
              <a:solidFill>
                <a:srgbClr val="2573BA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6496" y="1354537"/>
            <a:ext cx="6104440" cy="434868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888927" y="5457011"/>
            <a:ext cx="121544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sz="1400" b="1" dirty="0"/>
              <a:t>N = 20,502</a:t>
            </a:r>
            <a:endParaRPr lang="en-US" sz="1400" b="1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3719422" y="3852851"/>
            <a:ext cx="0" cy="65462"/>
          </a:xfrm>
          <a:prstGeom prst="line">
            <a:avLst/>
          </a:prstGeom>
          <a:ln w="25400">
            <a:solidFill>
              <a:srgbClr val="FF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4253489" y="3587910"/>
            <a:ext cx="0" cy="170503"/>
          </a:xfrm>
          <a:prstGeom prst="line">
            <a:avLst/>
          </a:prstGeom>
          <a:ln w="25400">
            <a:solidFill>
              <a:srgbClr val="FF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4981310" y="2532741"/>
            <a:ext cx="0" cy="715707"/>
          </a:xfrm>
          <a:prstGeom prst="line">
            <a:avLst/>
          </a:prstGeom>
          <a:ln w="25400">
            <a:solidFill>
              <a:srgbClr val="FF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6484505" y="3610547"/>
            <a:ext cx="0" cy="35227"/>
          </a:xfrm>
          <a:prstGeom prst="line">
            <a:avLst/>
          </a:prstGeom>
          <a:ln w="25400">
            <a:solidFill>
              <a:srgbClr val="FF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>
            <a:cxnSpLocks/>
          </p:cNvCxnSpPr>
          <p:nvPr/>
        </p:nvCxnSpPr>
        <p:spPr>
          <a:xfrm>
            <a:off x="6952575" y="3390172"/>
            <a:ext cx="0" cy="201202"/>
          </a:xfrm>
          <a:prstGeom prst="line">
            <a:avLst/>
          </a:prstGeom>
          <a:ln w="25400">
            <a:solidFill>
              <a:srgbClr val="FF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7751986" y="2323235"/>
            <a:ext cx="0" cy="925213"/>
          </a:xfrm>
          <a:prstGeom prst="line">
            <a:avLst/>
          </a:prstGeom>
          <a:ln w="25400">
            <a:solidFill>
              <a:srgbClr val="FF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Picture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32469" y="2323235"/>
            <a:ext cx="2498168" cy="2984159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9393477" y="1856896"/>
            <a:ext cx="21264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sz="1200" dirty="0"/>
              <a:t>N</a:t>
            </a:r>
            <a:r>
              <a:rPr lang="en-US" sz="1200" dirty="0"/>
              <a:t>o indication of increased mortality for twins</a:t>
            </a:r>
            <a:r>
              <a:rPr lang="hr-HR" sz="1200" dirty="0"/>
              <a:t>:</a:t>
            </a:r>
            <a:endParaRPr lang="en-US" sz="1200" dirty="0"/>
          </a:p>
        </p:txBody>
      </p:sp>
      <p:sp>
        <p:nvSpPr>
          <p:cNvPr id="18" name="TextBox 17"/>
          <p:cNvSpPr txBox="1"/>
          <p:nvPr/>
        </p:nvSpPr>
        <p:spPr>
          <a:xfrm>
            <a:off x="9412329" y="5228099"/>
            <a:ext cx="21264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sz="1200" dirty="0" err="1"/>
              <a:t>Christensen</a:t>
            </a:r>
            <a:r>
              <a:rPr lang="hr-HR" sz="1200" dirty="0"/>
              <a:t> et al.  BMJ 1995</a:t>
            </a:r>
            <a:endParaRPr lang="en-US" sz="1200" dirty="0"/>
          </a:p>
        </p:txBody>
      </p:sp>
      <p:sp>
        <p:nvSpPr>
          <p:cNvPr id="40" name="TextBox 39"/>
          <p:cNvSpPr txBox="1"/>
          <p:nvPr/>
        </p:nvSpPr>
        <p:spPr>
          <a:xfrm>
            <a:off x="10907118" y="5436440"/>
            <a:ext cx="121544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sz="1400" b="1" dirty="0"/>
              <a:t>N = 8,495</a:t>
            </a:r>
            <a:endParaRPr lang="en-US" sz="1400" b="1" dirty="0"/>
          </a:p>
        </p:txBody>
      </p:sp>
      <p:sp>
        <p:nvSpPr>
          <p:cNvPr id="41" name="TextBox 40"/>
          <p:cNvSpPr txBox="1"/>
          <p:nvPr/>
        </p:nvSpPr>
        <p:spPr>
          <a:xfrm>
            <a:off x="193249" y="363310"/>
            <a:ext cx="1132159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Aging is not "genetically programmed", it is outside evolutionary constraint. Evolution favors early and efficient reproduction, but does not care for longevity.</a:t>
            </a:r>
            <a:r>
              <a:rPr lang="hr-HR" sz="1400" dirty="0"/>
              <a:t> </a:t>
            </a:r>
            <a:r>
              <a:rPr lang="en-US" sz="1400" dirty="0"/>
              <a:t>The heritability</a:t>
            </a:r>
            <a:r>
              <a:rPr lang="hr-HR" sz="1400" dirty="0"/>
              <a:t> </a:t>
            </a:r>
            <a:r>
              <a:rPr lang="en-US" sz="1400" dirty="0"/>
              <a:t>of longevity was estimated to be</a:t>
            </a:r>
            <a:r>
              <a:rPr lang="hr-HR" sz="1400" dirty="0"/>
              <a:t> </a:t>
            </a:r>
            <a:r>
              <a:rPr lang="hr-HR" sz="1400" dirty="0" err="1"/>
              <a:t>only</a:t>
            </a:r>
            <a:r>
              <a:rPr lang="hr-HR" sz="1400" dirty="0"/>
              <a:t> </a:t>
            </a:r>
            <a:r>
              <a:rPr lang="hr-HR" sz="1400" dirty="0" err="1"/>
              <a:t>moderate</a:t>
            </a:r>
            <a:r>
              <a:rPr lang="hr-HR" sz="1400" dirty="0"/>
              <a:t>:</a:t>
            </a:r>
            <a:r>
              <a:rPr lang="en-US" sz="1400" dirty="0"/>
              <a:t> </a:t>
            </a:r>
            <a:r>
              <a:rPr lang="en-US" sz="1400" u="sng" dirty="0">
                <a:uFill>
                  <a:solidFill>
                    <a:srgbClr val="FF0000"/>
                  </a:solidFill>
                </a:uFill>
              </a:rPr>
              <a:t>0.26 for males</a:t>
            </a:r>
            <a:r>
              <a:rPr lang="hr-HR" sz="1400" dirty="0"/>
              <a:t> </a:t>
            </a:r>
            <a:r>
              <a:rPr lang="en-US" sz="1400" dirty="0"/>
              <a:t>and </a:t>
            </a:r>
            <a:r>
              <a:rPr lang="en-US" sz="1400" u="sng" dirty="0">
                <a:uFill>
                  <a:solidFill>
                    <a:srgbClr val="FF0000"/>
                  </a:solidFill>
                </a:uFill>
              </a:rPr>
              <a:t>0.23 for females</a:t>
            </a:r>
            <a:r>
              <a:rPr lang="hr-HR" sz="1400" dirty="0"/>
              <a:t>.</a:t>
            </a:r>
            <a:r>
              <a:rPr lang="en-US" sz="1400" dirty="0"/>
              <a:t> The small sex-difference was caused</a:t>
            </a:r>
            <a:r>
              <a:rPr lang="hr-HR" sz="1400" dirty="0"/>
              <a:t> </a:t>
            </a:r>
            <a:r>
              <a:rPr lang="en-US" sz="1400" dirty="0"/>
              <a:t>by a greater impact of non-shared environmental factors</a:t>
            </a:r>
            <a:r>
              <a:rPr lang="hr-HR" sz="1400" dirty="0"/>
              <a:t> </a:t>
            </a:r>
            <a:r>
              <a:rPr lang="en-US" sz="1400" dirty="0"/>
              <a:t>in the females. </a:t>
            </a:r>
            <a:r>
              <a:rPr lang="hr-HR" sz="1400" dirty="0" err="1"/>
              <a:t>It</a:t>
            </a:r>
            <a:r>
              <a:rPr lang="hr-HR" sz="1400" dirty="0"/>
              <a:t> is</a:t>
            </a:r>
            <a:r>
              <a:rPr lang="en-US" sz="1400" dirty="0"/>
              <a:t> </a:t>
            </a:r>
            <a:r>
              <a:rPr lang="hr-HR" sz="1400" dirty="0" err="1"/>
              <a:t>genetically</a:t>
            </a:r>
            <a:r>
              <a:rPr lang="hr-HR" sz="1400" dirty="0"/>
              <a:t> </a:t>
            </a:r>
            <a:r>
              <a:rPr lang="en-US" sz="1400" dirty="0"/>
              <a:t>non-additive</a:t>
            </a:r>
            <a:r>
              <a:rPr lang="hr-HR" sz="1400" dirty="0"/>
              <a:t> (</a:t>
            </a:r>
            <a:r>
              <a:rPr lang="hr-HR" sz="1400" dirty="0" err="1"/>
              <a:t>caused</a:t>
            </a:r>
            <a:r>
              <a:rPr lang="hr-HR" sz="1400" dirty="0"/>
              <a:t> </a:t>
            </a:r>
            <a:r>
              <a:rPr lang="hr-HR" sz="1400" dirty="0" err="1"/>
              <a:t>by</a:t>
            </a:r>
            <a:r>
              <a:rPr lang="hr-HR" sz="1400" dirty="0"/>
              <a:t> </a:t>
            </a:r>
            <a:r>
              <a:rPr lang="hr-HR" sz="1400" dirty="0" err="1"/>
              <a:t>interaction</a:t>
            </a:r>
            <a:r>
              <a:rPr lang="hr-HR" sz="1400" dirty="0"/>
              <a:t> </a:t>
            </a:r>
            <a:r>
              <a:rPr lang="hr-HR" sz="1400" dirty="0" err="1"/>
              <a:t>within</a:t>
            </a:r>
            <a:r>
              <a:rPr lang="hr-HR" sz="1400" dirty="0"/>
              <a:t> </a:t>
            </a:r>
            <a:r>
              <a:rPr lang="hr-HR" sz="1400" dirty="0" err="1"/>
              <a:t>genes</a:t>
            </a:r>
            <a:r>
              <a:rPr lang="hr-HR" sz="1400" dirty="0"/>
              <a:t>)</a:t>
            </a:r>
            <a:r>
              <a:rPr lang="en-US" sz="1400" dirty="0"/>
              <a:t> and</a:t>
            </a:r>
            <a:r>
              <a:rPr lang="hr-HR" sz="1400" dirty="0"/>
              <a:t> </a:t>
            </a:r>
            <a:r>
              <a:rPr lang="hr-HR" sz="1400" dirty="0" err="1"/>
              <a:t>there</a:t>
            </a:r>
            <a:r>
              <a:rPr lang="hr-HR" sz="1400" dirty="0"/>
              <a:t> is no </a:t>
            </a:r>
            <a:r>
              <a:rPr lang="en-US" sz="1400" dirty="0"/>
              <a:t>no evidence</a:t>
            </a:r>
            <a:r>
              <a:rPr lang="hr-HR" sz="1400" dirty="0"/>
              <a:t> </a:t>
            </a:r>
            <a:r>
              <a:rPr lang="en-US" sz="1400" dirty="0"/>
              <a:t>for an impact of shared (family) environment</a:t>
            </a:r>
            <a:r>
              <a:rPr lang="hr-HR" sz="1400" dirty="0"/>
              <a:t>.</a:t>
            </a:r>
            <a:endParaRPr lang="en-US" sz="1400" dirty="0"/>
          </a:p>
        </p:txBody>
      </p:sp>
      <p:sp>
        <p:nvSpPr>
          <p:cNvPr id="42" name="TextBox 41"/>
          <p:cNvSpPr txBox="1"/>
          <p:nvPr/>
        </p:nvSpPr>
        <p:spPr>
          <a:xfrm>
            <a:off x="9321497" y="1211553"/>
            <a:ext cx="245036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sz="1200" dirty="0" err="1"/>
              <a:t>Herskind</a:t>
            </a:r>
            <a:r>
              <a:rPr lang="hr-HR" sz="1200" dirty="0"/>
              <a:t> et al. Hum. </a:t>
            </a:r>
            <a:r>
              <a:rPr lang="hr-HR" sz="1200" dirty="0" err="1"/>
              <a:t>Genet</a:t>
            </a:r>
            <a:r>
              <a:rPr lang="hr-HR" sz="1200" dirty="0"/>
              <a:t>. 1996</a:t>
            </a:r>
            <a:endParaRPr lang="en-US" sz="1200" dirty="0"/>
          </a:p>
        </p:txBody>
      </p:sp>
      <p:sp>
        <p:nvSpPr>
          <p:cNvPr id="43" name="TextBox 42"/>
          <p:cNvSpPr txBox="1"/>
          <p:nvPr/>
        </p:nvSpPr>
        <p:spPr>
          <a:xfrm>
            <a:off x="9576130" y="1385031"/>
            <a:ext cx="20795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sz="1400" b="1" dirty="0"/>
              <a:t>N = 2,872 </a:t>
            </a:r>
            <a:r>
              <a:rPr lang="hr-HR" sz="1400" b="1" dirty="0" err="1"/>
              <a:t>Danish</a:t>
            </a:r>
            <a:r>
              <a:rPr lang="hr-HR" sz="1400" b="1" dirty="0"/>
              <a:t> </a:t>
            </a:r>
            <a:r>
              <a:rPr lang="hr-HR" sz="1400" b="1" dirty="0" err="1"/>
              <a:t>twins</a:t>
            </a:r>
            <a:endParaRPr lang="en-US" sz="14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260264" y="5257604"/>
            <a:ext cx="16638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sz="1200" dirty="0" err="1"/>
              <a:t>Hjelmborg</a:t>
            </a:r>
            <a:r>
              <a:rPr lang="hr-HR" sz="1200" dirty="0"/>
              <a:t> et </a:t>
            </a:r>
            <a:r>
              <a:rPr lang="hr-HR" sz="1200" dirty="0" err="1"/>
              <a:t>al</a:t>
            </a:r>
            <a:r>
              <a:rPr lang="hr-HR" sz="1200" dirty="0"/>
              <a:t>.</a:t>
            </a:r>
          </a:p>
          <a:p>
            <a:r>
              <a:rPr lang="hr-HR" sz="1200" dirty="0"/>
              <a:t>Hum. </a:t>
            </a:r>
            <a:r>
              <a:rPr lang="hr-HR" sz="1200" dirty="0" err="1"/>
              <a:t>Genet</a:t>
            </a:r>
            <a:r>
              <a:rPr lang="hr-HR" sz="1200" dirty="0"/>
              <a:t>. 2006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418743700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1239520" y="-99392"/>
            <a:ext cx="8971280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hr-HR" dirty="0"/>
              <a:t>Steve </a:t>
            </a:r>
            <a:r>
              <a:rPr lang="hr-HR" dirty="0" err="1"/>
              <a:t>Horvath’s</a:t>
            </a:r>
            <a:r>
              <a:rPr lang="hr-HR" dirty="0"/>
              <a:t> </a:t>
            </a:r>
            <a:r>
              <a:rPr lang="hr-HR" dirty="0" err="1"/>
              <a:t>epigenetic</a:t>
            </a:r>
            <a:r>
              <a:rPr lang="hr-HR" dirty="0"/>
              <a:t> </a:t>
            </a:r>
            <a:r>
              <a:rPr lang="hr-HR" dirty="0" err="1"/>
              <a:t>aging</a:t>
            </a:r>
            <a:r>
              <a:rPr lang="hr-HR" dirty="0"/>
              <a:t> </a:t>
            </a:r>
            <a:r>
              <a:rPr lang="hr-HR" dirty="0" err="1"/>
              <a:t>clock</a:t>
            </a:r>
            <a:r>
              <a:rPr lang="hr-HR" dirty="0"/>
              <a:t> </a:t>
            </a:r>
            <a:r>
              <a:rPr lang="hr-HR" dirty="0" err="1"/>
              <a:t>algorithm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6646" y="908720"/>
            <a:ext cx="6673850" cy="554355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2135838" y="6490222"/>
            <a:ext cx="1005616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sz="1400" dirty="0"/>
              <a:t>&gt;13</a:t>
            </a:r>
            <a:r>
              <a:rPr lang="en-US" sz="1400" dirty="0"/>
              <a:t>,000 samples from 82 </a:t>
            </a:r>
            <a:r>
              <a:rPr lang="en-US" sz="1400" dirty="0" err="1"/>
              <a:t>Illumina</a:t>
            </a:r>
            <a:r>
              <a:rPr lang="en-US" sz="1400" dirty="0"/>
              <a:t> DNA methylation array datasets, encompassing 51 healthy tissues and cell types</a:t>
            </a:r>
            <a:r>
              <a:rPr lang="hr-HR" sz="1400" dirty="0"/>
              <a:t>.</a:t>
            </a:r>
            <a:endParaRPr lang="en-US" sz="1400" dirty="0"/>
          </a:p>
        </p:txBody>
      </p:sp>
      <p:sp>
        <p:nvSpPr>
          <p:cNvPr id="10" name="TextBox 9"/>
          <p:cNvSpPr txBox="1"/>
          <p:nvPr/>
        </p:nvSpPr>
        <p:spPr>
          <a:xfrm>
            <a:off x="474482" y="585461"/>
            <a:ext cx="1171751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sz="1600" dirty="0" err="1"/>
              <a:t>Heat</a:t>
            </a:r>
            <a:r>
              <a:rPr lang="hr-HR" sz="1600" dirty="0"/>
              <a:t> </a:t>
            </a:r>
            <a:r>
              <a:rPr lang="hr-HR" sz="1600" dirty="0" err="1"/>
              <a:t>map</a:t>
            </a:r>
            <a:r>
              <a:rPr lang="hr-HR" sz="1600" dirty="0"/>
              <a:t> </a:t>
            </a:r>
            <a:r>
              <a:rPr lang="hr-HR" sz="1600" dirty="0" err="1"/>
              <a:t>of</a:t>
            </a:r>
            <a:r>
              <a:rPr lang="hr-HR" sz="1600" dirty="0"/>
              <a:t> DNA </a:t>
            </a:r>
            <a:r>
              <a:rPr lang="hr-HR" sz="1600" dirty="0" err="1"/>
              <a:t>methylation</a:t>
            </a:r>
            <a:r>
              <a:rPr lang="hr-HR" sz="1600" dirty="0"/>
              <a:t> </a:t>
            </a:r>
            <a:r>
              <a:rPr lang="hr-HR" sz="1600" dirty="0" err="1"/>
              <a:t>levels</a:t>
            </a:r>
            <a:r>
              <a:rPr lang="hr-HR" sz="1600" dirty="0"/>
              <a:t> </a:t>
            </a:r>
            <a:r>
              <a:rPr lang="hr-HR" sz="1600" dirty="0" err="1"/>
              <a:t>of</a:t>
            </a:r>
            <a:r>
              <a:rPr lang="hr-HR" sz="1600" dirty="0"/>
              <a:t> </a:t>
            </a:r>
            <a:r>
              <a:rPr lang="hr-HR" sz="1600" dirty="0" err="1"/>
              <a:t>the</a:t>
            </a:r>
            <a:r>
              <a:rPr lang="hr-HR" sz="1600" dirty="0"/>
              <a:t> 353 </a:t>
            </a:r>
            <a:r>
              <a:rPr lang="hr-HR" sz="1600" dirty="0" err="1"/>
              <a:t>CpGs</a:t>
            </a:r>
            <a:r>
              <a:rPr lang="hr-HR" sz="1600" dirty="0"/>
              <a:t> (</a:t>
            </a:r>
            <a:r>
              <a:rPr lang="hr-HR" sz="1600" dirty="0" err="1"/>
              <a:t>of</a:t>
            </a:r>
            <a:r>
              <a:rPr lang="hr-HR" sz="1600" dirty="0"/>
              <a:t> 28 </a:t>
            </a:r>
            <a:r>
              <a:rPr lang="hr-HR" sz="1600" dirty="0" err="1"/>
              <a:t>million</a:t>
            </a:r>
            <a:r>
              <a:rPr lang="hr-HR" sz="1600" dirty="0"/>
              <a:t> </a:t>
            </a:r>
            <a:r>
              <a:rPr lang="hr-HR" sz="1600" dirty="0" err="1"/>
              <a:t>such</a:t>
            </a:r>
            <a:r>
              <a:rPr lang="hr-HR" sz="1600" dirty="0"/>
              <a:t> </a:t>
            </a:r>
            <a:r>
              <a:rPr lang="hr-HR" sz="1600" dirty="0" err="1"/>
              <a:t>sites</a:t>
            </a:r>
            <a:r>
              <a:rPr lang="hr-HR" sz="1600" dirty="0"/>
              <a:t> </a:t>
            </a:r>
            <a:r>
              <a:rPr lang="hr-HR" sz="1600" dirty="0" err="1"/>
              <a:t>in</a:t>
            </a:r>
            <a:r>
              <a:rPr lang="hr-HR" sz="1600" dirty="0"/>
              <a:t> a </a:t>
            </a:r>
            <a:r>
              <a:rPr lang="hr-HR" sz="1600" dirty="0" err="1"/>
              <a:t>single</a:t>
            </a:r>
            <a:r>
              <a:rPr lang="hr-HR" sz="1600" dirty="0"/>
              <a:t> human genome) </a:t>
            </a:r>
            <a:r>
              <a:rPr lang="hr-HR" sz="1600" dirty="0" err="1"/>
              <a:t>across</a:t>
            </a:r>
            <a:r>
              <a:rPr lang="hr-HR" sz="1600" dirty="0"/>
              <a:t> all </a:t>
            </a:r>
            <a:r>
              <a:rPr lang="hr-HR" sz="1600" dirty="0" err="1"/>
              <a:t>samples</a:t>
            </a:r>
            <a:r>
              <a:rPr lang="hr-HR" sz="1600" dirty="0"/>
              <a:t>. 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653465" y="5877273"/>
            <a:ext cx="25922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sz="1200" dirty="0" err="1"/>
              <a:t>Horvath</a:t>
            </a:r>
            <a:r>
              <a:rPr lang="hr-HR" sz="1200" dirty="0"/>
              <a:t>, Gen. Biol. 2013</a:t>
            </a:r>
            <a:endParaRPr lang="en-US" sz="1200" dirty="0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8260" y="1052736"/>
            <a:ext cx="2073484" cy="47865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219453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1381027" y="98048"/>
            <a:ext cx="8862767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hr-HR" dirty="0"/>
              <a:t>Steve </a:t>
            </a:r>
            <a:r>
              <a:rPr lang="hr-HR" dirty="0" err="1"/>
              <a:t>Horvath’s</a:t>
            </a:r>
            <a:r>
              <a:rPr lang="hr-HR" dirty="0"/>
              <a:t> </a:t>
            </a:r>
            <a:r>
              <a:rPr lang="hr-HR" dirty="0" err="1"/>
              <a:t>epigenetic</a:t>
            </a:r>
            <a:r>
              <a:rPr lang="hr-HR" dirty="0"/>
              <a:t> </a:t>
            </a:r>
            <a:r>
              <a:rPr lang="hr-HR" dirty="0" err="1"/>
              <a:t>aging</a:t>
            </a:r>
            <a:r>
              <a:rPr lang="hr-HR" dirty="0"/>
              <a:t> </a:t>
            </a:r>
            <a:r>
              <a:rPr lang="hr-HR" dirty="0" err="1"/>
              <a:t>clock</a:t>
            </a:r>
            <a:r>
              <a:rPr lang="hr-HR" dirty="0"/>
              <a:t> </a:t>
            </a:r>
            <a:r>
              <a:rPr lang="hr-HR" dirty="0" err="1"/>
              <a:t>algorithm</a:t>
            </a:r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7568" y="836712"/>
            <a:ext cx="7523626" cy="407590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279576" y="4941169"/>
            <a:ext cx="73448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dirty="0" err="1"/>
              <a:t>In</a:t>
            </a:r>
            <a:r>
              <a:rPr lang="hr-HR" dirty="0"/>
              <a:t> one </a:t>
            </a:r>
            <a:r>
              <a:rPr lang="hr-HR" dirty="0" err="1"/>
              <a:t>independent</a:t>
            </a:r>
            <a:r>
              <a:rPr lang="hr-HR" dirty="0"/>
              <a:t> </a:t>
            </a:r>
            <a:r>
              <a:rPr lang="hr-HR" dirty="0" err="1"/>
              <a:t>subsequent</a:t>
            </a:r>
            <a:r>
              <a:rPr lang="hr-HR" dirty="0"/>
              <a:t> </a:t>
            </a:r>
            <a:r>
              <a:rPr lang="hr-HR" dirty="0" err="1"/>
              <a:t>study</a:t>
            </a:r>
            <a:r>
              <a:rPr lang="hr-HR" dirty="0"/>
              <a:t> (</a:t>
            </a:r>
            <a:r>
              <a:rPr lang="hr-HR" dirty="0" err="1"/>
              <a:t>blood</a:t>
            </a:r>
            <a:r>
              <a:rPr lang="hr-HR" dirty="0"/>
              <a:t> </a:t>
            </a:r>
            <a:r>
              <a:rPr lang="hr-HR" dirty="0" err="1"/>
              <a:t>cells</a:t>
            </a:r>
            <a:r>
              <a:rPr lang="hr-HR" dirty="0"/>
              <a:t>), t</a:t>
            </a:r>
            <a:r>
              <a:rPr lang="en-US" dirty="0"/>
              <a:t>he correlation between predicted and actual ages was </a:t>
            </a:r>
            <a:r>
              <a:rPr lang="en-US" b="1" dirty="0">
                <a:solidFill>
                  <a:srgbClr val="FF0000"/>
                </a:solidFill>
              </a:rPr>
              <a:t>99.7%</a:t>
            </a:r>
            <a:r>
              <a:rPr lang="en-US" dirty="0"/>
              <a:t>, with a median error measured in months</a:t>
            </a:r>
            <a:r>
              <a:rPr lang="hr-HR" dirty="0"/>
              <a:t>, </a:t>
            </a:r>
            <a:r>
              <a:rPr lang="hr-HR" dirty="0" err="1"/>
              <a:t>and</a:t>
            </a:r>
            <a:r>
              <a:rPr lang="hr-HR" dirty="0"/>
              <a:t> </a:t>
            </a:r>
            <a:r>
              <a:rPr lang="hr-HR" dirty="0" err="1"/>
              <a:t>in</a:t>
            </a:r>
            <a:r>
              <a:rPr lang="hr-HR" dirty="0"/>
              <a:t> </a:t>
            </a:r>
            <a:r>
              <a:rPr lang="hr-HR" dirty="0" err="1"/>
              <a:t>another</a:t>
            </a:r>
            <a:r>
              <a:rPr lang="hr-HR" dirty="0"/>
              <a:t> (</a:t>
            </a:r>
            <a:r>
              <a:rPr lang="hr-HR" dirty="0" err="1"/>
              <a:t>randomly</a:t>
            </a:r>
            <a:r>
              <a:rPr lang="hr-HR" dirty="0"/>
              <a:t> </a:t>
            </a:r>
            <a:r>
              <a:rPr lang="hr-HR" dirty="0" err="1"/>
              <a:t>sampled</a:t>
            </a:r>
            <a:r>
              <a:rPr lang="hr-HR" dirty="0"/>
              <a:t> </a:t>
            </a:r>
            <a:r>
              <a:rPr lang="hr-HR" dirty="0" err="1"/>
              <a:t>cells</a:t>
            </a:r>
            <a:r>
              <a:rPr lang="hr-HR" dirty="0"/>
              <a:t> </a:t>
            </a:r>
            <a:r>
              <a:rPr lang="hr-HR" dirty="0" err="1"/>
              <a:t>from</a:t>
            </a:r>
            <a:r>
              <a:rPr lang="hr-HR" dirty="0"/>
              <a:t> urine) t</a:t>
            </a:r>
            <a:r>
              <a:rPr lang="en-US" dirty="0"/>
              <a:t>he correlation was </a:t>
            </a:r>
            <a:r>
              <a:rPr lang="en-US" b="1" dirty="0">
                <a:solidFill>
                  <a:srgbClr val="FF0000"/>
                </a:solidFill>
              </a:rPr>
              <a:t>98%</a:t>
            </a:r>
            <a:r>
              <a:rPr lang="en-US" dirty="0"/>
              <a:t>, with a standard error of just 2.7 years.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181332" y="6170049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sz="1200" dirty="0" err="1"/>
              <a:t>Horvath</a:t>
            </a:r>
            <a:r>
              <a:rPr lang="hr-HR" sz="1200" dirty="0"/>
              <a:t>, Gen. Biol. 2013</a:t>
            </a:r>
          </a:p>
          <a:p>
            <a:endParaRPr lang="hr-HR" sz="1200" dirty="0"/>
          </a:p>
        </p:txBody>
      </p:sp>
      <p:sp>
        <p:nvSpPr>
          <p:cNvPr id="7" name="TextBox 6"/>
          <p:cNvSpPr txBox="1"/>
          <p:nvPr/>
        </p:nvSpPr>
        <p:spPr>
          <a:xfrm>
            <a:off x="122548" y="6021288"/>
            <a:ext cx="450291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sz="1400" dirty="0" err="1"/>
              <a:t>Hannum</a:t>
            </a:r>
            <a:r>
              <a:rPr lang="hr-HR" sz="1400" dirty="0"/>
              <a:t>’s </a:t>
            </a:r>
            <a:r>
              <a:rPr lang="hr-HR" sz="1400" dirty="0" err="1"/>
              <a:t>epigen</a:t>
            </a:r>
            <a:r>
              <a:rPr lang="hr-HR" sz="1400" dirty="0"/>
              <a:t>. </a:t>
            </a:r>
            <a:r>
              <a:rPr lang="hr-HR" sz="1400" dirty="0" err="1"/>
              <a:t>clock</a:t>
            </a:r>
            <a:endParaRPr lang="hr-HR" sz="1400" dirty="0"/>
          </a:p>
          <a:p>
            <a:r>
              <a:rPr lang="hr-HR" sz="1400" i="1" dirty="0"/>
              <a:t>Mol. </a:t>
            </a:r>
            <a:r>
              <a:rPr lang="hr-HR" sz="1400" i="1" dirty="0" err="1"/>
              <a:t>Cell</a:t>
            </a:r>
            <a:r>
              <a:rPr lang="hr-HR" sz="1400" dirty="0"/>
              <a:t> 2013 (</a:t>
            </a:r>
            <a:r>
              <a:rPr lang="hr-HR" sz="1400" dirty="0" err="1"/>
              <a:t>needs</a:t>
            </a:r>
            <a:r>
              <a:rPr lang="hr-HR" sz="1400" dirty="0"/>
              <a:t> </a:t>
            </a:r>
            <a:r>
              <a:rPr lang="hr-HR" sz="1400" dirty="0" err="1"/>
              <a:t>calibration</a:t>
            </a:r>
            <a:r>
              <a:rPr lang="hr-HR" sz="1400" dirty="0"/>
              <a:t> for</a:t>
            </a:r>
          </a:p>
          <a:p>
            <a:r>
              <a:rPr lang="hr-HR" sz="1400" dirty="0" err="1"/>
              <a:t>every</a:t>
            </a:r>
            <a:r>
              <a:rPr lang="hr-HR" sz="1400" dirty="0"/>
              <a:t> </a:t>
            </a:r>
            <a:r>
              <a:rPr lang="hr-HR" sz="1400" dirty="0" err="1"/>
              <a:t>tissue</a:t>
            </a:r>
            <a:r>
              <a:rPr lang="hr-HR" sz="1400" dirty="0"/>
              <a:t> </a:t>
            </a:r>
            <a:r>
              <a:rPr lang="hr-HR" sz="1400" dirty="0" err="1"/>
              <a:t>type</a:t>
            </a:r>
            <a:r>
              <a:rPr lang="hr-HR" sz="1400" dirty="0"/>
              <a:t> </a:t>
            </a:r>
            <a:r>
              <a:rPr lang="hr-HR" sz="1400" dirty="0" err="1"/>
              <a:t>and</a:t>
            </a:r>
            <a:r>
              <a:rPr lang="hr-HR" sz="1400" dirty="0"/>
              <a:t> </a:t>
            </a:r>
            <a:r>
              <a:rPr lang="hr-HR" sz="1400" dirty="0" err="1"/>
              <a:t>other</a:t>
            </a:r>
            <a:r>
              <a:rPr lang="hr-HR" sz="1400" dirty="0"/>
              <a:t> </a:t>
            </a:r>
            <a:r>
              <a:rPr lang="hr-HR" sz="1400" dirty="0" err="1"/>
              <a:t>adjustments</a:t>
            </a:r>
            <a:r>
              <a:rPr lang="hr-HR" sz="1400" dirty="0"/>
              <a:t>)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06830215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7D20588-DDCB-4C1D-9CAF-C05840BC3C48}"/>
              </a:ext>
            </a:extLst>
          </p:cNvPr>
          <p:cNvSpPr txBox="1"/>
          <p:nvPr/>
        </p:nvSpPr>
        <p:spPr>
          <a:xfrm>
            <a:off x="2191731" y="5893698"/>
            <a:ext cx="848883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All considered measures of epigenetic age acceleration were predictive of mortality (p≤8.2x10</a:t>
            </a:r>
            <a:r>
              <a:rPr lang="en-US" baseline="30000" dirty="0"/>
              <a:t>-9</a:t>
            </a:r>
            <a:r>
              <a:rPr lang="en-US" b="1" dirty="0"/>
              <a:t>)</a:t>
            </a:r>
            <a:r>
              <a:rPr lang="en-US" dirty="0"/>
              <a:t>, </a:t>
            </a:r>
            <a:r>
              <a:rPr lang="en-US" u="sng" dirty="0">
                <a:solidFill>
                  <a:srgbClr val="FF0000"/>
                </a:solidFill>
              </a:rPr>
              <a:t>independent of chronological age</a:t>
            </a:r>
            <a:r>
              <a:rPr lang="hr-HR" dirty="0"/>
              <a:t>! (tj. </a:t>
            </a:r>
            <a:r>
              <a:rPr lang="hr-HR" dirty="0" err="1">
                <a:solidFill>
                  <a:srgbClr val="FF0000"/>
                </a:solidFill>
              </a:rPr>
              <a:t>epigenetičko</a:t>
            </a:r>
            <a:r>
              <a:rPr lang="hr-HR" dirty="0">
                <a:solidFill>
                  <a:srgbClr val="FF0000"/>
                </a:solidFill>
              </a:rPr>
              <a:t> starenje može biti brže ili sporije od kronološkog starenja</a:t>
            </a:r>
            <a:r>
              <a:rPr lang="hr-HR" dirty="0"/>
              <a:t>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98FBC79-C712-48E9-B846-190F0CC25A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659" y="699913"/>
            <a:ext cx="4722480" cy="319806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D954610-C53D-4B54-8305-7FA10FFFAD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0139" y="653937"/>
            <a:ext cx="7351861" cy="5300675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385A95C6-452B-49A2-B34C-25C3B6A0F9B7}"/>
              </a:ext>
            </a:extLst>
          </p:cNvPr>
          <p:cNvSpPr/>
          <p:nvPr/>
        </p:nvSpPr>
        <p:spPr>
          <a:xfrm>
            <a:off x="10727703" y="942673"/>
            <a:ext cx="1428161" cy="4732256"/>
          </a:xfrm>
          <a:prstGeom prst="rect">
            <a:avLst/>
          </a:prstGeom>
          <a:solidFill>
            <a:srgbClr val="FFFF00">
              <a:alpha val="24000"/>
            </a:srgbClr>
          </a:solidFill>
          <a:ln w="28575"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49EF920-82FD-44D9-8D64-5D5C8D5C7125}"/>
              </a:ext>
            </a:extLst>
          </p:cNvPr>
          <p:cNvSpPr/>
          <p:nvPr/>
        </p:nvSpPr>
        <p:spPr>
          <a:xfrm>
            <a:off x="81523" y="1531848"/>
            <a:ext cx="1756704" cy="226244"/>
          </a:xfrm>
          <a:prstGeom prst="rect">
            <a:avLst/>
          </a:prstGeom>
          <a:solidFill>
            <a:srgbClr val="FFFF00">
              <a:alpha val="24000"/>
            </a:srgbClr>
          </a:solidFill>
          <a:ln w="28575"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30F37CE-1A6B-47C6-BC85-357CF7565F98}"/>
              </a:ext>
            </a:extLst>
          </p:cNvPr>
          <p:cNvSpPr txBox="1"/>
          <p:nvPr/>
        </p:nvSpPr>
        <p:spPr>
          <a:xfrm>
            <a:off x="1140644" y="4377180"/>
            <a:ext cx="39545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dirty="0"/>
              <a:t>13 različitih kohorti, algoritam s istih 353 odabranih </a:t>
            </a:r>
            <a:r>
              <a:rPr lang="hr-HR" dirty="0" err="1"/>
              <a:t>CpG</a:t>
            </a:r>
            <a:r>
              <a:rPr lang="hr-HR" dirty="0"/>
              <a:t> otočića,</a:t>
            </a:r>
          </a:p>
          <a:p>
            <a:r>
              <a:rPr lang="hr-HR" dirty="0"/>
              <a:t>N = 13,089</a:t>
            </a:r>
            <a:endParaRPr lang="en-US" dirty="0"/>
          </a:p>
          <a:p>
            <a:endParaRPr lang="en-US" dirty="0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BA6C1317-915C-4BF0-BD51-679372D949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8550" y="40972"/>
            <a:ext cx="7715200" cy="470029"/>
          </a:xfrm>
        </p:spPr>
        <p:txBody>
          <a:bodyPr>
            <a:normAutofit/>
          </a:bodyPr>
          <a:lstStyle/>
          <a:p>
            <a:r>
              <a:rPr lang="hr-HR" sz="2400" dirty="0" err="1"/>
              <a:t>Epigenetic</a:t>
            </a:r>
            <a:r>
              <a:rPr lang="hr-HR" sz="2400" dirty="0"/>
              <a:t> influence on </a:t>
            </a:r>
            <a:r>
              <a:rPr lang="hr-HR" sz="2400" dirty="0" err="1"/>
              <a:t>lifespan</a:t>
            </a:r>
            <a:r>
              <a:rPr lang="hr-HR" sz="2400" dirty="0"/>
              <a:t> </a:t>
            </a:r>
            <a:r>
              <a:rPr lang="hr-HR" sz="2400" dirty="0" err="1"/>
              <a:t>and</a:t>
            </a:r>
            <a:r>
              <a:rPr lang="hr-HR" sz="2400" dirty="0"/>
              <a:t> </a:t>
            </a:r>
            <a:r>
              <a:rPr lang="hr-HR" sz="2400" dirty="0" err="1"/>
              <a:t>longevity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80179979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hr-HR" dirty="0" err="1"/>
              <a:t>Cerebellum</a:t>
            </a:r>
            <a:r>
              <a:rPr lang="hr-HR" dirty="0"/>
              <a:t> </a:t>
            </a:r>
            <a:r>
              <a:rPr lang="hr-HR" dirty="0" err="1"/>
              <a:t>ages</a:t>
            </a:r>
            <a:r>
              <a:rPr lang="hr-HR" dirty="0"/>
              <a:t> </a:t>
            </a:r>
            <a:r>
              <a:rPr lang="hr-HR" dirty="0" err="1"/>
              <a:t>slowly</a:t>
            </a:r>
            <a:r>
              <a:rPr lang="hr-HR" dirty="0"/>
              <a:t> </a:t>
            </a:r>
            <a:r>
              <a:rPr lang="hr-HR" dirty="0" err="1"/>
              <a:t>according</a:t>
            </a:r>
            <a:r>
              <a:rPr lang="hr-HR" dirty="0"/>
              <a:t> to the </a:t>
            </a:r>
            <a:r>
              <a:rPr lang="hr-HR" dirty="0" err="1"/>
              <a:t>Horvath’s</a:t>
            </a:r>
            <a:r>
              <a:rPr lang="hr-HR" dirty="0"/>
              <a:t> </a:t>
            </a:r>
            <a:r>
              <a:rPr lang="hr-HR" dirty="0" err="1"/>
              <a:t>epigenetic</a:t>
            </a:r>
            <a:r>
              <a:rPr lang="hr-HR" dirty="0"/>
              <a:t> </a:t>
            </a:r>
            <a:r>
              <a:rPr lang="hr-HR" dirty="0" err="1"/>
              <a:t>clock</a:t>
            </a:r>
            <a:r>
              <a:rPr lang="hr-HR" dirty="0"/>
              <a:t> </a:t>
            </a:r>
            <a:r>
              <a:rPr lang="hr-HR" dirty="0" err="1"/>
              <a:t>algorithm</a:t>
            </a:r>
            <a:r>
              <a:rPr lang="hr-HR" dirty="0"/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12224" y="6381328"/>
            <a:ext cx="2458616" cy="3886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hr-HR" sz="1400" dirty="0" err="1"/>
              <a:t>Horvath</a:t>
            </a:r>
            <a:r>
              <a:rPr lang="hr-HR" sz="1400" dirty="0"/>
              <a:t> et al., </a:t>
            </a:r>
            <a:r>
              <a:rPr lang="hr-HR" sz="1400" i="1" dirty="0" err="1"/>
              <a:t>Aging</a:t>
            </a:r>
            <a:r>
              <a:rPr lang="hr-HR" sz="1400" dirty="0"/>
              <a:t> 2015</a:t>
            </a:r>
            <a:endParaRPr lang="en-US" sz="1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44432"/>
            <a:ext cx="12155864" cy="4164518"/>
          </a:xfrm>
          <a:prstGeom prst="rect">
            <a:avLst/>
          </a:prstGeom>
        </p:spPr>
      </p:pic>
      <p:sp>
        <p:nvSpPr>
          <p:cNvPr id="5" name="Arrow: Up 4">
            <a:extLst>
              <a:ext uri="{FF2B5EF4-FFF2-40B4-BE49-F238E27FC236}">
                <a16:creationId xmlns:a16="http://schemas.microsoft.com/office/drawing/2014/main" id="{01A87448-C2EF-4F4A-8432-0BFD74D0B790}"/>
              </a:ext>
            </a:extLst>
          </p:cNvPr>
          <p:cNvSpPr/>
          <p:nvPr/>
        </p:nvSpPr>
        <p:spPr>
          <a:xfrm>
            <a:off x="2516957" y="2375555"/>
            <a:ext cx="315798" cy="579749"/>
          </a:xfrm>
          <a:prstGeom prst="upArrow">
            <a:avLst/>
          </a:prstGeom>
          <a:solidFill>
            <a:srgbClr val="FF00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8DF47B2-D8A4-4EC3-8FD7-670D08789D4D}"/>
              </a:ext>
            </a:extLst>
          </p:cNvPr>
          <p:cNvSpPr txBox="1"/>
          <p:nvPr/>
        </p:nvSpPr>
        <p:spPr>
          <a:xfrm>
            <a:off x="1967845" y="1454963"/>
            <a:ext cx="18900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dirty="0"/>
              <a:t>Oksidacija </a:t>
            </a:r>
            <a:r>
              <a:rPr lang="hr-HR" dirty="0" err="1"/>
              <a:t>dopamina</a:t>
            </a:r>
            <a:r>
              <a:rPr lang="hr-HR" dirty="0"/>
              <a:t> i </a:t>
            </a:r>
            <a:r>
              <a:rPr lang="hr-HR" dirty="0" err="1"/>
              <a:t>neuromelanina</a:t>
            </a:r>
            <a:r>
              <a:rPr lang="hr-HR" dirty="0"/>
              <a:t>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108924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1863365" y="234838"/>
            <a:ext cx="8229600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hr-HR" dirty="0" err="1"/>
              <a:t>Epigenetic</a:t>
            </a:r>
            <a:r>
              <a:rPr lang="hr-HR" dirty="0"/>
              <a:t> </a:t>
            </a:r>
            <a:r>
              <a:rPr lang="hr-HR" dirty="0" err="1"/>
              <a:t>clock</a:t>
            </a:r>
            <a:r>
              <a:rPr lang="hr-HR" dirty="0"/>
              <a:t> </a:t>
            </a:r>
            <a:r>
              <a:rPr lang="hr-HR" dirty="0" err="1"/>
              <a:t>vs</a:t>
            </a:r>
            <a:r>
              <a:rPr lang="hr-HR" dirty="0"/>
              <a:t>. </a:t>
            </a:r>
            <a:r>
              <a:rPr lang="hr-HR" dirty="0" err="1"/>
              <a:t>epigenetic</a:t>
            </a:r>
            <a:r>
              <a:rPr lang="hr-HR" dirty="0"/>
              <a:t> </a:t>
            </a:r>
            <a:r>
              <a:rPr lang="hr-HR" dirty="0" err="1"/>
              <a:t>drift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5600" y="2649948"/>
            <a:ext cx="6336704" cy="403244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536160" y="6443464"/>
            <a:ext cx="34563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sz="1400" dirty="0" err="1"/>
              <a:t>Teschendorf</a:t>
            </a:r>
            <a:r>
              <a:rPr lang="hr-HR" sz="1400" dirty="0"/>
              <a:t>, </a:t>
            </a:r>
            <a:r>
              <a:rPr lang="hr-HR" sz="1400" i="1" dirty="0"/>
              <a:t>Hum. Mol. </a:t>
            </a:r>
            <a:r>
              <a:rPr lang="hr-HR" sz="1400" i="1" dirty="0" err="1"/>
              <a:t>Genet</a:t>
            </a:r>
            <a:r>
              <a:rPr lang="hr-HR" sz="1400" dirty="0"/>
              <a:t>. 2013</a:t>
            </a:r>
            <a:endParaRPr lang="en-US" sz="1400" dirty="0"/>
          </a:p>
        </p:txBody>
      </p:sp>
      <p:sp>
        <p:nvSpPr>
          <p:cNvPr id="7" name="TextBox 6"/>
          <p:cNvSpPr txBox="1"/>
          <p:nvPr/>
        </p:nvSpPr>
        <p:spPr>
          <a:xfrm>
            <a:off x="1212916" y="1412776"/>
            <a:ext cx="976616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dirty="0"/>
              <a:t>C</a:t>
            </a:r>
            <a:r>
              <a:rPr lang="en-US" dirty="0" err="1"/>
              <a:t>entral</a:t>
            </a:r>
            <a:r>
              <a:rPr lang="en-US" dirty="0"/>
              <a:t> question to epigenetics and age is </a:t>
            </a:r>
            <a:r>
              <a:rPr lang="en-US" u="sng" dirty="0"/>
              <a:t>whether the changes observed are </a:t>
            </a:r>
            <a:r>
              <a:rPr lang="en-US" b="1" dirty="0"/>
              <a:t>simply a result of the accumulation of exposures and experiences</a:t>
            </a:r>
            <a:r>
              <a:rPr lang="en-US" dirty="0"/>
              <a:t>, or </a:t>
            </a:r>
            <a:r>
              <a:rPr lang="en-US" b="1" u="sng" dirty="0"/>
              <a:t>whether there is an underlying program</a:t>
            </a:r>
            <a:r>
              <a:rPr lang="hr-HR" dirty="0"/>
              <a:t>? Drugim riječima, </a:t>
            </a:r>
            <a:r>
              <a:rPr lang="hr-HR" b="1" dirty="0">
                <a:solidFill>
                  <a:srgbClr val="FF0000"/>
                </a:solidFill>
              </a:rPr>
              <a:t>postoji li mehanizam koji pokreće </a:t>
            </a:r>
            <a:r>
              <a:rPr lang="hr-HR" b="1" dirty="0" err="1">
                <a:solidFill>
                  <a:srgbClr val="FF0000"/>
                </a:solidFill>
              </a:rPr>
              <a:t>epigenetički</a:t>
            </a:r>
            <a:r>
              <a:rPr lang="hr-HR" b="1" dirty="0">
                <a:solidFill>
                  <a:srgbClr val="FF0000"/>
                </a:solidFill>
              </a:rPr>
              <a:t> sat?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6559E4D-4E88-47E9-A138-ECA06ED87C74}"/>
              </a:ext>
            </a:extLst>
          </p:cNvPr>
          <p:cNvSpPr txBox="1"/>
          <p:nvPr/>
        </p:nvSpPr>
        <p:spPr>
          <a:xfrm>
            <a:off x="8839200" y="5321431"/>
            <a:ext cx="25075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dirty="0"/>
              <a:t>- kalorijska restrikcija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818872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1981200" y="-99392"/>
            <a:ext cx="8229600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hr-HR" dirty="0" err="1"/>
              <a:t>Epigenetic</a:t>
            </a:r>
            <a:r>
              <a:rPr lang="hr-HR" dirty="0"/>
              <a:t> </a:t>
            </a:r>
            <a:r>
              <a:rPr lang="hr-HR" dirty="0" err="1"/>
              <a:t>clock</a:t>
            </a:r>
            <a:r>
              <a:rPr lang="hr-HR" dirty="0"/>
              <a:t> </a:t>
            </a:r>
            <a:r>
              <a:rPr lang="hr-HR" dirty="0" err="1"/>
              <a:t>vs</a:t>
            </a:r>
            <a:r>
              <a:rPr lang="hr-HR" dirty="0"/>
              <a:t>. </a:t>
            </a:r>
            <a:r>
              <a:rPr lang="hr-HR" dirty="0" err="1"/>
              <a:t>epigenetic</a:t>
            </a:r>
            <a:r>
              <a:rPr lang="hr-HR" dirty="0"/>
              <a:t> </a:t>
            </a:r>
            <a:r>
              <a:rPr lang="hr-HR" dirty="0" err="1"/>
              <a:t>drift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3555" y="2252846"/>
            <a:ext cx="7110757" cy="452502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785420" y="6150939"/>
            <a:ext cx="34563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sz="1400" dirty="0" err="1"/>
              <a:t>Jones</a:t>
            </a:r>
            <a:r>
              <a:rPr lang="hr-HR" sz="1400" dirty="0"/>
              <a:t> et al., </a:t>
            </a:r>
            <a:r>
              <a:rPr lang="hr-HR" sz="1400" i="1" dirty="0" err="1"/>
              <a:t>Aging</a:t>
            </a:r>
            <a:r>
              <a:rPr lang="hr-HR" sz="1400" i="1" dirty="0"/>
              <a:t> </a:t>
            </a:r>
            <a:r>
              <a:rPr lang="hr-HR" sz="1400" i="1" dirty="0" err="1"/>
              <a:t>Cell</a:t>
            </a:r>
            <a:r>
              <a:rPr lang="hr-HR" sz="1400" dirty="0"/>
              <a:t> 2015</a:t>
            </a:r>
            <a:endParaRPr lang="en-US" sz="1400" dirty="0"/>
          </a:p>
        </p:txBody>
      </p:sp>
      <p:sp>
        <p:nvSpPr>
          <p:cNvPr id="7" name="TextBox 6"/>
          <p:cNvSpPr txBox="1"/>
          <p:nvPr/>
        </p:nvSpPr>
        <p:spPr>
          <a:xfrm>
            <a:off x="416350" y="707061"/>
            <a:ext cx="11359299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E</a:t>
            </a:r>
            <a:r>
              <a:rPr lang="hr-HR" sz="1400" dirty="0"/>
              <a:t>. </a:t>
            </a:r>
            <a:r>
              <a:rPr lang="hr-HR" sz="1400" dirty="0" err="1"/>
              <a:t>drift</a:t>
            </a:r>
            <a:r>
              <a:rPr lang="en-US" sz="1400" dirty="0"/>
              <a:t> was identified </a:t>
            </a:r>
            <a:r>
              <a:rPr lang="en-US" sz="1400" u="sng" dirty="0">
                <a:uFill>
                  <a:solidFill>
                    <a:srgbClr val="FF0000"/>
                  </a:solidFill>
                </a:uFill>
              </a:rPr>
              <a:t>first in cell culture and then in human twins</a:t>
            </a:r>
            <a:r>
              <a:rPr lang="hr-HR" sz="1400" dirty="0"/>
              <a:t> (</a:t>
            </a:r>
            <a:r>
              <a:rPr lang="hr-HR" sz="1400" dirty="0" err="1"/>
              <a:t>they</a:t>
            </a:r>
            <a:r>
              <a:rPr lang="en-US" sz="1400" dirty="0"/>
              <a:t> become more and more distinct with age as their experiences and exposures begin to differ after birth</a:t>
            </a:r>
            <a:r>
              <a:rPr lang="hr-HR" sz="1400" dirty="0"/>
              <a:t>)</a:t>
            </a:r>
            <a:r>
              <a:rPr lang="en-US" sz="1400" dirty="0"/>
              <a:t>. </a:t>
            </a:r>
            <a:r>
              <a:rPr lang="hr-HR" sz="1400" b="1" u="sng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E. </a:t>
            </a:r>
            <a:r>
              <a:rPr lang="en-US" sz="1400" b="1" u="sng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drift</a:t>
            </a:r>
            <a:r>
              <a:rPr lang="hr-HR" sz="1400" b="1" u="sng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 (</a:t>
            </a:r>
            <a:r>
              <a:rPr lang="hr-HR" sz="1400" b="1" i="1" u="sng" dirty="0" err="1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epigentičko</a:t>
            </a:r>
            <a:r>
              <a:rPr lang="hr-HR" sz="1400" b="1" i="1" u="sng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 zanošenje</a:t>
            </a:r>
            <a:r>
              <a:rPr lang="hr-HR" sz="1400" b="1" u="sng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)</a:t>
            </a:r>
            <a:r>
              <a:rPr lang="en-US" sz="1400" b="1" u="sng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 </a:t>
            </a:r>
            <a:r>
              <a:rPr lang="hr-HR" sz="1400" b="1" u="sng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i</a:t>
            </a:r>
            <a:r>
              <a:rPr lang="en-US" sz="1400" b="1" u="sng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s a collection of epigenetic changes acquired with age, which could be associated with the environment in which a person ages</a:t>
            </a:r>
            <a:r>
              <a:rPr lang="hr-HR" sz="1400" dirty="0"/>
              <a:t> </a:t>
            </a:r>
            <a:r>
              <a:rPr lang="hr-HR" sz="1400" dirty="0" err="1"/>
              <a:t>and</a:t>
            </a:r>
            <a:r>
              <a:rPr lang="hr-HR" sz="1400" dirty="0"/>
              <a:t> are </a:t>
            </a:r>
            <a:r>
              <a:rPr lang="en-US" sz="1400" b="1" u="sng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unique to an individual</a:t>
            </a:r>
            <a:r>
              <a:rPr lang="en-US" sz="1400" dirty="0"/>
              <a:t>.</a:t>
            </a:r>
            <a:endParaRPr lang="hr-HR" sz="1400" dirty="0"/>
          </a:p>
          <a:p>
            <a:endParaRPr lang="hr-HR" sz="1400" dirty="0"/>
          </a:p>
          <a:p>
            <a:r>
              <a:rPr lang="hr-HR" sz="1400" dirty="0"/>
              <a:t>On </a:t>
            </a:r>
            <a:r>
              <a:rPr lang="hr-HR" sz="1400" dirty="0" err="1"/>
              <a:t>the</a:t>
            </a:r>
            <a:r>
              <a:rPr lang="hr-HR" sz="1400" dirty="0"/>
              <a:t> </a:t>
            </a:r>
            <a:r>
              <a:rPr lang="hr-HR" sz="1400" dirty="0" err="1"/>
              <a:t>other</a:t>
            </a:r>
            <a:r>
              <a:rPr lang="hr-HR" sz="1400" dirty="0"/>
              <a:t> </a:t>
            </a:r>
            <a:r>
              <a:rPr lang="hr-HR" sz="1400" dirty="0" err="1"/>
              <a:t>hand</a:t>
            </a:r>
            <a:r>
              <a:rPr lang="hr-HR" sz="1400" dirty="0"/>
              <a:t>, </a:t>
            </a:r>
            <a:r>
              <a:rPr lang="en-US" sz="1400" dirty="0"/>
              <a:t>the </a:t>
            </a:r>
            <a:r>
              <a:rPr lang="en-US" sz="1400" u="sng" dirty="0">
                <a:uFill>
                  <a:solidFill>
                    <a:srgbClr val="FF0000"/>
                  </a:solidFill>
                </a:uFill>
              </a:rPr>
              <a:t>epigenetic clock broadly reflects the process of aging</a:t>
            </a:r>
            <a:r>
              <a:rPr lang="en-US" sz="1400" dirty="0"/>
              <a:t>. It occurs in addition to the increasing variability caused by epigenetic drift, </a:t>
            </a:r>
            <a:r>
              <a:rPr lang="en-US" sz="1400" b="1" u="sng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at sites in the genome that reliably “tick” with age</a:t>
            </a:r>
            <a:r>
              <a:rPr lang="en-US" sz="1400" dirty="0"/>
              <a:t>. While some clock sites may be common across tissues, each tissue may in fact have its own set of “ideal” clock sites</a:t>
            </a:r>
            <a:r>
              <a:rPr lang="hr-HR" sz="1400" dirty="0"/>
              <a:t> (</a:t>
            </a:r>
            <a:r>
              <a:rPr lang="hr-HR" sz="1400" dirty="0" err="1"/>
              <a:t>Hannum</a:t>
            </a:r>
            <a:r>
              <a:rPr lang="hr-HR" sz="1400" dirty="0"/>
              <a:t>’s </a:t>
            </a:r>
            <a:r>
              <a:rPr lang="hr-HR" sz="1400" dirty="0" err="1"/>
              <a:t>epi</a:t>
            </a:r>
            <a:r>
              <a:rPr lang="hr-HR" sz="1400" dirty="0"/>
              <a:t> </a:t>
            </a:r>
            <a:r>
              <a:rPr lang="hr-HR" sz="1400" dirty="0" err="1"/>
              <a:t>clock</a:t>
            </a:r>
            <a:r>
              <a:rPr lang="hr-HR" sz="1400" dirty="0"/>
              <a:t>)</a:t>
            </a:r>
            <a:r>
              <a:rPr lang="en-US" sz="1400" dirty="0"/>
              <a:t>.</a:t>
            </a:r>
          </a:p>
          <a:p>
            <a:endParaRPr lang="en-US" sz="1400" dirty="0"/>
          </a:p>
        </p:txBody>
      </p:sp>
      <p:sp>
        <p:nvSpPr>
          <p:cNvPr id="8" name="TextBox 7"/>
          <p:cNvSpPr txBox="1"/>
          <p:nvPr/>
        </p:nvSpPr>
        <p:spPr>
          <a:xfrm>
            <a:off x="9092890" y="3246012"/>
            <a:ext cx="284144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sz="1400" u="sng" dirty="0" err="1"/>
              <a:t>Since</a:t>
            </a:r>
            <a:r>
              <a:rPr lang="hr-HR" sz="1400" u="sng" dirty="0"/>
              <a:t> </a:t>
            </a:r>
            <a:r>
              <a:rPr lang="hr-HR" sz="1400" u="sng" dirty="0" err="1"/>
              <a:t>pluripotent</a:t>
            </a:r>
            <a:r>
              <a:rPr lang="hr-HR" sz="1400" u="sng" dirty="0"/>
              <a:t> </a:t>
            </a:r>
            <a:r>
              <a:rPr lang="hr-HR" sz="1400" u="sng" dirty="0" err="1"/>
              <a:t>stem</a:t>
            </a:r>
            <a:r>
              <a:rPr lang="hr-HR" sz="1400" u="sng" dirty="0"/>
              <a:t> </a:t>
            </a:r>
            <a:r>
              <a:rPr lang="hr-HR" sz="1400" u="sng" dirty="0" err="1"/>
              <a:t>cells</a:t>
            </a:r>
            <a:r>
              <a:rPr lang="hr-HR" sz="1400" u="sng" dirty="0"/>
              <a:t> </a:t>
            </a:r>
            <a:r>
              <a:rPr lang="hr-HR" sz="1400" u="sng" dirty="0" err="1"/>
              <a:t>escape</a:t>
            </a:r>
            <a:r>
              <a:rPr lang="hr-HR" sz="1400" u="sng" dirty="0"/>
              <a:t> </a:t>
            </a:r>
            <a:r>
              <a:rPr lang="hr-HR" sz="1400" u="sng" dirty="0" err="1"/>
              <a:t>from</a:t>
            </a:r>
            <a:r>
              <a:rPr lang="hr-HR" sz="1400" u="sng" dirty="0"/>
              <a:t> </a:t>
            </a:r>
            <a:r>
              <a:rPr lang="hr-HR" sz="1400" u="sng" dirty="0" err="1"/>
              <a:t>senescence</a:t>
            </a:r>
            <a:r>
              <a:rPr lang="hr-HR" sz="1400" u="sng" dirty="0"/>
              <a:t>-</a:t>
            </a:r>
            <a:r>
              <a:rPr lang="hr-HR" sz="1400" u="sng" dirty="0" err="1"/>
              <a:t>associated</a:t>
            </a:r>
            <a:r>
              <a:rPr lang="hr-HR" sz="1400" u="sng" dirty="0"/>
              <a:t> DNA </a:t>
            </a:r>
            <a:r>
              <a:rPr lang="hr-HR" sz="1400" u="sng" dirty="0" err="1"/>
              <a:t>methylation</a:t>
            </a:r>
            <a:r>
              <a:rPr lang="hr-HR" sz="1400" u="sng" dirty="0"/>
              <a:t> </a:t>
            </a:r>
            <a:r>
              <a:rPr lang="hr-HR" sz="1400" u="sng" dirty="0" err="1"/>
              <a:t>changes</a:t>
            </a:r>
            <a:r>
              <a:rPr lang="hr-HR" sz="1400" u="sng" dirty="0"/>
              <a:t>, </a:t>
            </a:r>
            <a:r>
              <a:rPr lang="hr-HR" sz="1400" u="sng" dirty="0">
                <a:solidFill>
                  <a:srgbClr val="FF0000"/>
                </a:solidFill>
              </a:rPr>
              <a:t>r</a:t>
            </a:r>
            <a:r>
              <a:rPr lang="en-US" sz="1400" u="sng" dirty="0" err="1">
                <a:solidFill>
                  <a:srgbClr val="FF0000"/>
                </a:solidFill>
              </a:rPr>
              <a:t>eprogramming</a:t>
            </a:r>
            <a:r>
              <a:rPr lang="en-US" sz="1400" u="sng" dirty="0">
                <a:solidFill>
                  <a:srgbClr val="FF0000"/>
                </a:solidFill>
              </a:rPr>
              <a:t> of aged cells into </a:t>
            </a:r>
            <a:r>
              <a:rPr lang="en-US" sz="1400" u="sng" dirty="0" err="1">
                <a:solidFill>
                  <a:srgbClr val="FF0000"/>
                </a:solidFill>
              </a:rPr>
              <a:t>iPSCs</a:t>
            </a:r>
            <a:r>
              <a:rPr lang="en-US" sz="1400" u="sng" dirty="0">
                <a:solidFill>
                  <a:srgbClr val="FF0000"/>
                </a:solidFill>
              </a:rPr>
              <a:t> </a:t>
            </a:r>
            <a:r>
              <a:rPr lang="hr-HR" sz="1400" u="sng" dirty="0" err="1">
                <a:solidFill>
                  <a:srgbClr val="FF0000"/>
                </a:solidFill>
              </a:rPr>
              <a:t>may</a:t>
            </a:r>
            <a:r>
              <a:rPr lang="hr-HR" sz="1400" u="sng" dirty="0">
                <a:solidFill>
                  <a:srgbClr val="FF0000"/>
                </a:solidFill>
              </a:rPr>
              <a:t> </a:t>
            </a:r>
            <a:r>
              <a:rPr lang="hr-HR" sz="1400" u="sng" dirty="0" err="1">
                <a:solidFill>
                  <a:srgbClr val="FF0000"/>
                </a:solidFill>
              </a:rPr>
              <a:t>regenerate</a:t>
            </a:r>
            <a:r>
              <a:rPr lang="hr-HR" sz="1400" u="sng" dirty="0">
                <a:solidFill>
                  <a:srgbClr val="FF0000"/>
                </a:solidFill>
              </a:rPr>
              <a:t> </a:t>
            </a:r>
            <a:r>
              <a:rPr lang="hr-HR" sz="1400" u="sng" dirty="0" err="1">
                <a:solidFill>
                  <a:srgbClr val="FF0000"/>
                </a:solidFill>
              </a:rPr>
              <a:t>them</a:t>
            </a:r>
            <a:r>
              <a:rPr lang="hr-HR" sz="1400" u="sng" dirty="0">
                <a:solidFill>
                  <a:srgbClr val="FF0000"/>
                </a:solidFill>
              </a:rPr>
              <a:t> (</a:t>
            </a:r>
            <a:r>
              <a:rPr lang="hr-HR" sz="1400" b="1" u="sng" dirty="0" err="1">
                <a:solidFill>
                  <a:srgbClr val="FF0000"/>
                </a:solidFill>
              </a:rPr>
              <a:t>epigenetic</a:t>
            </a:r>
            <a:r>
              <a:rPr lang="hr-HR" sz="1400" b="1" u="sng" dirty="0">
                <a:solidFill>
                  <a:srgbClr val="FF0000"/>
                </a:solidFill>
              </a:rPr>
              <a:t> </a:t>
            </a:r>
            <a:r>
              <a:rPr lang="en-US" sz="1400" b="1" u="sng" dirty="0">
                <a:solidFill>
                  <a:srgbClr val="FF0000"/>
                </a:solidFill>
              </a:rPr>
              <a:t>rejuvenation</a:t>
            </a:r>
            <a:r>
              <a:rPr lang="hr-HR" sz="1400" u="sng" dirty="0">
                <a:solidFill>
                  <a:srgbClr val="FF0000"/>
                </a:solidFill>
              </a:rPr>
              <a:t>)</a:t>
            </a:r>
            <a:r>
              <a:rPr lang="hr-HR" sz="1400" u="sng" dirty="0"/>
              <a:t>!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55106673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98DF7E-C400-4A7C-ACB9-13F518E382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5139" y="179713"/>
            <a:ext cx="6284766" cy="999242"/>
          </a:xfrm>
        </p:spPr>
        <p:txBody>
          <a:bodyPr/>
          <a:lstStyle/>
          <a:p>
            <a:r>
              <a:rPr lang="hr-HR" sz="2800" dirty="0"/>
              <a:t>Održavanje </a:t>
            </a:r>
            <a:r>
              <a:rPr lang="hr-HR" sz="2800" dirty="0" err="1"/>
              <a:t>epigenetičkih</a:t>
            </a:r>
            <a:r>
              <a:rPr lang="hr-HR" sz="2800" dirty="0"/>
              <a:t> promjena u sljedećim generacijama?</a:t>
            </a:r>
            <a:endParaRPr lang="en-US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CCB1BCA-DFF1-4916-B0A3-D449D318C9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966" y="1329179"/>
            <a:ext cx="7323112" cy="402524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129DDA4-E6C9-4A06-99B2-88F13CC817D6}"/>
              </a:ext>
            </a:extLst>
          </p:cNvPr>
          <p:cNvSpPr txBox="1"/>
          <p:nvPr/>
        </p:nvSpPr>
        <p:spPr>
          <a:xfrm>
            <a:off x="4487165" y="3667027"/>
            <a:ext cx="12961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dirty="0"/>
              <a:t>70-100 stanica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999131C-832D-4829-A8E2-9E7255F65CBD}"/>
              </a:ext>
            </a:extLst>
          </p:cNvPr>
          <p:cNvSpPr txBox="1"/>
          <p:nvPr/>
        </p:nvSpPr>
        <p:spPr>
          <a:xfrm>
            <a:off x="3996071" y="2518529"/>
            <a:ext cx="12961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dirty="0"/>
              <a:t>5 – 7 dan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5E5DC15-922B-4AA6-BC7F-57875671F01C}"/>
              </a:ext>
            </a:extLst>
          </p:cNvPr>
          <p:cNvSpPr txBox="1"/>
          <p:nvPr/>
        </p:nvSpPr>
        <p:spPr>
          <a:xfrm>
            <a:off x="947400" y="4032613"/>
            <a:ext cx="32663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dirty="0"/>
              <a:t>neophodna da bi se aktivirali geni koji daju stanicama svojstvo </a:t>
            </a:r>
            <a:r>
              <a:rPr lang="hr-HR" dirty="0" err="1"/>
              <a:t>pluripotentnosti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8CF91C2-79BA-4FA8-976C-416486AD6789}"/>
              </a:ext>
            </a:extLst>
          </p:cNvPr>
          <p:cNvSpPr txBox="1"/>
          <p:nvPr/>
        </p:nvSpPr>
        <p:spPr>
          <a:xfrm>
            <a:off x="6488810" y="6207551"/>
            <a:ext cx="525073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/>
              <a:t>Reik</a:t>
            </a:r>
            <a:r>
              <a:rPr lang="en-US" sz="1400" dirty="0"/>
              <a:t> W, Walter J. Genomic imprinting: parental influence on the genome. </a:t>
            </a:r>
            <a:r>
              <a:rPr lang="en-US" sz="1400" i="1" dirty="0"/>
              <a:t>Nat</a:t>
            </a:r>
            <a:r>
              <a:rPr lang="hr-HR" sz="1400" i="1" dirty="0"/>
              <a:t>.</a:t>
            </a:r>
            <a:r>
              <a:rPr lang="en-US" sz="1400" i="1" dirty="0"/>
              <a:t> Rev</a:t>
            </a:r>
            <a:r>
              <a:rPr lang="hr-HR" sz="1400" i="1" dirty="0"/>
              <a:t>.</a:t>
            </a:r>
            <a:r>
              <a:rPr lang="en-US" sz="1400" i="1" dirty="0"/>
              <a:t> Genet</a:t>
            </a:r>
            <a:r>
              <a:rPr lang="hr-HR" sz="1400" i="1" dirty="0"/>
              <a:t>.</a:t>
            </a:r>
            <a:r>
              <a:rPr lang="en-US" sz="1400" i="1" dirty="0"/>
              <a:t> </a:t>
            </a:r>
            <a:r>
              <a:rPr lang="en-US" sz="1400" dirty="0"/>
              <a:t>2001;</a:t>
            </a:r>
            <a:r>
              <a:rPr lang="hr-HR" sz="1400" dirty="0"/>
              <a:t> </a:t>
            </a:r>
            <a:r>
              <a:rPr lang="en-US" sz="1400" dirty="0"/>
              <a:t>2:</a:t>
            </a:r>
            <a:r>
              <a:rPr lang="hr-HR" sz="1400" dirty="0"/>
              <a:t> </a:t>
            </a:r>
            <a:r>
              <a:rPr lang="en-US" sz="1400" dirty="0"/>
              <a:t>21</a:t>
            </a:r>
            <a:r>
              <a:rPr lang="hr-HR" sz="1400" dirty="0"/>
              <a:t>-</a:t>
            </a:r>
            <a:r>
              <a:rPr lang="en-US" sz="1400" dirty="0"/>
              <a:t>32. </a:t>
            </a:r>
            <a:br>
              <a:rPr lang="en-US" sz="1400" dirty="0"/>
            </a:br>
            <a:endParaRPr lang="en-US" sz="1400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6730C978-99D1-4F41-970D-8982347C4613}"/>
              </a:ext>
            </a:extLst>
          </p:cNvPr>
          <p:cNvSpPr txBox="1">
            <a:spLocks/>
          </p:cNvSpPr>
          <p:nvPr/>
        </p:nvSpPr>
        <p:spPr>
          <a:xfrm>
            <a:off x="8687137" y="275251"/>
            <a:ext cx="3154362" cy="1143000"/>
          </a:xfrm>
          <a:prstGeom prst="rect">
            <a:avLst/>
          </a:prstGeom>
        </p:spPr>
        <p:txBody>
          <a:bodyPr vert="horz" lIns="0" tIns="0" rIns="91440" bIns="0" rtlCol="0" anchor="b" anchorCtr="0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b="1" kern="1200" baseline="0">
                <a:solidFill>
                  <a:srgbClr val="2573BA"/>
                </a:solidFill>
                <a:latin typeface="Arial"/>
                <a:ea typeface="+mj-ea"/>
                <a:cs typeface="Arial"/>
              </a:defRPr>
            </a:lvl1pPr>
          </a:lstStyle>
          <a:p>
            <a:r>
              <a:rPr lang="hr-HR" altLang="en-US" dirty="0"/>
              <a:t>Hvala na pozornosti!</a:t>
            </a:r>
            <a:endParaRPr lang="en-US" altLang="en-US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974D7CA3-ABD3-491D-A01E-7F2C09357CD1}"/>
              </a:ext>
            </a:extLst>
          </p:cNvPr>
          <p:cNvSpPr txBox="1">
            <a:spLocks/>
          </p:cNvSpPr>
          <p:nvPr/>
        </p:nvSpPr>
        <p:spPr bwMode="auto">
          <a:xfrm>
            <a:off x="9114175" y="1493657"/>
            <a:ext cx="1687512" cy="377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hr-HR" altLang="en-US" b="1">
                <a:solidFill>
                  <a:srgbClr val="000000"/>
                </a:solidFill>
                <a:ea typeface="Aharoni" panose="02010803020104030203" pitchFamily="2" charset="-79"/>
                <a:cs typeface="Aharoni" panose="02010803020104030203" pitchFamily="2" charset="-79"/>
              </a:rPr>
              <a:t>Pitanja?</a:t>
            </a:r>
            <a:endParaRPr lang="en-US" altLang="en-US" b="1">
              <a:solidFill>
                <a:srgbClr val="000000"/>
              </a:solidFill>
            </a:endParaRPr>
          </a:p>
        </p:txBody>
      </p:sp>
      <p:pic>
        <p:nvPicPr>
          <p:cNvPr id="12" name="Content Placeholder 3">
            <a:extLst>
              <a:ext uri="{FF2B5EF4-FFF2-40B4-BE49-F238E27FC236}">
                <a16:creationId xmlns:a16="http://schemas.microsoft.com/office/drawing/2014/main" id="{47DAC0EE-749E-40BD-9359-C4858C5C0C1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7137" y="2108020"/>
            <a:ext cx="2557463" cy="3670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54973019"/>
      </p:ext>
    </p:extLst>
  </p:cSld>
  <p:clrMapOvr>
    <a:masterClrMapping/>
  </p:clrMapOvr>
</p:sld>
</file>

<file path=ppt/theme/theme1.xml><?xml version="1.0" encoding="utf-8"?>
<a:theme xmlns:a="http://schemas.openxmlformats.org/drawingml/2006/main" name="Biogen">
  <a:themeElements>
    <a:clrScheme name="Biogen ADvance 2">
      <a:dk1>
        <a:srgbClr val="2573BA"/>
      </a:dk1>
      <a:lt1>
        <a:srgbClr val="FFFFFF"/>
      </a:lt1>
      <a:dk2>
        <a:srgbClr val="6DAD46"/>
      </a:dk2>
      <a:lt2>
        <a:srgbClr val="FFFFFF"/>
      </a:lt2>
      <a:accent1>
        <a:srgbClr val="7C878E"/>
      </a:accent1>
      <a:accent2>
        <a:srgbClr val="7CC3E2"/>
      </a:accent2>
      <a:accent3>
        <a:srgbClr val="99CA3C"/>
      </a:accent3>
      <a:accent4>
        <a:srgbClr val="DDE5AE"/>
      </a:accent4>
      <a:accent5>
        <a:srgbClr val="1C5A7D"/>
      </a:accent5>
      <a:accent6>
        <a:srgbClr val="679ACB"/>
      </a:accent6>
      <a:hlink>
        <a:srgbClr val="1C5A7D"/>
      </a:hlink>
      <a:folHlink>
        <a:srgbClr val="1C5A7D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01723FEF33D045BEBBD13A2A53C389" ma:contentTypeVersion="4" ma:contentTypeDescription="Create a new document." ma:contentTypeScope="" ma:versionID="54144a4b39f848aeb97fdd8ed88604b0">
  <xsd:schema xmlns:xsd="http://www.w3.org/2001/XMLSchema" xmlns:xs="http://www.w3.org/2001/XMLSchema" xmlns:p="http://schemas.microsoft.com/office/2006/metadata/properties" xmlns:ns2="c90e45de-5acc-44d4-a199-4ae91a4dc091" xmlns:ns3="a3ec9870-bf69-4d7d-b3d2-838f99209c87" targetNamespace="http://schemas.microsoft.com/office/2006/metadata/properties" ma:root="true" ma:fieldsID="e86bc133f5669cdba98f153b7c1c752d" ns2:_="" ns3:_="">
    <xsd:import namespace="c90e45de-5acc-44d4-a199-4ae91a4dc091"/>
    <xsd:import namespace="a3ec9870-bf69-4d7d-b3d2-838f99209c8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90e45de-5acc-44d4-a199-4ae91a4dc091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3ec9870-bf69-4d7d-b3d2-838f99209c8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D88F80C-638A-4AD9-9591-34C023DE221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90e45de-5acc-44d4-a199-4ae91a4dc091"/>
    <ds:schemaRef ds:uri="a3ec9870-bf69-4d7d-b3d2-838f99209c8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258D333-6D89-479D-A34F-B4B5323C56A5}">
  <ds:schemaRefs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schemas.microsoft.com/office/infopath/2007/PartnerControls"/>
    <ds:schemaRef ds:uri="http://purl.org/dc/terms/"/>
    <ds:schemaRef ds:uri="a3ec9870-bf69-4d7d-b3d2-838f99209c87"/>
    <ds:schemaRef ds:uri="c90e45de-5acc-44d4-a199-4ae91a4dc091"/>
    <ds:schemaRef ds:uri="http://schemas.microsoft.com/office/2006/documentManagement/typ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8E559112-57E7-4D8F-B42F-EDF5BA56B23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3299</Words>
  <Application>Microsoft Office PowerPoint</Application>
  <PresentationFormat>Widescreen</PresentationFormat>
  <Paragraphs>173</Paragraphs>
  <Slides>31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31</vt:i4>
      </vt:variant>
    </vt:vector>
  </HeadingPairs>
  <TitlesOfParts>
    <vt:vector size="39" baseType="lpstr">
      <vt:lpstr>Aharoni</vt:lpstr>
      <vt:lpstr>Arial</vt:lpstr>
      <vt:lpstr>Calibri</vt:lpstr>
      <vt:lpstr>Calibri Light</vt:lpstr>
      <vt:lpstr>Symbol</vt:lpstr>
      <vt:lpstr>Wingdings</vt:lpstr>
      <vt:lpstr>Biogen</vt:lpstr>
      <vt:lpstr>3_Office Theme</vt:lpstr>
      <vt:lpstr> Eksperimentalni modeli transgeneracijske traume      </vt:lpstr>
      <vt:lpstr>PowerPoint Presentation</vt:lpstr>
      <vt:lpstr>Status metilacije NR3C1 gena za GR adolescentne djece (stare 10-17 godina) pod utjecajem je majčinog iskustva nasilja od intimnog partnera (IPV – intimate partner violence) tijekom trudnoće </vt:lpstr>
      <vt:lpstr>MSUS model</vt:lpstr>
      <vt:lpstr>PowerPoint Presentation</vt:lpstr>
      <vt:lpstr>Majke sa sigurnom privrženošću pokazuju veću aktivaciju medijalnog OFC-a, ventralnog striatuma i hipotalamičkih područja povezanih s ekspresijom OXTR, dok nesigurne/odbacujuće majke pokazuju veću aktivaciju inzule kao odgovor na tužno lica vlastitog djeteta (Strathearn et al., Neuropsychopharmacology, 2009).</vt:lpstr>
      <vt:lpstr>PowerPoint Presentation</vt:lpstr>
      <vt:lpstr>PowerPoint Presentation</vt:lpstr>
      <vt:lpstr>Ž vs M</vt:lpstr>
      <vt:lpstr>PowerPoint Presentation</vt:lpstr>
      <vt:lpstr>Potencijalni mehanizmi indukcije i održavanja transgeneracijskih učinaka traume</vt:lpstr>
      <vt:lpstr>PowerPoint Presentation</vt:lpstr>
      <vt:lpstr>PowerPoint Presentation</vt:lpstr>
      <vt:lpstr>PowerPoint Presentation</vt:lpstr>
      <vt:lpstr>Epigenetičke promjene spermija štakora u F3 generaciji potomaka s obzirom na izloženost nekim štetnim utjecajima</vt:lpstr>
      <vt:lpstr>Prijenos jednog atoma ugljika u metabolizmu amino- i nukleinskih kiselina</vt:lpstr>
      <vt:lpstr>Epigenetičke promjene u starenju</vt:lpstr>
      <vt:lpstr>PowerPoint Presentation</vt:lpstr>
      <vt:lpstr>PowerPoint Presentation</vt:lpstr>
      <vt:lpstr>Inhibicija DNMT-a kao terapijski postupak</vt:lpstr>
      <vt:lpstr>Transformacija histona spermija tijekom sazrijevanja</vt:lpstr>
      <vt:lpstr>PowerPoint Presentation</vt:lpstr>
      <vt:lpstr>PowerPoint Presentation</vt:lpstr>
      <vt:lpstr>Genetic influence on lifespan and longevity</vt:lpstr>
      <vt:lpstr>PowerPoint Presentation</vt:lpstr>
      <vt:lpstr>PowerPoint Presentation</vt:lpstr>
      <vt:lpstr>Epigenetic influence on lifespan and longevity</vt:lpstr>
      <vt:lpstr>Cerebellum ages slowly according to the Horvath’s epigenetic clock algorithm </vt:lpstr>
      <vt:lpstr>PowerPoint Presentation</vt:lpstr>
      <vt:lpstr>PowerPoint Presentation</vt:lpstr>
      <vt:lpstr>Održavanje epigenetičkih promjena u sljedećim generacijama?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Fluid biomarkers for diagnosis</dc:title>
  <dc:creator/>
  <cp:lastModifiedBy/>
  <cp:revision>1</cp:revision>
  <dcterms:created xsi:type="dcterms:W3CDTF">2019-03-15T16:57:02Z</dcterms:created>
  <dcterms:modified xsi:type="dcterms:W3CDTF">2023-06-03T14:57:16Z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uthorIds_UIVersion_1024">
    <vt:lpwstr>16</vt:lpwstr>
  </property>
  <property fmtid="{D5CDD505-2E9C-101B-9397-08002B2CF9AE}" pid="3" name="ContentTypeId">
    <vt:lpwstr>0x0101007901723FEF33D045BEBBD13A2A53C389</vt:lpwstr>
  </property>
  <property fmtid="{D5CDD505-2E9C-101B-9397-08002B2CF9AE}" pid="4" name="AuthorIds_UIVersion_1536">
    <vt:lpwstr>12</vt:lpwstr>
  </property>
  <property fmtid="{D5CDD505-2E9C-101B-9397-08002B2CF9AE}" pid="5" name="_dlc_DocIdItemGuid">
    <vt:lpwstr>f6a3f599-1f9b-47c2-b19d-8aa232538076</vt:lpwstr>
  </property>
</Properties>
</file>