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74" r:id="rId3"/>
    <p:sldId id="270" r:id="rId4"/>
    <p:sldId id="271" r:id="rId5"/>
    <p:sldId id="272" r:id="rId6"/>
    <p:sldId id="273" r:id="rId7"/>
    <p:sldId id="266" r:id="rId8"/>
    <p:sldId id="269" r:id="rId9"/>
    <p:sldId id="265" r:id="rId10"/>
    <p:sldId id="264" r:id="rId11"/>
  </p:sldIdLst>
  <p:sldSz cx="9693275" cy="7315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100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aap.org/en-us/Pages/Default.aspx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0162"/>
            <a:ext cx="7772400" cy="1456038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Utjecaj </a:t>
            </a:r>
            <a:r>
              <a:rPr lang="hr-HR" b="1" dirty="0" smtClean="0">
                <a:solidFill>
                  <a:srgbClr val="FF0000"/>
                </a:solidFill>
              </a:rPr>
              <a:t>digitalnih </a:t>
            </a:r>
            <a:r>
              <a:rPr lang="hr-HR" b="1" dirty="0">
                <a:solidFill>
                  <a:srgbClr val="FF0000"/>
                </a:solidFill>
              </a:rPr>
              <a:t>medija na procese učenja i </a:t>
            </a:r>
            <a:r>
              <a:rPr lang="hr-HR" b="1" dirty="0" smtClean="0">
                <a:solidFill>
                  <a:srgbClr val="FF0000"/>
                </a:solidFill>
              </a:rPr>
              <a:t>pamćenja:</a:t>
            </a:r>
            <a:br>
              <a:rPr lang="hr-HR" b="1" dirty="0" smtClean="0">
                <a:solidFill>
                  <a:srgbClr val="FF0000"/>
                </a:solidFill>
              </a:rPr>
            </a:br>
            <a:r>
              <a:rPr lang="hr-HR" b="1" dirty="0" smtClean="0">
                <a:solidFill>
                  <a:srgbClr val="FF0000"/>
                </a:solidFill>
              </a:rPr>
              <a:t>čitati sa zaslona ili s papira?</a:t>
            </a:r>
            <a:r>
              <a:rPr lang="en-US" dirty="0"/>
              <a:t/>
            </a:r>
            <a:br>
              <a:rPr lang="en-US" dirty="0"/>
            </a:br>
            <a:r>
              <a:rPr lang="hr-HR" dirty="0" smtClean="0"/>
              <a:t/>
            </a:r>
            <a:br>
              <a:rPr lang="hr-HR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3837" y="4977449"/>
            <a:ext cx="6400800" cy="967946"/>
          </a:xfrm>
        </p:spPr>
        <p:txBody>
          <a:bodyPr>
            <a:noAutofit/>
          </a:bodyPr>
          <a:lstStyle/>
          <a:p>
            <a:r>
              <a:rPr lang="hr-HR" sz="2000" dirty="0" smtClean="0">
                <a:solidFill>
                  <a:schemeClr val="tx1"/>
                </a:solidFill>
              </a:rPr>
              <a:t>Goran Šimić</a:t>
            </a:r>
          </a:p>
          <a:p>
            <a:pPr>
              <a:spcBef>
                <a:spcPts val="0"/>
              </a:spcBef>
            </a:pPr>
            <a:endParaRPr lang="hr-HR" sz="2000" dirty="0" smtClean="0">
              <a:solidFill>
                <a:schemeClr val="tx1"/>
              </a:solidFill>
            </a:endParaRPr>
          </a:p>
          <a:p>
            <a:r>
              <a:rPr lang="hr-HR" sz="2000" b="1" dirty="0" smtClean="0">
                <a:solidFill>
                  <a:schemeClr val="accent1"/>
                </a:solidFill>
              </a:rPr>
              <a:t>20. </a:t>
            </a:r>
            <a:r>
              <a:rPr lang="hr-HR" sz="2000" b="1" dirty="0">
                <a:solidFill>
                  <a:schemeClr val="accent1"/>
                </a:solidFill>
              </a:rPr>
              <a:t>T</a:t>
            </a:r>
            <a:r>
              <a:rPr lang="hr-HR" sz="2000" b="1" dirty="0" smtClean="0">
                <a:solidFill>
                  <a:schemeClr val="accent1"/>
                </a:solidFill>
              </a:rPr>
              <a:t>jedan mozga u Hrvatskoj 15-21.III.2021.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1" y="302655"/>
            <a:ext cx="2581275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1" y="4827197"/>
            <a:ext cx="2010127" cy="2236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38" y="4827197"/>
            <a:ext cx="2221058" cy="2211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0" y="302655"/>
            <a:ext cx="3314586" cy="1385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74" y="3470604"/>
            <a:ext cx="2009126" cy="15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1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98" y="3188043"/>
            <a:ext cx="3347956" cy="2882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813" y="626076"/>
            <a:ext cx="86953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800" dirty="0" smtClean="0"/>
          </a:p>
          <a:p>
            <a:r>
              <a:rPr lang="hr-HR" sz="2800" b="1" dirty="0" smtClean="0"/>
              <a:t>Ž</a:t>
            </a:r>
            <a:r>
              <a:rPr lang="en-US" sz="2800" b="1" dirty="0" smtClean="0"/>
              <a:t>elite </a:t>
            </a:r>
            <a:r>
              <a:rPr lang="en-US" sz="2800" b="1" dirty="0"/>
              <a:t>li </a:t>
            </a:r>
            <a:r>
              <a:rPr lang="en-US" sz="2800" b="1" dirty="0" err="1"/>
              <a:t>bolje</a:t>
            </a:r>
            <a:r>
              <a:rPr lang="en-US" sz="2800" b="1" dirty="0"/>
              <a:t> </a:t>
            </a:r>
            <a:r>
              <a:rPr lang="en-US" sz="2800" b="1" dirty="0" err="1"/>
              <a:t>shvatiti</a:t>
            </a:r>
            <a:r>
              <a:rPr lang="en-US" sz="2800" b="1" dirty="0"/>
              <a:t> </a:t>
            </a:r>
            <a:r>
              <a:rPr lang="en-US" sz="2800" b="1" dirty="0" err="1" smtClean="0"/>
              <a:t>i</a:t>
            </a:r>
            <a:r>
              <a:rPr lang="en-US" sz="2800" b="1" dirty="0" smtClean="0"/>
              <a:t> </a:t>
            </a:r>
            <a:r>
              <a:rPr lang="en-US" sz="2800" b="1" dirty="0" err="1"/>
              <a:t>zapamtiti</a:t>
            </a:r>
            <a:r>
              <a:rPr lang="en-US" sz="2800" b="1" dirty="0"/>
              <a:t> </a:t>
            </a:r>
            <a:r>
              <a:rPr lang="en-US" sz="2800" b="1" dirty="0" err="1"/>
              <a:t>neki</a:t>
            </a:r>
            <a:r>
              <a:rPr lang="en-US" sz="2800" b="1" dirty="0"/>
              <a:t> </a:t>
            </a:r>
            <a:r>
              <a:rPr lang="en-US" sz="2800" b="1" dirty="0" err="1"/>
              <a:t>tekst</a:t>
            </a:r>
            <a:r>
              <a:rPr lang="en-US" sz="2800" b="1" dirty="0"/>
              <a:t>, </a:t>
            </a:r>
            <a:r>
              <a:rPr lang="en-US" sz="2800" b="1" dirty="0" err="1"/>
              <a:t>čitajte</a:t>
            </a:r>
            <a:r>
              <a:rPr lang="en-US" sz="2800" b="1" dirty="0"/>
              <a:t> </a:t>
            </a:r>
            <a:r>
              <a:rPr lang="en-US" sz="2800" b="1" dirty="0" err="1"/>
              <a:t>ga</a:t>
            </a:r>
            <a:r>
              <a:rPr lang="en-US" sz="2800" b="1" dirty="0"/>
              <a:t> </a:t>
            </a:r>
            <a:r>
              <a:rPr lang="en-US" sz="2800" b="1" dirty="0" err="1" smtClean="0"/>
              <a:t>sporije</a:t>
            </a:r>
            <a:r>
              <a:rPr lang="hr-HR" sz="2800" b="1" dirty="0" smtClean="0"/>
              <a:t> tj. </a:t>
            </a:r>
            <a:r>
              <a:rPr lang="hr-HR" sz="2800" b="1" dirty="0" err="1" smtClean="0"/>
              <a:t>primjenite</a:t>
            </a:r>
            <a:r>
              <a:rPr lang="hr-HR" sz="2800" b="1" dirty="0" smtClean="0"/>
              <a:t> učinak dubinske obrade informacija, </a:t>
            </a:r>
            <a:r>
              <a:rPr lang="en-US" sz="2800" b="1" dirty="0" smtClean="0"/>
              <a:t>bez </a:t>
            </a:r>
            <a:r>
              <a:rPr lang="en-US" sz="2800" b="1" dirty="0" err="1"/>
              <a:t>obzira</a:t>
            </a:r>
            <a:r>
              <a:rPr lang="en-US" sz="2800" b="1" dirty="0"/>
              <a:t> </a:t>
            </a:r>
            <a:r>
              <a:rPr lang="hr-HR" sz="2800" b="1" dirty="0" smtClean="0"/>
              <a:t>je li taj tekst na zaslonu ili papiru!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19479" y="6506520"/>
            <a:ext cx="657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Hvala na pozornosti i želim vam puno sreće i uspjeha u životu i radu!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52" y="277682"/>
            <a:ext cx="2982098" cy="2236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28" y="253280"/>
            <a:ext cx="3780108" cy="2260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518" y="2421553"/>
            <a:ext cx="93087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U </a:t>
            </a:r>
            <a:r>
              <a:rPr lang="en-US" sz="2400" dirty="0" err="1"/>
              <a:t>posljednjih</a:t>
            </a:r>
            <a:r>
              <a:rPr lang="en-US" sz="2400" dirty="0"/>
              <a:t> </a:t>
            </a:r>
            <a:r>
              <a:rPr lang="en-US" sz="2400" dirty="0" err="1"/>
              <a:t>desetak</a:t>
            </a:r>
            <a:r>
              <a:rPr lang="en-US" sz="2400" dirty="0"/>
              <a:t> </a:t>
            </a:r>
            <a:r>
              <a:rPr lang="en-US" sz="2400" dirty="0" err="1" smtClean="0"/>
              <a:t>godina</a:t>
            </a:r>
            <a:r>
              <a:rPr lang="en-US" sz="2400" dirty="0" smtClean="0"/>
              <a:t> </a:t>
            </a:r>
            <a:r>
              <a:rPr lang="en-US" sz="2400" dirty="0" err="1"/>
              <a:t>primjećeno</a:t>
            </a:r>
            <a:r>
              <a:rPr lang="en-US" sz="2400" dirty="0"/>
              <a:t> je </a:t>
            </a:r>
            <a:r>
              <a:rPr lang="en-US" sz="2400" dirty="0" smtClean="0"/>
              <a:t>da</a:t>
            </a:r>
            <a:r>
              <a:rPr lang="hr-HR" sz="2400" dirty="0" smtClean="0"/>
              <a:t> </a:t>
            </a:r>
            <a:r>
              <a:rPr lang="en-US" sz="2400" dirty="0" err="1" smtClean="0"/>
              <a:t>kod</a:t>
            </a:r>
            <a:r>
              <a:rPr lang="en-US" sz="2400" dirty="0" smtClean="0"/>
              <a:t> </a:t>
            </a:r>
            <a:r>
              <a:rPr lang="en-US" sz="2400" dirty="0" err="1"/>
              <a:t>djece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mladih</a:t>
            </a:r>
            <a:r>
              <a:rPr lang="en-US" sz="2400" dirty="0"/>
              <a:t> </a:t>
            </a:r>
            <a:r>
              <a:rPr lang="en-US" sz="2400" dirty="0" err="1"/>
              <a:t>osoba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više</a:t>
            </a:r>
            <a:r>
              <a:rPr lang="en-US" sz="2400" dirty="0"/>
              <a:t> od </a:t>
            </a:r>
            <a:r>
              <a:rPr lang="en-US" sz="2400" dirty="0" smtClean="0"/>
              <a:t>7 </a:t>
            </a:r>
            <a:r>
              <a:rPr lang="en-US" sz="2400" dirty="0"/>
              <a:t>sati </a:t>
            </a:r>
            <a:r>
              <a:rPr lang="en-US" sz="2400" dirty="0" err="1" smtClean="0"/>
              <a:t>dnevno</a:t>
            </a:r>
            <a:r>
              <a:rPr lang="hr-HR" sz="2400" dirty="0" smtClean="0"/>
              <a:t> </a:t>
            </a:r>
            <a:r>
              <a:rPr lang="en-US" sz="2400" dirty="0" err="1" smtClean="0"/>
              <a:t>provode</a:t>
            </a:r>
            <a:r>
              <a:rPr lang="en-US" sz="2400" dirty="0" smtClean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hr-HR" sz="2400" dirty="0" smtClean="0"/>
              <a:t>digitalnim medijima dolazi do poremećaja</a:t>
            </a:r>
            <a:r>
              <a:rPr lang="en-US" sz="2400" dirty="0" smtClean="0"/>
              <a:t> u</a:t>
            </a:r>
            <a:r>
              <a:rPr lang="hr-HR" sz="2400" dirty="0" smtClean="0"/>
              <a:t> </a:t>
            </a:r>
            <a:r>
              <a:rPr lang="en-US" sz="2400" dirty="0" err="1" smtClean="0"/>
              <a:t>spoznajnim</a:t>
            </a:r>
            <a:r>
              <a:rPr lang="en-US" sz="2400" dirty="0" smtClean="0"/>
              <a:t> </a:t>
            </a:r>
            <a:r>
              <a:rPr lang="en-US" sz="2400" dirty="0" err="1"/>
              <a:t>procesima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hr-HR" sz="2400" dirty="0" smtClean="0"/>
              <a:t>smanjenja</a:t>
            </a:r>
            <a:r>
              <a:rPr lang="en-US" sz="2400" dirty="0" smtClean="0"/>
              <a:t> </a:t>
            </a:r>
            <a:r>
              <a:rPr lang="en-US" sz="2400" dirty="0" err="1" smtClean="0"/>
              <a:t>sposobnosti</a:t>
            </a:r>
            <a:r>
              <a:rPr lang="hr-HR" sz="2400" dirty="0" smtClean="0"/>
              <a:t> mišljenja</a:t>
            </a:r>
            <a:r>
              <a:rPr lang="en-US" sz="2400" dirty="0" smtClean="0"/>
              <a:t>.</a:t>
            </a:r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/>
              <a:t>Ti </a:t>
            </a:r>
            <a:r>
              <a:rPr lang="hr-HR" sz="2400" dirty="0" smtClean="0"/>
              <a:t>su </a:t>
            </a:r>
            <a:r>
              <a:rPr lang="en-US" sz="2400" dirty="0" err="1" smtClean="0"/>
              <a:t>učinci</a:t>
            </a:r>
            <a:r>
              <a:rPr lang="en-US" sz="2400" dirty="0" smtClean="0"/>
              <a:t> </a:t>
            </a:r>
            <a:r>
              <a:rPr lang="en-US" sz="2400" dirty="0" err="1" smtClean="0"/>
              <a:t>izraženiji</a:t>
            </a:r>
            <a:r>
              <a:rPr lang="en-US" sz="2400" dirty="0" smtClean="0"/>
              <a:t> </a:t>
            </a:r>
            <a:r>
              <a:rPr lang="en-US" sz="2400" dirty="0" err="1"/>
              <a:t>kod</a:t>
            </a:r>
            <a:r>
              <a:rPr lang="en-US" sz="2400" dirty="0"/>
              <a:t> </a:t>
            </a:r>
            <a:r>
              <a:rPr lang="hr-HR" sz="2400" dirty="0" smtClean="0"/>
              <a:t>one </a:t>
            </a:r>
            <a:r>
              <a:rPr lang="en-US" sz="2400" dirty="0" err="1" smtClean="0"/>
              <a:t>djece</a:t>
            </a:r>
            <a:r>
              <a:rPr lang="hr-HR" sz="2400" dirty="0" smtClean="0"/>
              <a:t> i učenika</a:t>
            </a:r>
            <a:r>
              <a:rPr lang="en-US" sz="2400" dirty="0" smtClean="0"/>
              <a:t> </a:t>
            </a:r>
            <a:r>
              <a:rPr lang="en-US" sz="2400" dirty="0" err="1" smtClean="0"/>
              <a:t>koj</a:t>
            </a:r>
            <a:r>
              <a:rPr lang="hr-HR" sz="2400" dirty="0" smtClean="0"/>
              <a:t>i</a:t>
            </a:r>
            <a:r>
              <a:rPr lang="en-US" sz="2400" dirty="0" smtClean="0"/>
              <a:t> </a:t>
            </a:r>
            <a:r>
              <a:rPr lang="hr-HR" sz="2400" dirty="0" smtClean="0"/>
              <a:t>i </a:t>
            </a:r>
            <a:r>
              <a:rPr lang="en-US" sz="2400" dirty="0" err="1" smtClean="0"/>
              <a:t>inače</a:t>
            </a:r>
            <a:r>
              <a:rPr lang="hr-HR" sz="2400" dirty="0" smtClean="0"/>
              <a:t> </a:t>
            </a:r>
            <a:r>
              <a:rPr lang="en-US" sz="2400" dirty="0" err="1" smtClean="0"/>
              <a:t>imaju</a:t>
            </a:r>
            <a:r>
              <a:rPr lang="en-US" sz="2400" dirty="0" smtClean="0"/>
              <a:t> </a:t>
            </a:r>
            <a:r>
              <a:rPr lang="en-US" sz="2400" dirty="0" err="1"/>
              <a:t>više</a:t>
            </a:r>
            <a:r>
              <a:rPr lang="en-US" sz="2400" dirty="0"/>
              <a:t> </a:t>
            </a:r>
            <a:r>
              <a:rPr lang="en-US" sz="2400" dirty="0" err="1"/>
              <a:t>problema</a:t>
            </a:r>
            <a:r>
              <a:rPr lang="en-US" sz="2400" dirty="0"/>
              <a:t> u </a:t>
            </a:r>
            <a:r>
              <a:rPr lang="en-US" sz="2400" dirty="0" err="1" smtClean="0"/>
              <a:t>učenju</a:t>
            </a:r>
            <a:r>
              <a:rPr lang="en-US" sz="2400" dirty="0" smtClean="0"/>
              <a:t>.</a:t>
            </a:r>
            <a:endParaRPr lang="hr-HR" sz="2400" dirty="0" smtClean="0"/>
          </a:p>
          <a:p>
            <a:endParaRPr lang="hr-HR" sz="2400" dirty="0"/>
          </a:p>
          <a:p>
            <a:r>
              <a:rPr lang="en-US" sz="2400" dirty="0" smtClean="0"/>
              <a:t>S </a:t>
            </a:r>
            <a:r>
              <a:rPr lang="en-US" sz="2400" dirty="0" err="1"/>
              <a:t>obzirom</a:t>
            </a:r>
            <a:r>
              <a:rPr lang="en-US" sz="2400" dirty="0"/>
              <a:t> </a:t>
            </a:r>
            <a:r>
              <a:rPr lang="en-US" sz="2400" dirty="0" err="1" smtClean="0"/>
              <a:t>na</a:t>
            </a:r>
            <a:r>
              <a:rPr lang="hr-HR" sz="2400" dirty="0" smtClean="0"/>
              <a:t> činjenicu da </a:t>
            </a:r>
            <a:r>
              <a:rPr lang="hr-HR" sz="2400" dirty="0" smtClean="0"/>
              <a:t>gotovo da i ne možemo izbjeći svakodnevno čitanje </a:t>
            </a:r>
            <a:r>
              <a:rPr lang="hr-HR" sz="2400" dirty="0" smtClean="0"/>
              <a:t>sa </a:t>
            </a:r>
            <a:r>
              <a:rPr lang="hr-HR" sz="2400" dirty="0" smtClean="0"/>
              <a:t>zaslona</a:t>
            </a:r>
            <a:r>
              <a:rPr lang="en-US" sz="2400" dirty="0" smtClean="0"/>
              <a:t>,</a:t>
            </a:r>
            <a:r>
              <a:rPr lang="hr-HR" sz="2400" dirty="0" smtClean="0"/>
              <a:t> zapitajmo se možemo li barem nekako smanjiti negativne utjecaje koje ono ima?</a:t>
            </a:r>
            <a:endParaRPr lang="hr-HR" sz="2400" dirty="0" smtClean="0"/>
          </a:p>
          <a:p>
            <a:r>
              <a:rPr lang="hr-HR" sz="2400" dirty="0" smtClean="0"/>
              <a:t>Je li čitanje sa zaslona lošije od čitanja s papira i možemo li ga poboljšati?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94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97" y="299374"/>
            <a:ext cx="7253417" cy="1143000"/>
          </a:xfrm>
        </p:spPr>
        <p:txBody>
          <a:bodyPr>
            <a:noAutofit/>
          </a:bodyPr>
          <a:lstStyle/>
          <a:p>
            <a:pPr algn="l"/>
            <a:r>
              <a:rPr lang="hr-HR" sz="3600" b="1" dirty="0" smtClean="0"/>
              <a:t>Čitanje s papira daje općenito</a:t>
            </a:r>
            <a:br>
              <a:rPr lang="hr-HR" sz="3600" b="1" dirty="0" smtClean="0"/>
            </a:br>
            <a:r>
              <a:rPr lang="hr-HR" sz="3600" b="1" dirty="0" smtClean="0"/>
              <a:t>bolje rezultate od čitanja sa zaslona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541" y="1850571"/>
            <a:ext cx="8229600" cy="3342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 smtClean="0"/>
              <a:t>Meta-analiza 54 istraživanja na 171.055 ispitanika u razdoblju od 2000-2017. godine pokazala je da je u prosjeku razumijevanje pročitanog i zapamćivanje značajno bolje s papira nego sa zaslona, a taj učinak je jači što je manje vremena na raspolaganju, a sadržaj </a:t>
            </a:r>
            <a:r>
              <a:rPr lang="hr-HR" sz="2800" dirty="0" smtClean="0"/>
              <a:t>teksta teži</a:t>
            </a:r>
            <a:r>
              <a:rPr lang="hr-HR" sz="2800" dirty="0" smtClean="0"/>
              <a:t>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810897" y="5612753"/>
            <a:ext cx="4695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Delgado</a:t>
            </a:r>
            <a:r>
              <a:rPr lang="hr-HR" dirty="0" smtClean="0"/>
              <a:t> </a:t>
            </a:r>
            <a:r>
              <a:rPr lang="hr-HR" dirty="0" err="1" smtClean="0"/>
              <a:t>et</a:t>
            </a:r>
            <a:r>
              <a:rPr lang="hr-HR" dirty="0" smtClean="0"/>
              <a:t> </a:t>
            </a:r>
            <a:r>
              <a:rPr lang="hr-HR" dirty="0" err="1" smtClean="0"/>
              <a:t>al</a:t>
            </a:r>
            <a:r>
              <a:rPr lang="hr-HR" dirty="0" smtClean="0"/>
              <a:t>., </a:t>
            </a:r>
            <a:r>
              <a:rPr lang="en-GB" b="1" dirty="0"/>
              <a:t>Don't throw away your printed books: </a:t>
            </a:r>
            <a:r>
              <a:rPr lang="hr-HR" b="1" dirty="0" smtClean="0"/>
              <a:t>a</a:t>
            </a:r>
            <a:r>
              <a:rPr lang="en-GB" b="1" dirty="0" smtClean="0"/>
              <a:t> </a:t>
            </a:r>
            <a:r>
              <a:rPr lang="en-GB" b="1" dirty="0"/>
              <a:t>meta-analysis on the effects of reading media on reading comprehension</a:t>
            </a:r>
          </a:p>
          <a:p>
            <a:r>
              <a:rPr lang="hr-HR" i="1" dirty="0" err="1" smtClean="0"/>
              <a:t>Educ</a:t>
            </a:r>
            <a:r>
              <a:rPr lang="hr-HR" i="1" dirty="0" smtClean="0"/>
              <a:t>. </a:t>
            </a:r>
            <a:r>
              <a:rPr lang="hr-HR" i="1" dirty="0" err="1" smtClean="0"/>
              <a:t>Res</a:t>
            </a:r>
            <a:r>
              <a:rPr lang="hr-HR" i="1" dirty="0" smtClean="0"/>
              <a:t>. </a:t>
            </a:r>
            <a:r>
              <a:rPr lang="hr-HR" i="1" dirty="0" err="1" smtClean="0"/>
              <a:t>Rev</a:t>
            </a:r>
            <a:r>
              <a:rPr lang="hr-HR" dirty="0" smtClean="0"/>
              <a:t>. 2018; 25: 23-38.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3" y="4707897"/>
            <a:ext cx="3178829" cy="210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94389" cy="1143000"/>
          </a:xfrm>
        </p:spPr>
        <p:txBody>
          <a:bodyPr/>
          <a:lstStyle/>
          <a:p>
            <a:r>
              <a:rPr lang="hr-HR" dirty="0" smtClean="0"/>
              <a:t>„Papir je zakon!”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1967" y="6285471"/>
            <a:ext cx="6141308" cy="980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dirty="0" err="1" smtClean="0"/>
              <a:t>Mangen</a:t>
            </a:r>
            <a:r>
              <a:rPr lang="hr-HR" sz="1800" dirty="0" smtClean="0"/>
              <a:t> </a:t>
            </a:r>
            <a:r>
              <a:rPr lang="hr-HR" sz="1800" dirty="0" err="1" smtClean="0"/>
              <a:t>et</a:t>
            </a:r>
            <a:r>
              <a:rPr lang="hr-HR" sz="1800" dirty="0" smtClean="0"/>
              <a:t> </a:t>
            </a:r>
            <a:r>
              <a:rPr lang="hr-HR" sz="1800" dirty="0" err="1" smtClean="0"/>
              <a:t>al</a:t>
            </a:r>
            <a:r>
              <a:rPr lang="hr-HR" sz="1800" dirty="0" smtClean="0"/>
              <a:t>. </a:t>
            </a:r>
            <a:r>
              <a:rPr lang="hr-HR" sz="1800" b="1" dirty="0" err="1" smtClean="0"/>
              <a:t>Reading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linear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text</a:t>
            </a:r>
            <a:r>
              <a:rPr lang="hr-HR" sz="1800" b="1" dirty="0" smtClean="0"/>
              <a:t> on </a:t>
            </a:r>
            <a:r>
              <a:rPr lang="hr-HR" sz="1800" b="1" dirty="0" err="1" smtClean="0"/>
              <a:t>paper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versus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computer</a:t>
            </a:r>
            <a:r>
              <a:rPr lang="hr-HR" sz="1800" b="1" dirty="0" smtClean="0"/>
              <a:t> screen: </a:t>
            </a:r>
            <a:r>
              <a:rPr lang="hr-HR" sz="1800" b="1" dirty="0" err="1" smtClean="0"/>
              <a:t>effects</a:t>
            </a:r>
            <a:r>
              <a:rPr lang="hr-HR" sz="1800" b="1" dirty="0" smtClean="0"/>
              <a:t> on </a:t>
            </a:r>
            <a:r>
              <a:rPr lang="hr-HR" sz="1800" b="1" dirty="0" err="1" smtClean="0"/>
              <a:t>reading</a:t>
            </a:r>
            <a:r>
              <a:rPr lang="hr-HR" sz="1800" b="1" dirty="0" smtClean="0"/>
              <a:t> </a:t>
            </a:r>
            <a:r>
              <a:rPr lang="hr-HR" sz="1800" b="1" dirty="0" err="1" smtClean="0"/>
              <a:t>comprehension</a:t>
            </a:r>
            <a:r>
              <a:rPr lang="hr-HR" sz="1800" dirty="0" smtClean="0"/>
              <a:t>. </a:t>
            </a:r>
            <a:r>
              <a:rPr lang="hr-HR" sz="1800" i="1" dirty="0" err="1" smtClean="0"/>
              <a:t>Int</a:t>
            </a:r>
            <a:r>
              <a:rPr lang="hr-HR" sz="1800" i="1" dirty="0" smtClean="0"/>
              <a:t>. J. </a:t>
            </a:r>
            <a:r>
              <a:rPr lang="hr-HR" sz="1800" i="1" dirty="0" err="1" smtClean="0"/>
              <a:t>Educ</a:t>
            </a:r>
            <a:r>
              <a:rPr lang="hr-HR" sz="1800" i="1" dirty="0" smtClean="0"/>
              <a:t>. </a:t>
            </a:r>
            <a:r>
              <a:rPr lang="hr-HR" sz="1800" i="1" dirty="0" err="1" smtClean="0"/>
              <a:t>Res</a:t>
            </a:r>
            <a:r>
              <a:rPr lang="hr-HR" sz="1800" dirty="0" smtClean="0"/>
              <a:t>. 2013; 58: 61-68.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80768" y="1312254"/>
            <a:ext cx="8666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Misli se da je dodirivanje papira i okretanje stranica povezano s poboljšanim zapamćivanjem jer čitanje s papira (ili iz knjige ili bilježnice) daje bolje </a:t>
            </a:r>
            <a:r>
              <a:rPr lang="hr-HR" sz="2400" dirty="0" smtClean="0"/>
              <a:t>prostorne </a:t>
            </a:r>
            <a:r>
              <a:rPr lang="hr-HR" sz="2400" dirty="0" err="1" smtClean="0"/>
              <a:t>biljege</a:t>
            </a:r>
            <a:r>
              <a:rPr lang="hr-HR" sz="2400" dirty="0" smtClean="0"/>
              <a:t> čitanog materijala (ima svojstvo bolje materijaliziranosti) u odnosu na pomicanje gore-dolje po zaslonu.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2" y="3568712"/>
            <a:ext cx="3304241" cy="2598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71" y="2927863"/>
            <a:ext cx="4762500" cy="3048000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750798">
            <a:off x="8559395" y="5594890"/>
            <a:ext cx="741406" cy="761946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8603" y="0"/>
            <a:ext cx="8762999" cy="1143000"/>
          </a:xfrm>
        </p:spPr>
        <p:txBody>
          <a:bodyPr>
            <a:normAutofit/>
          </a:bodyPr>
          <a:lstStyle/>
          <a:p>
            <a:r>
              <a:rPr lang="hr-HR" sz="2400" b="1" dirty="0"/>
              <a:t>P</a:t>
            </a:r>
            <a:r>
              <a:rPr lang="hr-HR" sz="2400" b="1" dirty="0" smtClean="0"/>
              <a:t>apir </a:t>
            </a:r>
            <a:r>
              <a:rPr lang="hr-HR" sz="2400" b="1" dirty="0" smtClean="0"/>
              <a:t>i </a:t>
            </a:r>
            <a:r>
              <a:rPr lang="hr-HR" sz="2400" b="1" dirty="0" smtClean="0"/>
              <a:t>olovka </a:t>
            </a:r>
            <a:r>
              <a:rPr lang="hr-HR" sz="2400" b="1" dirty="0" smtClean="0"/>
              <a:t>su bolji za izradu bilješki od računala!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336" y="4556894"/>
            <a:ext cx="8017933" cy="18626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2400" dirty="0"/>
              <a:t>I</a:t>
            </a:r>
            <a:r>
              <a:rPr lang="hr-HR" sz="2400" dirty="0" smtClean="0"/>
              <a:t>straživanja su pokazala da čitanje rukom </a:t>
            </a:r>
            <a:r>
              <a:rPr lang="hr-HR" sz="2400" dirty="0" smtClean="0"/>
              <a:t>napisanih bilješki </a:t>
            </a:r>
            <a:r>
              <a:rPr lang="hr-HR" sz="2400" dirty="0" smtClean="0"/>
              <a:t>aktivira različite dijelove mozga od čitanja teksta natipkanog na računalu. Sjećanje na rukom napisane riječi vezano je uz kodiranje i pokrete potrebne za izradu svakog slova, što nam pomaže da ih i puno bolje zapamtimo jer je na taj način je dubina obrade informacija veća.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8" y="1274804"/>
            <a:ext cx="3164098" cy="3170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7475" y="6307666"/>
            <a:ext cx="576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Mueller</a:t>
            </a:r>
            <a:r>
              <a:rPr lang="hr-HR" dirty="0" smtClean="0"/>
              <a:t> P.A., </a:t>
            </a:r>
            <a:r>
              <a:rPr lang="hr-HR" dirty="0" err="1" smtClean="0"/>
              <a:t>Oppenheimer</a:t>
            </a:r>
            <a:r>
              <a:rPr lang="hr-HR" dirty="0" smtClean="0"/>
              <a:t> D.M. </a:t>
            </a:r>
            <a:r>
              <a:rPr lang="hr-HR" b="1" dirty="0" smtClean="0"/>
              <a:t>The </a:t>
            </a:r>
            <a:r>
              <a:rPr lang="hr-HR" b="1" dirty="0" err="1" smtClean="0"/>
              <a:t>pen</a:t>
            </a:r>
            <a:r>
              <a:rPr lang="hr-HR" b="1" dirty="0" smtClean="0"/>
              <a:t> is </a:t>
            </a:r>
            <a:r>
              <a:rPr lang="hr-HR" b="1" dirty="0" err="1" smtClean="0"/>
              <a:t>mightier</a:t>
            </a:r>
            <a:r>
              <a:rPr lang="hr-HR" b="1" dirty="0" smtClean="0"/>
              <a:t> </a:t>
            </a:r>
            <a:r>
              <a:rPr lang="hr-HR" b="1" dirty="0" err="1" smtClean="0"/>
              <a:t>than</a:t>
            </a:r>
            <a:r>
              <a:rPr lang="hr-HR" b="1" dirty="0" smtClean="0"/>
              <a:t> the </a:t>
            </a:r>
            <a:r>
              <a:rPr lang="hr-HR" b="1" dirty="0" err="1" smtClean="0"/>
              <a:t>keyboard</a:t>
            </a:r>
            <a:r>
              <a:rPr lang="hr-HR" b="1" dirty="0" smtClean="0"/>
              <a:t>: </a:t>
            </a:r>
            <a:r>
              <a:rPr lang="hr-HR" b="1" dirty="0" err="1" smtClean="0"/>
              <a:t>advantages</a:t>
            </a:r>
            <a:r>
              <a:rPr lang="hr-HR" b="1" dirty="0" smtClean="0"/>
              <a:t> </a:t>
            </a:r>
            <a:r>
              <a:rPr lang="hr-HR" b="1" dirty="0" err="1" smtClean="0"/>
              <a:t>of</a:t>
            </a:r>
            <a:r>
              <a:rPr lang="hr-HR" b="1" dirty="0" smtClean="0"/>
              <a:t> </a:t>
            </a:r>
            <a:r>
              <a:rPr lang="hr-HR" b="1" dirty="0" err="1" smtClean="0"/>
              <a:t>longhand</a:t>
            </a:r>
            <a:r>
              <a:rPr lang="hr-HR" b="1" dirty="0" smtClean="0"/>
              <a:t> </a:t>
            </a:r>
            <a:r>
              <a:rPr lang="hr-HR" b="1" dirty="0" err="1" smtClean="0"/>
              <a:t>over</a:t>
            </a:r>
            <a:r>
              <a:rPr lang="hr-HR" b="1" dirty="0" smtClean="0"/>
              <a:t> laptop note </a:t>
            </a:r>
            <a:r>
              <a:rPr lang="hr-HR" b="1" dirty="0" err="1" smtClean="0"/>
              <a:t>taking</a:t>
            </a:r>
            <a:r>
              <a:rPr lang="hr-HR" dirty="0" smtClean="0"/>
              <a:t>. </a:t>
            </a:r>
            <a:r>
              <a:rPr lang="hr-HR" i="1" dirty="0" err="1" smtClean="0"/>
              <a:t>Psychol</a:t>
            </a:r>
            <a:r>
              <a:rPr lang="hr-HR" i="1" dirty="0" smtClean="0"/>
              <a:t>. Sci</a:t>
            </a:r>
            <a:r>
              <a:rPr lang="hr-HR" dirty="0" smtClean="0"/>
              <a:t>. 2014; 25: 1159-1168.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50" y="875029"/>
            <a:ext cx="5461984" cy="356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65" y="0"/>
            <a:ext cx="8229600" cy="889686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Učinak dubinske obrade informacija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9730"/>
            <a:ext cx="8909222" cy="628547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dirty="0" smtClean="0"/>
              <a:t>Pokušajte pročitati sljedeće riječi: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svirati – RAČUNALO – kisik – </a:t>
            </a:r>
            <a:r>
              <a:rPr lang="hr-HR" dirty="0" err="1" smtClean="0"/>
              <a:t>pizza</a:t>
            </a:r>
            <a:r>
              <a:rPr lang="hr-HR" dirty="0"/>
              <a:t> </a:t>
            </a:r>
            <a:r>
              <a:rPr lang="hr-HR" dirty="0" smtClean="0"/>
              <a:t>– KOKOS – KUCATI – pas – MOZAK – komarac – čistiti – vodič – NALITI – MRAV – klopka – pojesti – kotač – MISAO – mlaz – kuća – slon – čuti.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Ako u zadatku treba odrediti </a:t>
            </a:r>
            <a:r>
              <a:rPr lang="hr-HR" u="sng" dirty="0" smtClean="0"/>
              <a:t>je li pojedina riječ napisana velikim ili malim slovima</a:t>
            </a:r>
            <a:r>
              <a:rPr lang="hr-HR" dirty="0" smtClean="0"/>
              <a:t>, to će biti jednostavno, ali ćemo tako zapamtiti najmanje </a:t>
            </a:r>
            <a:r>
              <a:rPr lang="hr-HR" dirty="0" smtClean="0"/>
              <a:t>riječi.</a:t>
            </a:r>
          </a:p>
          <a:p>
            <a:pPr marL="0" indent="0">
              <a:buNone/>
            </a:pPr>
            <a:r>
              <a:rPr lang="hr-HR" dirty="0" smtClean="0"/>
              <a:t>Ako </a:t>
            </a:r>
            <a:r>
              <a:rPr lang="hr-HR" dirty="0" smtClean="0"/>
              <a:t>u zadatku trebate odrediti </a:t>
            </a:r>
            <a:r>
              <a:rPr lang="hr-HR" u="sng" dirty="0" smtClean="0"/>
              <a:t>koje riječi su imenice a koje glagoli</a:t>
            </a:r>
            <a:r>
              <a:rPr lang="hr-HR" dirty="0" smtClean="0"/>
              <a:t>, to će biti već malo teže, ali ćemo upamtiti veći broj riječi nego u prethodnom zadatku.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Konačno</a:t>
            </a:r>
            <a:r>
              <a:rPr lang="hr-HR" dirty="0" smtClean="0"/>
              <a:t>, ako za svaku riječ treba odrediti </a:t>
            </a:r>
            <a:r>
              <a:rPr lang="hr-HR" u="sng" dirty="0" smtClean="0"/>
              <a:t>radi li se o nečem živom ili neživom</a:t>
            </a:r>
            <a:r>
              <a:rPr lang="hr-HR" dirty="0" smtClean="0"/>
              <a:t>, takva će obrada najdulje potrajati, ali će broj zapamćenih riječi biti najveći.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To </a:t>
            </a:r>
            <a:r>
              <a:rPr lang="hr-HR" dirty="0" smtClean="0"/>
              <a:t>je samo </a:t>
            </a:r>
            <a:r>
              <a:rPr lang="hr-HR" dirty="0" smtClean="0"/>
              <a:t>jedan primjer koji potvrđuje da je dubina </a:t>
            </a:r>
            <a:r>
              <a:rPr lang="hr-HR" dirty="0" smtClean="0"/>
              <a:t>obrade nekog sadržaja proporcionalna stupnju njegovog upamćivanja.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7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649" y="3036994"/>
            <a:ext cx="86250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Djeci mlađoj od </a:t>
            </a:r>
            <a:r>
              <a:rPr lang="hr-HR" dirty="0"/>
              <a:t>od 18 mjeseci ne </a:t>
            </a:r>
            <a:r>
              <a:rPr lang="hr-HR" dirty="0" smtClean="0"/>
              <a:t>smiju se davati </a:t>
            </a:r>
            <a:r>
              <a:rPr lang="hr-HR" dirty="0"/>
              <a:t>nikakvi zasloni, a </a:t>
            </a:r>
            <a:r>
              <a:rPr lang="hr-HR" dirty="0" smtClean="0"/>
              <a:t>djeci u </a:t>
            </a:r>
            <a:r>
              <a:rPr lang="hr-HR" dirty="0"/>
              <a:t>dobi od 2-5 godina </a:t>
            </a:r>
            <a:r>
              <a:rPr lang="hr-HR" dirty="0" smtClean="0"/>
              <a:t>treba se ograničiti upotreba zaslona </a:t>
            </a:r>
            <a:r>
              <a:rPr lang="hr-HR" dirty="0"/>
              <a:t>na do </a:t>
            </a:r>
            <a:r>
              <a:rPr lang="hr-HR" dirty="0" smtClean="0"/>
              <a:t>najviše jedan </a:t>
            </a:r>
            <a:r>
              <a:rPr lang="hr-HR" dirty="0"/>
              <a:t>sat </a:t>
            </a:r>
            <a:r>
              <a:rPr lang="hr-HR" dirty="0" smtClean="0"/>
              <a:t>dnevno, i to </a:t>
            </a:r>
            <a:r>
              <a:rPr lang="hr-HR" dirty="0"/>
              <a:t>visokokvalitetnih </a:t>
            </a:r>
            <a:r>
              <a:rPr lang="hr-HR" dirty="0" smtClean="0"/>
              <a:t>i provjerenih programa</a:t>
            </a:r>
            <a:r>
              <a:rPr lang="hr-HR" dirty="0"/>
              <a:t>. Za djecu stariju od 6 godina i starije treba pripaziti da vrijeme provedeno u korištenju medija ne </a:t>
            </a:r>
            <a:r>
              <a:rPr lang="hr-HR" dirty="0" smtClean="0"/>
              <a:t>oduzmu </a:t>
            </a:r>
            <a:r>
              <a:rPr lang="hr-HR" dirty="0"/>
              <a:t>vrijeme potrebno za san, </a:t>
            </a:r>
            <a:r>
              <a:rPr lang="hr-HR" dirty="0" smtClean="0"/>
              <a:t>tjelesne i druge, napose socijalne aktivnosti koje su bitne </a:t>
            </a:r>
            <a:r>
              <a:rPr lang="hr-HR" dirty="0"/>
              <a:t>za </a:t>
            </a:r>
            <a:r>
              <a:rPr lang="hr-HR" dirty="0" smtClean="0"/>
              <a:t>mentalno i fizičko zdravlje.</a:t>
            </a:r>
          </a:p>
          <a:p>
            <a:endParaRPr lang="hr-HR" dirty="0"/>
          </a:p>
          <a:p>
            <a:r>
              <a:rPr lang="hr-HR" dirty="0" smtClean="0"/>
              <a:t>Igranje </a:t>
            </a:r>
            <a:r>
              <a:rPr lang="hr-HR" dirty="0"/>
              <a:t>igrica više od 3 sata </a:t>
            </a:r>
            <a:r>
              <a:rPr lang="hr-HR" dirty="0" smtClean="0"/>
              <a:t>dnevno dokazano </a:t>
            </a:r>
            <a:r>
              <a:rPr lang="hr-HR" dirty="0"/>
              <a:t>je povezano sa slabljenjem </a:t>
            </a:r>
            <a:r>
              <a:rPr lang="hr-HR" dirty="0" smtClean="0"/>
              <a:t>vida (</a:t>
            </a:r>
            <a:r>
              <a:rPr lang="hr-HR" dirty="0" err="1" smtClean="0"/>
              <a:t>Bener</a:t>
            </a:r>
            <a:r>
              <a:rPr lang="hr-HR" dirty="0" smtClean="0"/>
              <a:t> </a:t>
            </a:r>
            <a:r>
              <a:rPr lang="hr-HR" dirty="0" err="1" smtClean="0"/>
              <a:t>et</a:t>
            </a:r>
            <a:r>
              <a:rPr lang="hr-HR" dirty="0" smtClean="0"/>
              <a:t> </a:t>
            </a:r>
            <a:r>
              <a:rPr lang="hr-HR" dirty="0" err="1" smtClean="0"/>
              <a:t>al</a:t>
            </a:r>
            <a:r>
              <a:rPr lang="hr-HR" dirty="0" smtClean="0"/>
              <a:t>. </a:t>
            </a:r>
            <a:r>
              <a:rPr lang="en-US" i="1" dirty="0" smtClean="0"/>
              <a:t>J</a:t>
            </a:r>
            <a:r>
              <a:rPr lang="en-US" i="1" dirty="0"/>
              <a:t>. Child Health Care</a:t>
            </a:r>
            <a:r>
              <a:rPr lang="en-US" dirty="0"/>
              <a:t> </a:t>
            </a:r>
            <a:r>
              <a:rPr lang="hr-HR" dirty="0" smtClean="0"/>
              <a:t>2010; </a:t>
            </a:r>
            <a:r>
              <a:rPr lang="en-US" dirty="0" smtClean="0"/>
              <a:t>14</a:t>
            </a:r>
            <a:r>
              <a:rPr lang="hr-HR" dirty="0" smtClean="0"/>
              <a:t>: </a:t>
            </a:r>
            <a:r>
              <a:rPr lang="en-US" dirty="0" smtClean="0"/>
              <a:t>375-385</a:t>
            </a:r>
            <a:r>
              <a:rPr lang="hr-HR" dirty="0" smtClean="0"/>
              <a:t>).</a:t>
            </a:r>
          </a:p>
          <a:p>
            <a:endParaRPr lang="hr-HR" dirty="0"/>
          </a:p>
          <a:p>
            <a:r>
              <a:rPr lang="hr-HR" dirty="0" smtClean="0"/>
              <a:t>Prekomjerna upotreba </a:t>
            </a:r>
            <a:r>
              <a:rPr lang="hr-HR" dirty="0"/>
              <a:t>pametnih telefona, napose igranje igrica po noći u krevetu, dovodi do poremećaja spavanja </a:t>
            </a:r>
            <a:r>
              <a:rPr lang="hr-HR" dirty="0" smtClean="0"/>
              <a:t>što također može negativno utjecati </a:t>
            </a:r>
            <a:r>
              <a:rPr lang="hr-HR" dirty="0"/>
              <a:t>na zapamćivanje prethodno usvojenih sadržaja, kao i </a:t>
            </a:r>
            <a:r>
              <a:rPr lang="hr-HR" dirty="0" smtClean="0"/>
              <a:t>na učenje </a:t>
            </a:r>
            <a:r>
              <a:rPr lang="hr-HR" dirty="0"/>
              <a:t>budućih.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55156" y="6730313"/>
            <a:ext cx="53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https://www.aap.org/en-us/Pages/Default.aspx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0703" y="371328"/>
            <a:ext cx="9036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Preporuke Američke pedijatrijske akademije iz 2016. godine</a:t>
            </a:r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43" y="1325435"/>
            <a:ext cx="2203825" cy="14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67" y="1178011"/>
            <a:ext cx="8607417" cy="627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367" y="222421"/>
            <a:ext cx="9193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accent1"/>
                </a:solidFill>
              </a:rPr>
              <a:t>Smanjenje „plavog” dijela spektra svjetla povezano je s povećanom proizvodnjom </a:t>
            </a:r>
            <a:r>
              <a:rPr lang="hr-HR" sz="2000" b="1" dirty="0" err="1" smtClean="0">
                <a:solidFill>
                  <a:schemeClr val="accent1"/>
                </a:solidFill>
              </a:rPr>
              <a:t>melatonina</a:t>
            </a:r>
            <a:r>
              <a:rPr lang="hr-HR" sz="2000" b="1" dirty="0" smtClean="0">
                <a:solidFill>
                  <a:schemeClr val="accent1"/>
                </a:solidFill>
              </a:rPr>
              <a:t>, čija večernja proizvodnja u </a:t>
            </a:r>
            <a:r>
              <a:rPr lang="hr-HR" sz="2000" b="1" dirty="0" err="1" smtClean="0">
                <a:solidFill>
                  <a:schemeClr val="accent1"/>
                </a:solidFill>
              </a:rPr>
              <a:t>pinealnoj</a:t>
            </a:r>
            <a:r>
              <a:rPr lang="hr-HR" sz="2000" b="1" dirty="0" smtClean="0">
                <a:solidFill>
                  <a:schemeClr val="accent1"/>
                </a:solidFill>
              </a:rPr>
              <a:t> žlijezdi pomaže </a:t>
            </a:r>
            <a:r>
              <a:rPr lang="hr-HR" sz="2000" b="1" dirty="0" err="1" smtClean="0">
                <a:solidFill>
                  <a:schemeClr val="accent1"/>
                </a:solidFill>
              </a:rPr>
              <a:t>usnivanju</a:t>
            </a:r>
            <a:r>
              <a:rPr lang="hr-HR" sz="2000" b="1" dirty="0" smtClean="0">
                <a:solidFill>
                  <a:schemeClr val="accent1"/>
                </a:solidFill>
              </a:rPr>
              <a:t> i kvalitetnom spavanju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1" y="5517019"/>
            <a:ext cx="2266726" cy="1619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13" y="5517019"/>
            <a:ext cx="2294956" cy="16194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797" y="1066917"/>
            <a:ext cx="92263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err="1"/>
              <a:t>Poznato</a:t>
            </a:r>
            <a:r>
              <a:rPr lang="en-US" sz="2000" dirty="0"/>
              <a:t> je da se </a:t>
            </a:r>
            <a:r>
              <a:rPr lang="en-US" sz="2000" dirty="0" err="1"/>
              <a:t>proizvodnja</a:t>
            </a:r>
            <a:r>
              <a:rPr lang="en-US" sz="2000" dirty="0"/>
              <a:t> </a:t>
            </a:r>
            <a:r>
              <a:rPr lang="en-US" sz="2000" dirty="0" err="1"/>
              <a:t>melatonina</a:t>
            </a:r>
            <a:r>
              <a:rPr lang="en-US" sz="2000" dirty="0"/>
              <a:t> </a:t>
            </a:r>
            <a:r>
              <a:rPr lang="en-US" sz="2000" dirty="0" err="1"/>
              <a:t>jače</a:t>
            </a:r>
            <a:r>
              <a:rPr lang="en-US" sz="2000" dirty="0"/>
              <a:t> </a:t>
            </a:r>
            <a:r>
              <a:rPr lang="en-US" sz="2000" dirty="0" err="1"/>
              <a:t>smanjuje</a:t>
            </a:r>
            <a:r>
              <a:rPr lang="en-US" sz="2000" dirty="0"/>
              <a:t> </a:t>
            </a:r>
            <a:r>
              <a:rPr lang="en-US" sz="2000" dirty="0" err="1"/>
              <a:t>ako</a:t>
            </a:r>
            <a:r>
              <a:rPr lang="en-US" sz="2000" dirty="0"/>
              <a:t> </a:t>
            </a:r>
            <a:r>
              <a:rPr lang="en-US" sz="2000" dirty="0" err="1"/>
              <a:t>umjetna</a:t>
            </a:r>
            <a:r>
              <a:rPr lang="en-US" sz="2000" dirty="0"/>
              <a:t> </a:t>
            </a:r>
            <a:r>
              <a:rPr lang="en-US" sz="2000" dirty="0" err="1"/>
              <a:t>rasvjeta</a:t>
            </a:r>
            <a:r>
              <a:rPr lang="en-US" sz="2000" dirty="0"/>
              <a:t> </a:t>
            </a:r>
            <a:r>
              <a:rPr lang="en-US" sz="2000" dirty="0" err="1"/>
              <a:t>po</a:t>
            </a:r>
            <a:r>
              <a:rPr lang="en-US" sz="2000" dirty="0"/>
              <a:t> </a:t>
            </a:r>
            <a:r>
              <a:rPr lang="en-US" sz="2000" dirty="0" err="1"/>
              <a:t>noći</a:t>
            </a:r>
            <a:r>
              <a:rPr lang="en-US" sz="2000" dirty="0"/>
              <a:t> </a:t>
            </a:r>
            <a:r>
              <a:rPr lang="en-US" sz="2000" dirty="0" err="1"/>
              <a:t>sadrži</a:t>
            </a:r>
            <a:r>
              <a:rPr lang="en-US" sz="2000" dirty="0"/>
              <a:t> </a:t>
            </a:r>
            <a:r>
              <a:rPr lang="en-US" sz="2000" dirty="0" err="1"/>
              <a:t>svjetlo</a:t>
            </a:r>
            <a:r>
              <a:rPr lang="en-US" sz="2000" dirty="0"/>
              <a:t> </a:t>
            </a:r>
            <a:r>
              <a:rPr lang="en-US" sz="2000" dirty="0" err="1"/>
              <a:t>kraćih</a:t>
            </a:r>
            <a:r>
              <a:rPr lang="en-US" sz="2000" dirty="0"/>
              <a:t> </a:t>
            </a:r>
            <a:r>
              <a:rPr lang="en-US" sz="2000" dirty="0" err="1"/>
              <a:t>valnih</a:t>
            </a:r>
            <a:r>
              <a:rPr lang="en-US" sz="2000" dirty="0"/>
              <a:t> </a:t>
            </a:r>
            <a:r>
              <a:rPr lang="en-US" sz="2000" dirty="0" err="1"/>
              <a:t>duljina</a:t>
            </a:r>
            <a:r>
              <a:rPr lang="en-US" sz="2000" dirty="0"/>
              <a:t> (“</a:t>
            </a:r>
            <a:r>
              <a:rPr lang="en-US" sz="2000" dirty="0" err="1"/>
              <a:t>plavo</a:t>
            </a:r>
            <a:r>
              <a:rPr lang="en-US" sz="2000" dirty="0"/>
              <a:t>” </a:t>
            </a:r>
            <a:r>
              <a:rPr lang="en-US" sz="2000" dirty="0" err="1"/>
              <a:t>svjetlo</a:t>
            </a:r>
            <a:r>
              <a:rPr lang="en-US" sz="2000" dirty="0"/>
              <a:t>). U </a:t>
            </a:r>
            <a:r>
              <a:rPr lang="en-US" sz="2000" dirty="0" err="1"/>
              <a:t>dvotjednom</a:t>
            </a:r>
            <a:r>
              <a:rPr lang="en-US" sz="2000" dirty="0"/>
              <a:t> </a:t>
            </a:r>
            <a:r>
              <a:rPr lang="en-US" sz="2000" dirty="0" err="1"/>
              <a:t>istraživanju</a:t>
            </a:r>
            <a:r>
              <a:rPr lang="en-US" sz="2000" dirty="0"/>
              <a:t> u </a:t>
            </a:r>
            <a:r>
              <a:rPr lang="en-US" sz="2000" dirty="0" err="1"/>
              <a:t>jednoj</a:t>
            </a:r>
            <a:r>
              <a:rPr lang="en-US" sz="2000" dirty="0"/>
              <a:t> </a:t>
            </a:r>
            <a:r>
              <a:rPr lang="en-US" sz="2000" dirty="0" err="1"/>
              <a:t>bolnici</a:t>
            </a:r>
            <a:r>
              <a:rPr lang="en-US" sz="2000" dirty="0"/>
              <a:t> u </a:t>
            </a:r>
            <a:r>
              <a:rPr lang="en-US" sz="2000" dirty="0" err="1"/>
              <a:t>Norveškoj</a:t>
            </a:r>
            <a:r>
              <a:rPr lang="en-US" sz="2000" dirty="0"/>
              <a:t>,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 smtClean="0"/>
              <a:t>upotrebe</a:t>
            </a:r>
            <a:r>
              <a:rPr lang="hr-HR" sz="2000" dirty="0"/>
              <a:t> </a:t>
            </a:r>
            <a:r>
              <a:rPr lang="en-US" sz="2000" dirty="0" err="1" smtClean="0"/>
              <a:t>svjetla</a:t>
            </a:r>
            <a:r>
              <a:rPr lang="en-US" sz="2000" dirty="0" smtClean="0"/>
              <a:t> </a:t>
            </a:r>
            <a:r>
              <a:rPr lang="en-US" sz="2000" dirty="0"/>
              <a:t>bez </a:t>
            </a:r>
            <a:r>
              <a:rPr lang="en-US" sz="2000" dirty="0" err="1"/>
              <a:t>plavog</a:t>
            </a:r>
            <a:r>
              <a:rPr lang="en-US" sz="2000" dirty="0"/>
              <a:t> </a:t>
            </a:r>
            <a:r>
              <a:rPr lang="en-US" sz="2000" dirty="0" err="1"/>
              <a:t>dijela</a:t>
            </a:r>
            <a:r>
              <a:rPr lang="en-US" sz="2000" dirty="0"/>
              <a:t> </a:t>
            </a:r>
            <a:r>
              <a:rPr lang="en-US" sz="2000" dirty="0" err="1"/>
              <a:t>spektra</a:t>
            </a:r>
            <a:r>
              <a:rPr lang="en-US" sz="2000" dirty="0"/>
              <a:t> u </a:t>
            </a:r>
            <a:r>
              <a:rPr lang="en-US" sz="2000" dirty="0" err="1"/>
              <a:t>razdolju</a:t>
            </a:r>
            <a:r>
              <a:rPr lang="en-US" sz="2000" dirty="0"/>
              <a:t> </a:t>
            </a:r>
            <a:r>
              <a:rPr lang="en-US" sz="2000" dirty="0" err="1"/>
              <a:t>nakon</a:t>
            </a:r>
            <a:r>
              <a:rPr lang="en-US" sz="2000" dirty="0"/>
              <a:t> 18:30 </a:t>
            </a:r>
            <a:r>
              <a:rPr lang="en-US" sz="2000" dirty="0" smtClean="0"/>
              <a:t>h, </a:t>
            </a:r>
            <a:r>
              <a:rPr lang="en-US" sz="2000" dirty="0" err="1"/>
              <a:t>smanjenje</a:t>
            </a:r>
            <a:r>
              <a:rPr lang="en-US" sz="2000" dirty="0"/>
              <a:t> </a:t>
            </a:r>
            <a:r>
              <a:rPr lang="en-US" sz="2000" dirty="0" err="1"/>
              <a:t>proizvodnje</a:t>
            </a:r>
            <a:r>
              <a:rPr lang="en-US" sz="2000" dirty="0"/>
              <a:t> </a:t>
            </a:r>
            <a:r>
              <a:rPr lang="en-US" sz="2000" dirty="0" err="1"/>
              <a:t>melatonina</a:t>
            </a:r>
            <a:r>
              <a:rPr lang="en-US" sz="2000" dirty="0"/>
              <a:t> u </a:t>
            </a:r>
            <a:r>
              <a:rPr lang="hr-HR" sz="2000" dirty="0" smtClean="0"/>
              <a:t>tih </a:t>
            </a:r>
            <a:r>
              <a:rPr lang="en-US" sz="2000" dirty="0" err="1" smtClean="0"/>
              <a:t>ispitanika</a:t>
            </a:r>
            <a:r>
              <a:rPr lang="en-US" sz="2000" dirty="0" smtClean="0"/>
              <a:t> </a:t>
            </a:r>
            <a:r>
              <a:rPr lang="en-US" sz="2000" dirty="0" err="1"/>
              <a:t>bilo</a:t>
            </a:r>
            <a:r>
              <a:rPr lang="en-US" sz="2000" dirty="0"/>
              <a:t> je </a:t>
            </a:r>
            <a:r>
              <a:rPr lang="en-US" sz="2000" dirty="0" err="1" smtClean="0"/>
              <a:t>značajno</a:t>
            </a:r>
            <a:r>
              <a:rPr lang="en-US" sz="2000" dirty="0" smtClean="0"/>
              <a:t> </a:t>
            </a:r>
            <a:r>
              <a:rPr lang="en-US" sz="2000" dirty="0" err="1" smtClean="0"/>
              <a:t>manje</a:t>
            </a:r>
            <a:r>
              <a:rPr lang="en-US" sz="2000" dirty="0" smtClean="0"/>
              <a:t> </a:t>
            </a:r>
            <a:r>
              <a:rPr lang="hr-HR" sz="2000" dirty="0" smtClean="0"/>
              <a:t>te se</a:t>
            </a:r>
            <a:r>
              <a:rPr lang="en-US" sz="2000" dirty="0" smtClean="0"/>
              <a:t> </a:t>
            </a:r>
            <a:r>
              <a:rPr lang="en-US" sz="2000" dirty="0" err="1"/>
              <a:t>smanjilo</a:t>
            </a:r>
            <a:r>
              <a:rPr lang="en-US" sz="2000" dirty="0"/>
              <a:t> </a:t>
            </a:r>
            <a:r>
              <a:rPr lang="en-US" sz="2000" dirty="0" err="1" smtClean="0"/>
              <a:t>samo</a:t>
            </a:r>
            <a:r>
              <a:rPr lang="en-US" sz="2000" dirty="0" smtClean="0"/>
              <a:t> </a:t>
            </a:r>
            <a:r>
              <a:rPr lang="en-US" sz="2000" dirty="0" err="1"/>
              <a:t>za</a:t>
            </a:r>
            <a:r>
              <a:rPr lang="en-US" sz="2000" dirty="0"/>
              <a:t> 15% (</a:t>
            </a:r>
            <a:r>
              <a:rPr lang="en-US" sz="2000" dirty="0" err="1"/>
              <a:t>uzorci</a:t>
            </a:r>
            <a:r>
              <a:rPr lang="en-US" sz="2000" dirty="0"/>
              <a:t> </a:t>
            </a:r>
            <a:r>
              <a:rPr lang="en-US" sz="2000" dirty="0" err="1"/>
              <a:t>sline</a:t>
            </a:r>
            <a:r>
              <a:rPr lang="en-US" sz="2000" dirty="0"/>
              <a:t> u </a:t>
            </a:r>
            <a:r>
              <a:rPr lang="en-US" sz="2000" dirty="0" err="1"/>
              <a:t>kojoj</a:t>
            </a:r>
            <a:r>
              <a:rPr lang="en-US" sz="2000" dirty="0"/>
              <a:t> je </a:t>
            </a:r>
            <a:r>
              <a:rPr lang="en-US" sz="2000" dirty="0" err="1"/>
              <a:t>određivana</a:t>
            </a:r>
            <a:r>
              <a:rPr lang="en-US" sz="2000" dirty="0"/>
              <a:t> </a:t>
            </a:r>
            <a:r>
              <a:rPr lang="en-US" sz="2000" dirty="0" err="1"/>
              <a:t>koncentracija</a:t>
            </a:r>
            <a:r>
              <a:rPr lang="en-US" sz="2000" dirty="0"/>
              <a:t> </a:t>
            </a:r>
            <a:r>
              <a:rPr lang="en-US" sz="2000" dirty="0" err="1"/>
              <a:t>melatonina</a:t>
            </a:r>
            <a:r>
              <a:rPr lang="en-US" sz="2000" dirty="0"/>
              <a:t> </a:t>
            </a:r>
            <a:r>
              <a:rPr lang="en-US" sz="2000" dirty="0" err="1"/>
              <a:t>uzimani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svakih</a:t>
            </a:r>
            <a:r>
              <a:rPr lang="en-US" sz="2000" dirty="0"/>
              <a:t> sat </a:t>
            </a:r>
            <a:r>
              <a:rPr lang="en-US" sz="2000" dirty="0" err="1"/>
              <a:t>vremena</a:t>
            </a:r>
            <a:r>
              <a:rPr lang="en-US" sz="2000" dirty="0"/>
              <a:t> u </a:t>
            </a:r>
            <a:r>
              <a:rPr lang="en-US" sz="2000" dirty="0" err="1"/>
              <a:t>razdoblju</a:t>
            </a:r>
            <a:r>
              <a:rPr lang="en-US" sz="2000" dirty="0"/>
              <a:t> od </a:t>
            </a:r>
            <a:r>
              <a:rPr lang="en-US" sz="2000" dirty="0" smtClean="0"/>
              <a:t>19-23 </a:t>
            </a:r>
            <a:r>
              <a:rPr lang="en-US" sz="2000" dirty="0"/>
              <a:t>h</a:t>
            </a:r>
            <a:r>
              <a:rPr lang="en-US" sz="2000" dirty="0" smtClean="0"/>
              <a:t>) </a:t>
            </a:r>
            <a:r>
              <a:rPr lang="en-US" sz="2000" dirty="0"/>
              <a:t>u </a:t>
            </a:r>
            <a:r>
              <a:rPr lang="en-US" sz="2000" dirty="0" err="1"/>
              <a:t>usporedbi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smanjenjem</a:t>
            </a:r>
            <a:r>
              <a:rPr lang="en-US" sz="2000" dirty="0"/>
              <a:t> od 45% 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ispitanika</a:t>
            </a:r>
            <a:r>
              <a:rPr lang="en-US" sz="2000" dirty="0"/>
              <a:t> </a:t>
            </a:r>
            <a:r>
              <a:rPr lang="en-US" sz="2000" dirty="0" err="1"/>
              <a:t>koji</a:t>
            </a:r>
            <a:r>
              <a:rPr lang="en-US" sz="2000" dirty="0"/>
              <a:t> </a:t>
            </a:r>
            <a:r>
              <a:rPr lang="en-US" sz="2000" dirty="0" err="1"/>
              <a:t>nisu</a:t>
            </a:r>
            <a:r>
              <a:rPr lang="en-US" sz="2000" dirty="0"/>
              <a:t> </a:t>
            </a:r>
            <a:r>
              <a:rPr lang="en-US" sz="2000" dirty="0" err="1"/>
              <a:t>imali</a:t>
            </a:r>
            <a:r>
              <a:rPr lang="en-US" sz="2000" dirty="0"/>
              <a:t> </a:t>
            </a:r>
            <a:r>
              <a:rPr lang="hr-HR" sz="2000" dirty="0" smtClean="0"/>
              <a:t>tako podešeno svjetlo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err="1"/>
              <a:t>Vethe</a:t>
            </a:r>
            <a:r>
              <a:rPr lang="en-US" sz="2000" dirty="0"/>
              <a:t> et al., </a:t>
            </a:r>
            <a:r>
              <a:rPr lang="en-US" sz="2000" i="1" dirty="0"/>
              <a:t>Sleep</a:t>
            </a:r>
            <a:r>
              <a:rPr lang="en-US" sz="2000" dirty="0"/>
              <a:t>, 2020; zsaa194</a:t>
            </a:r>
            <a:r>
              <a:rPr lang="en-US" sz="2000" dirty="0" smtClean="0"/>
              <a:t>).</a:t>
            </a:r>
            <a:endParaRPr lang="hr-HR" sz="2000" dirty="0" smtClean="0"/>
          </a:p>
          <a:p>
            <a:pPr lvl="0"/>
            <a:r>
              <a:rPr lang="en-US" sz="2000" dirty="0" err="1" smtClean="0"/>
              <a:t>Ukupno</a:t>
            </a:r>
            <a:r>
              <a:rPr lang="en-US" sz="2000" dirty="0" smtClean="0"/>
              <a:t> </a:t>
            </a:r>
            <a:r>
              <a:rPr lang="en-US" sz="2000" dirty="0" err="1"/>
              <a:t>vrijeme</a:t>
            </a:r>
            <a:r>
              <a:rPr lang="en-US" sz="2000" dirty="0"/>
              <a:t> </a:t>
            </a:r>
            <a:r>
              <a:rPr lang="en-US" sz="2000" dirty="0" err="1"/>
              <a:t>spavanja</a:t>
            </a:r>
            <a:r>
              <a:rPr lang="en-US" sz="2000" dirty="0"/>
              <a:t> u </a:t>
            </a:r>
            <a:r>
              <a:rPr lang="en-US" sz="2000" dirty="0" err="1"/>
              <a:t>ispitanika</a:t>
            </a:r>
            <a:r>
              <a:rPr lang="en-US" sz="2000" dirty="0"/>
              <a:t> bez </a:t>
            </a:r>
            <a:r>
              <a:rPr lang="hr-HR" sz="2000" dirty="0" smtClean="0"/>
              <a:t>„</a:t>
            </a:r>
            <a:r>
              <a:rPr lang="en-US" sz="2000" dirty="0" err="1" smtClean="0"/>
              <a:t>plavog</a:t>
            </a:r>
            <a:r>
              <a:rPr lang="hr-HR" sz="2000" dirty="0" smtClean="0"/>
              <a:t>”</a:t>
            </a:r>
            <a:r>
              <a:rPr lang="en-US" sz="2000" dirty="0" smtClean="0"/>
              <a:t> </a:t>
            </a:r>
            <a:r>
              <a:rPr lang="en-US" sz="2000" dirty="0" err="1"/>
              <a:t>dijela</a:t>
            </a:r>
            <a:r>
              <a:rPr lang="en-US" sz="2000" dirty="0"/>
              <a:t> </a:t>
            </a:r>
            <a:r>
              <a:rPr lang="en-US" sz="2000" dirty="0" err="1" smtClean="0"/>
              <a:t>spe</a:t>
            </a:r>
            <a:r>
              <a:rPr lang="hr-HR" sz="2000" dirty="0" smtClean="0"/>
              <a:t>k</a:t>
            </a:r>
            <a:r>
              <a:rPr lang="en-US" sz="2000" dirty="0" err="1" smtClean="0"/>
              <a:t>tra</a:t>
            </a:r>
            <a:r>
              <a:rPr lang="en-US" sz="2000" dirty="0" smtClean="0"/>
              <a:t> </a:t>
            </a:r>
            <a:r>
              <a:rPr lang="en-US" sz="2000" dirty="0"/>
              <a:t>u </a:t>
            </a:r>
            <a:r>
              <a:rPr lang="hr-HR" sz="2000" dirty="0" smtClean="0"/>
              <a:t>bolničkoj rasvjeti nakon 18.30 h</a:t>
            </a:r>
            <a:r>
              <a:rPr lang="en-US" sz="2000" dirty="0" smtClean="0"/>
              <a:t> </a:t>
            </a:r>
            <a:r>
              <a:rPr lang="en-US" sz="2000" dirty="0" err="1"/>
              <a:t>bilo</a:t>
            </a:r>
            <a:r>
              <a:rPr lang="en-US" sz="2000" dirty="0"/>
              <a:t> </a:t>
            </a:r>
            <a:r>
              <a:rPr lang="hr-HR" sz="2000" dirty="0" smtClean="0"/>
              <a:t>je u prosjeku </a:t>
            </a:r>
            <a:r>
              <a:rPr lang="en-US" sz="2000" dirty="0" smtClean="0"/>
              <a:t>du</a:t>
            </a:r>
            <a:r>
              <a:rPr lang="hr-HR" sz="2000" dirty="0" smtClean="0"/>
              <a:t>ž</a:t>
            </a:r>
            <a:r>
              <a:rPr lang="en-US" sz="2000" dirty="0" smtClean="0"/>
              <a:t>e </a:t>
            </a:r>
            <a:r>
              <a:rPr lang="en-US" sz="2000" dirty="0" err="1"/>
              <a:t>za</a:t>
            </a:r>
            <a:r>
              <a:rPr lang="en-US" sz="2000" dirty="0"/>
              <a:t> 8,1 </a:t>
            </a:r>
            <a:r>
              <a:rPr lang="en-US" sz="2000" dirty="0" err="1" smtClean="0"/>
              <a:t>minutu</a:t>
            </a:r>
            <a:r>
              <a:rPr lang="en-US" sz="2000" dirty="0" smtClean="0"/>
              <a:t>, </a:t>
            </a:r>
            <a:r>
              <a:rPr lang="en-US" sz="2000" dirty="0"/>
              <a:t>a REM </a:t>
            </a:r>
            <a:r>
              <a:rPr lang="en-US" sz="2000" dirty="0" err="1"/>
              <a:t>sna</a:t>
            </a:r>
            <a:r>
              <a:rPr lang="en-US" sz="2000" dirty="0"/>
              <a:t> </a:t>
            </a:r>
            <a:r>
              <a:rPr lang="en-US" sz="2000" dirty="0" err="1"/>
              <a:t>za</a:t>
            </a:r>
            <a:r>
              <a:rPr lang="en-US" sz="2000" dirty="0"/>
              <a:t> 13,9 </a:t>
            </a:r>
            <a:r>
              <a:rPr lang="en-US" sz="2000" dirty="0" err="1"/>
              <a:t>minuta</a:t>
            </a:r>
            <a:r>
              <a:rPr lang="en-US" sz="2000" dirty="0"/>
              <a:t> (p&lt;0,001</a:t>
            </a:r>
            <a:r>
              <a:rPr lang="en-US" sz="2000" dirty="0" smtClean="0"/>
              <a:t>).</a:t>
            </a:r>
            <a:endParaRPr lang="hr-HR" sz="2000" dirty="0" smtClean="0"/>
          </a:p>
          <a:p>
            <a:pPr lvl="0"/>
            <a:r>
              <a:rPr lang="hr-HR" sz="2000" dirty="0" smtClean="0"/>
              <a:t>Većina </a:t>
            </a:r>
            <a:r>
              <a:rPr lang="hr-HR" sz="2000" dirty="0" smtClean="0"/>
              <a:t>današnjih</a:t>
            </a:r>
            <a:r>
              <a:rPr lang="en-US" sz="2000" dirty="0" smtClean="0"/>
              <a:t> </a:t>
            </a:r>
            <a:r>
              <a:rPr lang="en-US" sz="2000" dirty="0" err="1"/>
              <a:t>računala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 smtClean="0"/>
              <a:t>pametni</a:t>
            </a:r>
            <a:r>
              <a:rPr lang="hr-HR" sz="2000" dirty="0" smtClean="0"/>
              <a:t>h telefona</a:t>
            </a:r>
            <a:r>
              <a:rPr lang="en-US" sz="2000" dirty="0" smtClean="0"/>
              <a:t> </a:t>
            </a:r>
            <a:r>
              <a:rPr lang="en-US" sz="2000" dirty="0" err="1"/>
              <a:t>imaju</a:t>
            </a:r>
            <a:r>
              <a:rPr lang="en-US" sz="2000" dirty="0"/>
              <a:t> </a:t>
            </a:r>
            <a:r>
              <a:rPr lang="en-US" sz="2000" dirty="0" err="1"/>
              <a:t>opciju</a:t>
            </a:r>
            <a:r>
              <a:rPr lang="en-US" sz="2000" dirty="0"/>
              <a:t> “</a:t>
            </a:r>
            <a:r>
              <a:rPr lang="en-US" sz="2000" dirty="0" err="1" smtClean="0"/>
              <a:t>noćnog</a:t>
            </a:r>
            <a:r>
              <a:rPr lang="hr-HR" sz="2000" dirty="0"/>
              <a:t> </a:t>
            </a:r>
            <a:r>
              <a:rPr lang="hr-HR" sz="2000" dirty="0" smtClean="0"/>
              <a:t>načina rada</a:t>
            </a:r>
            <a:r>
              <a:rPr lang="en-US" sz="2000" dirty="0" smtClean="0"/>
              <a:t>” </a:t>
            </a:r>
            <a:r>
              <a:rPr lang="en-US" sz="2000" dirty="0" err="1"/>
              <a:t>tako</a:t>
            </a:r>
            <a:r>
              <a:rPr lang="en-US" sz="2000" dirty="0"/>
              <a:t> </a:t>
            </a:r>
            <a:r>
              <a:rPr lang="en-US" sz="2000" dirty="0" smtClean="0"/>
              <a:t>da </a:t>
            </a:r>
            <a:r>
              <a:rPr lang="en-US" sz="2000" dirty="0" err="1"/>
              <a:t>navečer</a:t>
            </a:r>
            <a:r>
              <a:rPr lang="en-US" sz="2000" dirty="0"/>
              <a:t> </a:t>
            </a:r>
            <a:r>
              <a:rPr lang="en-US" sz="2000" dirty="0" err="1"/>
              <a:t>emitiraju</a:t>
            </a:r>
            <a:r>
              <a:rPr lang="en-US" sz="2000" dirty="0"/>
              <a:t> </a:t>
            </a:r>
            <a:r>
              <a:rPr lang="en-US" sz="2000" dirty="0" err="1"/>
              <a:t>smanjenu</a:t>
            </a:r>
            <a:r>
              <a:rPr lang="en-US" sz="2000" dirty="0"/>
              <a:t> </a:t>
            </a:r>
            <a:r>
              <a:rPr lang="en-US" sz="2000" dirty="0" err="1"/>
              <a:t>količinu</a:t>
            </a:r>
            <a:r>
              <a:rPr lang="en-US" sz="2000" dirty="0"/>
              <a:t> </a:t>
            </a:r>
            <a:r>
              <a:rPr lang="en-US" sz="2000" dirty="0" err="1"/>
              <a:t>plavoga</a:t>
            </a:r>
            <a:r>
              <a:rPr lang="en-US" sz="2000" dirty="0"/>
              <a:t> </a:t>
            </a:r>
            <a:r>
              <a:rPr lang="en-US" sz="2000" dirty="0" err="1"/>
              <a:t>svjetla</a:t>
            </a:r>
            <a:r>
              <a:rPr lang="en-US" sz="2000" dirty="0"/>
              <a:t>. </a:t>
            </a:r>
            <a:r>
              <a:rPr lang="en-US" sz="2000" dirty="0" err="1"/>
              <a:t>Ako</a:t>
            </a:r>
            <a:r>
              <a:rPr lang="en-US" sz="2000" dirty="0"/>
              <a:t> </a:t>
            </a:r>
            <a:r>
              <a:rPr lang="en-US" sz="2000" dirty="0" err="1"/>
              <a:t>uključite</a:t>
            </a:r>
            <a:r>
              <a:rPr lang="en-US" sz="2000" dirty="0"/>
              <a:t>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/>
              <a:t>opciju</a:t>
            </a:r>
            <a:r>
              <a:rPr lang="en-US" sz="2000" dirty="0"/>
              <a:t>, </a:t>
            </a:r>
            <a:r>
              <a:rPr lang="en-US" sz="2000" dirty="0" err="1"/>
              <a:t>smanjit</a:t>
            </a:r>
            <a:r>
              <a:rPr lang="en-US" sz="2000" dirty="0"/>
              <a:t> </a:t>
            </a:r>
            <a:r>
              <a:rPr lang="en-US" sz="2000" dirty="0" err="1"/>
              <a:t>ćete</a:t>
            </a:r>
            <a:r>
              <a:rPr lang="en-US" sz="2000" dirty="0"/>
              <a:t> </a:t>
            </a:r>
            <a:r>
              <a:rPr lang="hr-HR" sz="2000" dirty="0" smtClean="0"/>
              <a:t>negativan </a:t>
            </a:r>
            <a:r>
              <a:rPr lang="en-US" sz="2000" dirty="0" err="1" smtClean="0"/>
              <a:t>utjecaj</a:t>
            </a:r>
            <a:r>
              <a:rPr lang="en-US" sz="2000" dirty="0" smtClean="0"/>
              <a:t> </a:t>
            </a:r>
            <a:r>
              <a:rPr lang="en-US" sz="2000" dirty="0" err="1"/>
              <a:t>zaslona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kvalitetu</a:t>
            </a:r>
            <a:r>
              <a:rPr lang="en-US" sz="2000" dirty="0"/>
              <a:t> </a:t>
            </a:r>
            <a:r>
              <a:rPr lang="en-US" sz="2000" dirty="0" err="1"/>
              <a:t>sna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56735" y="282087"/>
            <a:ext cx="7677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Smanjite utjecaj zaslona na trajanje i kvalitetu sna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761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956</Words>
  <Application>Microsoft Office PowerPoint</Application>
  <PresentationFormat>Custom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Utjecaj digitalnih medija na procese učenja i pamćenja: čitati sa zaslona ili s papira?  </vt:lpstr>
      <vt:lpstr>PowerPoint Presentation</vt:lpstr>
      <vt:lpstr>Čitanje s papira daje općenito bolje rezultate od čitanja sa zaslona</vt:lpstr>
      <vt:lpstr>„Papir je zakon!”</vt:lpstr>
      <vt:lpstr>Papir i olovka su bolji za izradu bilješki od računala!</vt:lpstr>
      <vt:lpstr>Učinak dubinske obrade informacija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Goran Simic</dc:creator>
  <cp:keywords/>
  <dc:description>generated using python-pptx</dc:description>
  <cp:lastModifiedBy>Goran Simic</cp:lastModifiedBy>
  <cp:revision>42</cp:revision>
  <dcterms:created xsi:type="dcterms:W3CDTF">2013-01-27T09:14:16Z</dcterms:created>
  <dcterms:modified xsi:type="dcterms:W3CDTF">2021-03-06T22:55:34Z</dcterms:modified>
  <cp:category/>
</cp:coreProperties>
</file>