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0"/>
  </p:notesMasterIdLst>
  <p:sldIdLst>
    <p:sldId id="256" r:id="rId3"/>
    <p:sldId id="712" r:id="rId4"/>
    <p:sldId id="713" r:id="rId5"/>
    <p:sldId id="714" r:id="rId6"/>
    <p:sldId id="715" r:id="rId7"/>
    <p:sldId id="716" r:id="rId8"/>
    <p:sldId id="717" r:id="rId9"/>
    <p:sldId id="718" r:id="rId10"/>
    <p:sldId id="719" r:id="rId11"/>
    <p:sldId id="720" r:id="rId12"/>
    <p:sldId id="721" r:id="rId13"/>
    <p:sldId id="722" r:id="rId14"/>
    <p:sldId id="723" r:id="rId15"/>
    <p:sldId id="724" r:id="rId16"/>
    <p:sldId id="725" r:id="rId17"/>
    <p:sldId id="726" r:id="rId18"/>
    <p:sldId id="727" r:id="rId19"/>
    <p:sldId id="728" r:id="rId20"/>
    <p:sldId id="729" r:id="rId21"/>
    <p:sldId id="730" r:id="rId22"/>
    <p:sldId id="731" r:id="rId23"/>
    <p:sldId id="732" r:id="rId24"/>
    <p:sldId id="733" r:id="rId25"/>
    <p:sldId id="734" r:id="rId26"/>
    <p:sldId id="735" r:id="rId27"/>
    <p:sldId id="736" r:id="rId28"/>
    <p:sldId id="737" r:id="rId29"/>
    <p:sldId id="738" r:id="rId30"/>
    <p:sldId id="739" r:id="rId31"/>
    <p:sldId id="740" r:id="rId32"/>
    <p:sldId id="741" r:id="rId33"/>
    <p:sldId id="742" r:id="rId34"/>
    <p:sldId id="743" r:id="rId35"/>
    <p:sldId id="744" r:id="rId36"/>
    <p:sldId id="745" r:id="rId37"/>
    <p:sldId id="746" r:id="rId38"/>
    <p:sldId id="747" r:id="rId39"/>
    <p:sldId id="748" r:id="rId40"/>
    <p:sldId id="749" r:id="rId41"/>
    <p:sldId id="750" r:id="rId42"/>
    <p:sldId id="751" r:id="rId43"/>
    <p:sldId id="752" r:id="rId44"/>
    <p:sldId id="753" r:id="rId45"/>
    <p:sldId id="754" r:id="rId46"/>
    <p:sldId id="755" r:id="rId47"/>
    <p:sldId id="756" r:id="rId48"/>
    <p:sldId id="757" r:id="rId49"/>
    <p:sldId id="758" r:id="rId50"/>
    <p:sldId id="759" r:id="rId51"/>
    <p:sldId id="760" r:id="rId52"/>
    <p:sldId id="761" r:id="rId53"/>
    <p:sldId id="762" r:id="rId54"/>
    <p:sldId id="763" r:id="rId55"/>
    <p:sldId id="764" r:id="rId56"/>
    <p:sldId id="765" r:id="rId57"/>
    <p:sldId id="766" r:id="rId58"/>
    <p:sldId id="768" r:id="rId59"/>
    <p:sldId id="769" r:id="rId60"/>
    <p:sldId id="770" r:id="rId61"/>
    <p:sldId id="771" r:id="rId62"/>
    <p:sldId id="772" r:id="rId63"/>
    <p:sldId id="773" r:id="rId64"/>
    <p:sldId id="774" r:id="rId65"/>
    <p:sldId id="775" r:id="rId66"/>
    <p:sldId id="776" r:id="rId67"/>
    <p:sldId id="777" r:id="rId68"/>
    <p:sldId id="778" r:id="rId69"/>
    <p:sldId id="779" r:id="rId70"/>
    <p:sldId id="780" r:id="rId71"/>
    <p:sldId id="711" r:id="rId72"/>
    <p:sldId id="623" r:id="rId73"/>
    <p:sldId id="656" r:id="rId74"/>
    <p:sldId id="657" r:id="rId75"/>
    <p:sldId id="658" r:id="rId76"/>
    <p:sldId id="659" r:id="rId77"/>
    <p:sldId id="660" r:id="rId78"/>
    <p:sldId id="661" r:id="rId79"/>
    <p:sldId id="662" r:id="rId80"/>
    <p:sldId id="663" r:id="rId81"/>
    <p:sldId id="664" r:id="rId82"/>
    <p:sldId id="665" r:id="rId83"/>
    <p:sldId id="666" r:id="rId84"/>
    <p:sldId id="667" r:id="rId85"/>
    <p:sldId id="668" r:id="rId86"/>
    <p:sldId id="669" r:id="rId87"/>
    <p:sldId id="670" r:id="rId88"/>
    <p:sldId id="671" r:id="rId89"/>
    <p:sldId id="672" r:id="rId90"/>
    <p:sldId id="673" r:id="rId91"/>
    <p:sldId id="674" r:id="rId92"/>
    <p:sldId id="675" r:id="rId93"/>
    <p:sldId id="676" r:id="rId94"/>
    <p:sldId id="677" r:id="rId95"/>
    <p:sldId id="678" r:id="rId96"/>
    <p:sldId id="679" r:id="rId97"/>
    <p:sldId id="680" r:id="rId98"/>
    <p:sldId id="681" r:id="rId99"/>
    <p:sldId id="682" r:id="rId100"/>
    <p:sldId id="683" r:id="rId101"/>
    <p:sldId id="684" r:id="rId102"/>
    <p:sldId id="685" r:id="rId103"/>
    <p:sldId id="686" r:id="rId104"/>
    <p:sldId id="687" r:id="rId105"/>
    <p:sldId id="688" r:id="rId106"/>
    <p:sldId id="689" r:id="rId107"/>
    <p:sldId id="690" r:id="rId108"/>
    <p:sldId id="691" r:id="rId109"/>
    <p:sldId id="692" r:id="rId110"/>
    <p:sldId id="693" r:id="rId111"/>
    <p:sldId id="694" r:id="rId112"/>
    <p:sldId id="695" r:id="rId113"/>
    <p:sldId id="696" r:id="rId114"/>
    <p:sldId id="697" r:id="rId115"/>
    <p:sldId id="698" r:id="rId116"/>
    <p:sldId id="699" r:id="rId117"/>
    <p:sldId id="700" r:id="rId118"/>
    <p:sldId id="701" r:id="rId119"/>
    <p:sldId id="703" r:id="rId120"/>
    <p:sldId id="704" r:id="rId121"/>
    <p:sldId id="705" r:id="rId122"/>
    <p:sldId id="706" r:id="rId123"/>
    <p:sldId id="702" r:id="rId124"/>
    <p:sldId id="707" r:id="rId125"/>
    <p:sldId id="708" r:id="rId126"/>
    <p:sldId id="709" r:id="rId127"/>
    <p:sldId id="710" r:id="rId128"/>
    <p:sldId id="767" r:id="rId1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660"/>
  </p:normalViewPr>
  <p:slideViewPr>
    <p:cSldViewPr>
      <p:cViewPr varScale="1">
        <p:scale>
          <a:sx n="93" d="100"/>
          <a:sy n="93" d="100"/>
        </p:scale>
        <p:origin x="1162" y="72"/>
      </p:cViewPr>
      <p:guideLst>
        <p:guide orient="horz" pos="2160"/>
        <p:guide pos="2880"/>
      </p:guideLst>
    </p:cSldViewPr>
  </p:slideViewPr>
  <p:notesTextViewPr>
    <p:cViewPr>
      <p:scale>
        <a:sx n="1" d="1"/>
        <a:sy n="1" d="1"/>
      </p:scale>
      <p:origin x="0" y="0"/>
    </p:cViewPr>
  </p:notesTextViewPr>
  <p:sorterViewPr>
    <p:cViewPr varScale="1">
      <p:scale>
        <a:sx n="1" d="1"/>
        <a:sy n="1" d="1"/>
      </p:scale>
      <p:origin x="0" y="-321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C1FAB-0C12-442A-BC3E-0AD25C0F33F0}" type="datetimeFigureOut">
              <a:rPr lang="en-US" smtClean="0"/>
              <a:t>1/10/2023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A93965-CA47-43CB-9FC6-DF2FC8EF0E87}" type="slidenum">
              <a:rPr lang="en-US" smtClean="0"/>
              <a:t>‹#›</a:t>
            </a:fld>
            <a:endParaRPr lang="en-US"/>
          </a:p>
        </p:txBody>
      </p:sp>
    </p:spTree>
    <p:extLst>
      <p:ext uri="{BB962C8B-B14F-4D97-AF65-F5344CB8AC3E}">
        <p14:creationId xmlns:p14="http://schemas.microsoft.com/office/powerpoint/2010/main" val="131703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EE5A00-9F93-497D-987B-C814E44761B0}"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77692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E5A00-9F93-497D-987B-C814E44761B0}"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1703809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E5A00-9F93-497D-987B-C814E44761B0}"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1178537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82880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Date Placeholder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Footer Placeholder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Slide Number Placeholder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AD7BBCD-C5FE-4C17-A3D4-3C155265BB03}" type="slidenum">
              <a:rPr kumimoji="0" lang="en-US" altLang="en-US" sz="1400" b="0" i="0" u="none" strike="noStrike" kern="1200" cap="none" spc="0" normalizeH="0" baseline="0" noProof="0" smtClean="0">
                <a:ln>
                  <a:noFill/>
                </a:ln>
                <a:solidFill>
                  <a:srgbClr val="5E574E"/>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5E574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0724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8EDC1FA-8F2A-4220-A0BD-DF91CA27DD7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719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6A23323-A822-4979-A672-B9D90052291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729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F4EC4D96-1B06-4411-9050-E2AB0AA30DF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112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9A5900A-C48A-4737-8E05-450909FD144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9059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432366C-64B0-4B62-B42F-0A389E59F39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4659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40054709-6941-4DAB-8DF0-F6E8CC0AA07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6292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218353C-341C-4335-B3AA-FF3BACC3D3E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776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E5A00-9F93-497D-987B-C814E44761B0}"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415473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4C0417E-0B7D-4234-85CA-AC386B37BD7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5359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84DAE83-59E0-4D5E-B1D4-197276BB644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0572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06400" y="228600"/>
            <a:ext cx="601980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F506737-51E7-4C06-9107-858D6B8B0BC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7409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E5A00-9F93-497D-987B-C814E44761B0}"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424921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EE5A00-9F93-497D-987B-C814E44761B0}"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391896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EE5A00-9F93-497D-987B-C814E44761B0}" type="datetimeFigureOut">
              <a:rPr lang="en-US" smtClean="0"/>
              <a:t>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878419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EE5A00-9F93-497D-987B-C814E44761B0}" type="datetimeFigureOut">
              <a:rPr lang="en-US" smtClean="0"/>
              <a:t>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374302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E5A00-9F93-497D-987B-C814E44761B0}" type="datetimeFigureOut">
              <a:rPr lang="en-US" smtClean="0"/>
              <a:t>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135999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E5A00-9F93-497D-987B-C814E44761B0}"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348102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E5A00-9F93-497D-987B-C814E44761B0}"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B3381-DF67-4052-9988-4A1526FE649D}" type="slidenum">
              <a:rPr lang="en-US" smtClean="0"/>
              <a:t>‹#›</a:t>
            </a:fld>
            <a:endParaRPr lang="en-US"/>
          </a:p>
        </p:txBody>
      </p:sp>
    </p:spTree>
    <p:extLst>
      <p:ext uri="{BB962C8B-B14F-4D97-AF65-F5344CB8AC3E}">
        <p14:creationId xmlns:p14="http://schemas.microsoft.com/office/powerpoint/2010/main" val="1669153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E5A00-9F93-497D-987B-C814E44761B0}" type="datetimeFigureOut">
              <a:rPr lang="en-US" smtClean="0"/>
              <a:t>1/10/2023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B3381-DF67-4052-9988-4A1526FE649D}" type="slidenum">
              <a:rPr lang="en-US" smtClean="0"/>
              <a:t>‹#›</a:t>
            </a:fld>
            <a:endParaRPr lang="en-US"/>
          </a:p>
        </p:txBody>
      </p:sp>
    </p:spTree>
    <p:extLst>
      <p:ext uri="{BB962C8B-B14F-4D97-AF65-F5344CB8AC3E}">
        <p14:creationId xmlns:p14="http://schemas.microsoft.com/office/powerpoint/2010/main" val="2790433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885950"/>
            <a:ext cx="8178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bg2"/>
                </a:solidFill>
                <a:latin typeface="Arial"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bg2"/>
                </a:solidFill>
                <a:latin typeface="Arial"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bg2"/>
                </a:solidFill>
                <a:latin typeface="Arial" panose="020B0604020202020204"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AF44F4D-F1EB-4BDD-BC39-B87CF231250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031" name="Picture 7" descr="paint"/>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1445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91838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t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t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1.t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t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t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t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t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t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t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9.t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0.ti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1.ti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2.ti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3.t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4.ti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6.ti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7.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48.t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t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ti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ti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2.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3.tif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4.t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ajp.psychiatryonline.org/content/vol162/issue8/images/large/P42F1.jpeg" TargetMode="Externa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ajp.psychiatryonline.org/content/vol162/issue8/images/large/P42F2.jpe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58.jpeg"/><Relationship Id="rId1" Type="http://schemas.openxmlformats.org/officeDocument/2006/relationships/slideLayout" Target="../slideLayouts/slideLayout13.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44.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13.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9.t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0.t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t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3.t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t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t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7.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08.t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9.t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0.t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2.t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3.t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4.t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5.t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6.t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7.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18.t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9.t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0.t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1.t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2.t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3.t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4.t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5.t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6.t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7.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5616" y="2348880"/>
            <a:ext cx="6400800" cy="1152128"/>
          </a:xfrm>
        </p:spPr>
        <p:txBody>
          <a:bodyPr>
            <a:noAutofit/>
          </a:bodyPr>
          <a:lstStyle/>
          <a:p>
            <a:r>
              <a:rPr lang="hr-HR" sz="2000" dirty="0" smtClean="0">
                <a:latin typeface="Times New Roman" panose="02020603050405020304" pitchFamily="18" charset="0"/>
                <a:cs typeface="Times New Roman" panose="02020603050405020304" pitchFamily="18" charset="0"/>
              </a:rPr>
              <a:t>Neurobiološka podloga emocija</a:t>
            </a:r>
          </a:p>
          <a:p>
            <a:r>
              <a:rPr lang="hr-HR" sz="2000" b="1" dirty="0">
                <a:solidFill>
                  <a:schemeClr val="tx1"/>
                </a:solidFill>
                <a:latin typeface="Times New Roman" panose="02020603050405020304" pitchFamily="18" charset="0"/>
                <a:cs typeface="Times New Roman" panose="02020603050405020304" pitchFamily="18" charset="0"/>
              </a:rPr>
              <a:t>5</a:t>
            </a:r>
            <a:r>
              <a:rPr lang="hr-HR" sz="2000" b="1" dirty="0" smtClean="0">
                <a:solidFill>
                  <a:schemeClr val="tx1"/>
                </a:solidFill>
                <a:latin typeface="Times New Roman" panose="02020603050405020304" pitchFamily="18" charset="0"/>
                <a:cs typeface="Times New Roman" panose="02020603050405020304" pitchFamily="18" charset="0"/>
              </a:rPr>
              <a:t>. I. 2023.</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07604" y="476672"/>
            <a:ext cx="1620180" cy="646331"/>
          </a:xfrm>
          <a:prstGeom prst="rect">
            <a:avLst/>
          </a:prstGeom>
          <a:noFill/>
        </p:spPr>
        <p:txBody>
          <a:bodyPr wrap="square" rtlCol="0">
            <a:spAutoFit/>
          </a:bodyPr>
          <a:lstStyle/>
          <a:p>
            <a:r>
              <a:rPr lang="hr-HR" dirty="0" smtClean="0"/>
              <a:t>S8</a:t>
            </a:r>
          </a:p>
          <a:p>
            <a:r>
              <a:rPr lang="hr-HR" dirty="0" smtClean="0"/>
              <a:t>Goran Šimić</a:t>
            </a:r>
            <a:endParaRPr lang="en-US" dirty="0"/>
          </a:p>
        </p:txBody>
      </p:sp>
    </p:spTree>
    <p:extLst>
      <p:ext uri="{BB962C8B-B14F-4D97-AF65-F5344CB8AC3E}">
        <p14:creationId xmlns:p14="http://schemas.microsoft.com/office/powerpoint/2010/main" val="269181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4" descr="ter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525"/>
            <a:ext cx="7813675"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8963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290512"/>
            <a:ext cx="8915400" cy="6276975"/>
          </a:xfrm>
          <a:prstGeom prst="rect">
            <a:avLst/>
          </a:prstGeom>
        </p:spPr>
      </p:pic>
    </p:spTree>
    <p:extLst>
      <p:ext uri="{BB962C8B-B14F-4D97-AF65-F5344CB8AC3E}">
        <p14:creationId xmlns:p14="http://schemas.microsoft.com/office/powerpoint/2010/main" val="31760413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6117"/>
            <a:ext cx="9144000" cy="5705765"/>
          </a:xfrm>
          <a:prstGeom prst="rect">
            <a:avLst/>
          </a:prstGeom>
        </p:spPr>
      </p:pic>
    </p:spTree>
    <p:extLst>
      <p:ext uri="{BB962C8B-B14F-4D97-AF65-F5344CB8AC3E}">
        <p14:creationId xmlns:p14="http://schemas.microsoft.com/office/powerpoint/2010/main" val="26049618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649"/>
            <a:ext cx="9144000" cy="6480720"/>
          </a:xfrm>
          <a:prstGeom prst="rect">
            <a:avLst/>
          </a:prstGeom>
        </p:spPr>
      </p:pic>
    </p:spTree>
    <p:extLst>
      <p:ext uri="{BB962C8B-B14F-4D97-AF65-F5344CB8AC3E}">
        <p14:creationId xmlns:p14="http://schemas.microsoft.com/office/powerpoint/2010/main" val="9296442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922" y="181538"/>
            <a:ext cx="7624502" cy="6487822"/>
          </a:xfrm>
          <a:prstGeom prst="rect">
            <a:avLst/>
          </a:prstGeom>
        </p:spPr>
      </p:pic>
    </p:spTree>
    <p:extLst>
      <p:ext uri="{BB962C8B-B14F-4D97-AF65-F5344CB8AC3E}">
        <p14:creationId xmlns:p14="http://schemas.microsoft.com/office/powerpoint/2010/main" val="38712885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137" y="347662"/>
            <a:ext cx="6943725" cy="6162675"/>
          </a:xfrm>
          <a:prstGeom prst="rect">
            <a:avLst/>
          </a:prstGeom>
        </p:spPr>
      </p:pic>
    </p:spTree>
    <p:extLst>
      <p:ext uri="{BB962C8B-B14F-4D97-AF65-F5344CB8AC3E}">
        <p14:creationId xmlns:p14="http://schemas.microsoft.com/office/powerpoint/2010/main" val="15097878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883920"/>
            <a:ext cx="8290560" cy="5090160"/>
          </a:xfrm>
          <a:prstGeom prst="rect">
            <a:avLst/>
          </a:prstGeom>
        </p:spPr>
      </p:pic>
    </p:spTree>
    <p:extLst>
      <p:ext uri="{BB962C8B-B14F-4D97-AF65-F5344CB8AC3E}">
        <p14:creationId xmlns:p14="http://schemas.microsoft.com/office/powerpoint/2010/main" val="5157414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01" y="764704"/>
            <a:ext cx="8710198" cy="5328592"/>
          </a:xfrm>
          <a:prstGeom prst="rect">
            <a:avLst/>
          </a:prstGeom>
        </p:spPr>
      </p:pic>
    </p:spTree>
    <p:extLst>
      <p:ext uri="{BB962C8B-B14F-4D97-AF65-F5344CB8AC3E}">
        <p14:creationId xmlns:p14="http://schemas.microsoft.com/office/powerpoint/2010/main" val="12232760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85"/>
            <a:ext cx="9144000" cy="6784830"/>
          </a:xfrm>
          <a:prstGeom prst="rect">
            <a:avLst/>
          </a:prstGeom>
        </p:spPr>
      </p:pic>
    </p:spTree>
    <p:extLst>
      <p:ext uri="{BB962C8B-B14F-4D97-AF65-F5344CB8AC3E}">
        <p14:creationId xmlns:p14="http://schemas.microsoft.com/office/powerpoint/2010/main" val="9810794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205"/>
            <a:ext cx="9144000" cy="6179589"/>
          </a:xfrm>
          <a:prstGeom prst="rect">
            <a:avLst/>
          </a:prstGeom>
        </p:spPr>
      </p:pic>
    </p:spTree>
    <p:extLst>
      <p:ext uri="{BB962C8B-B14F-4D97-AF65-F5344CB8AC3E}">
        <p14:creationId xmlns:p14="http://schemas.microsoft.com/office/powerpoint/2010/main" val="7619206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299" y="199824"/>
            <a:ext cx="5218997" cy="6325520"/>
          </a:xfrm>
          <a:prstGeom prst="rect">
            <a:avLst/>
          </a:prstGeom>
        </p:spPr>
      </p:pic>
    </p:spTree>
    <p:extLst>
      <p:ext uri="{BB962C8B-B14F-4D97-AF65-F5344CB8AC3E}">
        <p14:creationId xmlns:p14="http://schemas.microsoft.com/office/powerpoint/2010/main" val="248301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0" y="1447800"/>
            <a:ext cx="9144000" cy="5076825"/>
          </a:xfrm>
        </p:spPr>
        <p:txBody>
          <a:bodyPr/>
          <a:lstStyle/>
          <a:p>
            <a:pPr marL="609600" indent="-609600">
              <a:lnSpc>
                <a:spcPct val="90000"/>
              </a:lnSpc>
              <a:buFont typeface="Monotype Sorts" pitchFamily="2" charset="2"/>
              <a:buNone/>
            </a:pPr>
            <a:r>
              <a:rPr lang="hr-HR" altLang="en-US" sz="2400" smtClean="0">
                <a:solidFill>
                  <a:schemeClr val="bg2"/>
                </a:solidFill>
              </a:rPr>
              <a:t>-	Behaviorism 1950-75</a:t>
            </a:r>
          </a:p>
          <a:p>
            <a:pPr marL="609600" indent="-609600">
              <a:lnSpc>
                <a:spcPct val="90000"/>
              </a:lnSpc>
              <a:buFont typeface="Monotype Sorts" pitchFamily="2" charset="2"/>
              <a:buNone/>
            </a:pPr>
            <a:r>
              <a:rPr lang="hr-HR" altLang="en-US" sz="2400" smtClean="0">
                <a:solidFill>
                  <a:schemeClr val="bg2"/>
                </a:solidFill>
              </a:rPr>
              <a:t>	B.F. Skinner (humans do not have minds)</a:t>
            </a:r>
          </a:p>
          <a:p>
            <a:pPr marL="609600" indent="-609600">
              <a:lnSpc>
                <a:spcPct val="90000"/>
              </a:lnSpc>
              <a:buFont typeface="Monotype Sorts" pitchFamily="2" charset="2"/>
              <a:buNone/>
            </a:pPr>
            <a:endParaRPr lang="hr-HR" altLang="en-US" sz="2400" smtClean="0">
              <a:solidFill>
                <a:schemeClr val="bg2"/>
              </a:solidFill>
            </a:endParaRPr>
          </a:p>
          <a:p>
            <a:pPr marL="609600" indent="-609600">
              <a:lnSpc>
                <a:spcPct val="90000"/>
              </a:lnSpc>
              <a:buFontTx/>
              <a:buNone/>
            </a:pPr>
            <a:r>
              <a:rPr lang="hr-HR" altLang="en-US" sz="2400" smtClean="0">
                <a:solidFill>
                  <a:schemeClr val="bg2"/>
                </a:solidFill>
              </a:rPr>
              <a:t>-	Cognitive revolution 1970-90</a:t>
            </a:r>
          </a:p>
          <a:p>
            <a:pPr marL="609600" indent="-609600">
              <a:lnSpc>
                <a:spcPct val="90000"/>
              </a:lnSpc>
              <a:buFontTx/>
              <a:buNone/>
            </a:pPr>
            <a:r>
              <a:rPr lang="hr-HR" altLang="en-US" sz="2400" smtClean="0">
                <a:solidFill>
                  <a:schemeClr val="bg2"/>
                </a:solidFill>
              </a:rPr>
              <a:t>	R. Sheppard, R. Lazarus, P. Elsworth, etc.</a:t>
            </a:r>
          </a:p>
          <a:p>
            <a:pPr marL="609600" indent="-609600">
              <a:lnSpc>
                <a:spcPct val="90000"/>
              </a:lnSpc>
              <a:buFontTx/>
              <a:buNone/>
            </a:pPr>
            <a:r>
              <a:rPr lang="hr-HR" altLang="en-US" sz="2400" smtClean="0">
                <a:solidFill>
                  <a:schemeClr val="bg2"/>
                </a:solidFill>
              </a:rPr>
              <a:t>				 (humans have minds:</a:t>
            </a:r>
          </a:p>
          <a:p>
            <a:pPr marL="609600" indent="-609600">
              <a:lnSpc>
                <a:spcPct val="90000"/>
              </a:lnSpc>
              <a:buFontTx/>
              <a:buNone/>
            </a:pPr>
            <a:r>
              <a:rPr lang="hr-HR" altLang="en-US" sz="2400" smtClean="0">
                <a:solidFill>
                  <a:schemeClr val="bg2"/>
                </a:solidFill>
              </a:rPr>
              <a:t>				   minds affect behavior </a:t>
            </a:r>
            <a:r>
              <a:rPr lang="hr-HR" altLang="en-US" sz="1200" smtClean="0">
                <a:solidFill>
                  <a:schemeClr val="bg2"/>
                </a:solidFill>
              </a:rPr>
              <a:t>(appraisal theory: thinking comes first)</a:t>
            </a:r>
            <a:r>
              <a:rPr lang="hr-HR" altLang="en-US" sz="2400" smtClean="0">
                <a:solidFill>
                  <a:schemeClr val="bg2"/>
                </a:solidFill>
              </a:rPr>
              <a:t>)</a:t>
            </a:r>
          </a:p>
          <a:p>
            <a:pPr marL="609600" indent="-609600">
              <a:lnSpc>
                <a:spcPct val="90000"/>
              </a:lnSpc>
              <a:buFontTx/>
              <a:buNone/>
            </a:pPr>
            <a:endParaRPr lang="hr-HR" altLang="en-US" sz="2400" smtClean="0">
              <a:solidFill>
                <a:schemeClr val="bg2"/>
              </a:solidFill>
            </a:endParaRPr>
          </a:p>
          <a:p>
            <a:pPr marL="609600" indent="-609600">
              <a:lnSpc>
                <a:spcPct val="90000"/>
              </a:lnSpc>
              <a:buFontTx/>
              <a:buNone/>
            </a:pPr>
            <a:r>
              <a:rPr lang="hr-HR" altLang="en-US" sz="2400" smtClean="0">
                <a:solidFill>
                  <a:schemeClr val="bg2"/>
                </a:solidFill>
              </a:rPr>
              <a:t>-	Emotional revolution 1990-today</a:t>
            </a:r>
          </a:p>
          <a:p>
            <a:pPr marL="609600" indent="-609600">
              <a:lnSpc>
                <a:spcPct val="90000"/>
              </a:lnSpc>
              <a:buFontTx/>
              <a:buNone/>
            </a:pPr>
            <a:r>
              <a:rPr lang="hr-HR" altLang="en-US" sz="2400" smtClean="0">
                <a:solidFill>
                  <a:schemeClr val="bg2"/>
                </a:solidFill>
              </a:rPr>
              <a:t>	R. Zajonc, J. Le Doux (humans have emotions:</a:t>
            </a:r>
          </a:p>
          <a:p>
            <a:pPr marL="609600" indent="-609600">
              <a:lnSpc>
                <a:spcPct val="90000"/>
              </a:lnSpc>
              <a:buFontTx/>
              <a:buNone/>
            </a:pPr>
            <a:r>
              <a:rPr lang="hr-HR" altLang="en-US" sz="2400" smtClean="0">
                <a:solidFill>
                  <a:schemeClr val="bg2"/>
                </a:solidFill>
              </a:rPr>
              <a:t>			        emotions affect thinking and behavior)</a:t>
            </a:r>
          </a:p>
          <a:p>
            <a:pPr marL="609600" indent="-609600">
              <a:lnSpc>
                <a:spcPct val="90000"/>
              </a:lnSpc>
              <a:buFontTx/>
              <a:buNone/>
            </a:pPr>
            <a:r>
              <a:rPr lang="hr-HR" altLang="en-US" sz="2400" smtClean="0">
                <a:solidFill>
                  <a:schemeClr val="bg2"/>
                </a:solidFill>
              </a:rPr>
              <a:t>				</a:t>
            </a:r>
            <a:r>
              <a:rPr lang="hr-HR" altLang="en-US" sz="1400" smtClean="0">
                <a:solidFill>
                  <a:schemeClr val="bg2"/>
                </a:solidFill>
              </a:rPr>
              <a:t>(thinking and emotions are separate systems: emotions can come first)</a:t>
            </a:r>
          </a:p>
        </p:txBody>
      </p:sp>
      <p:sp>
        <p:nvSpPr>
          <p:cNvPr id="27651" name="Text Box 5"/>
          <p:cNvSpPr txBox="1">
            <a:spLocks noChangeArrowheads="1"/>
          </p:cNvSpPr>
          <p:nvPr/>
        </p:nvSpPr>
        <p:spPr bwMode="auto">
          <a:xfrm>
            <a:off x="593725" y="173038"/>
            <a:ext cx="7505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Theories and phases in research of emotions (simplified)</a:t>
            </a:r>
          </a:p>
        </p:txBody>
      </p:sp>
    </p:spTree>
    <p:extLst>
      <p:ext uri="{BB962C8B-B14F-4D97-AF65-F5344CB8AC3E}">
        <p14:creationId xmlns:p14="http://schemas.microsoft.com/office/powerpoint/2010/main" val="14194749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9162"/>
            <a:ext cx="9144000" cy="5019675"/>
          </a:xfrm>
          <a:prstGeom prst="rect">
            <a:avLst/>
          </a:prstGeom>
        </p:spPr>
      </p:pic>
    </p:spTree>
    <p:extLst>
      <p:ext uri="{BB962C8B-B14F-4D97-AF65-F5344CB8AC3E}">
        <p14:creationId xmlns:p14="http://schemas.microsoft.com/office/powerpoint/2010/main" val="11893874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083" y="0"/>
            <a:ext cx="7217833" cy="6858000"/>
          </a:xfrm>
          <a:prstGeom prst="rect">
            <a:avLst/>
          </a:prstGeom>
        </p:spPr>
      </p:pic>
    </p:spTree>
    <p:extLst>
      <p:ext uri="{BB962C8B-B14F-4D97-AF65-F5344CB8AC3E}">
        <p14:creationId xmlns:p14="http://schemas.microsoft.com/office/powerpoint/2010/main" val="4193220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76" y="1484784"/>
            <a:ext cx="8946643" cy="3888432"/>
          </a:xfrm>
          <a:prstGeom prst="rect">
            <a:avLst/>
          </a:prstGeom>
        </p:spPr>
      </p:pic>
    </p:spTree>
    <p:extLst>
      <p:ext uri="{BB962C8B-B14F-4D97-AF65-F5344CB8AC3E}">
        <p14:creationId xmlns:p14="http://schemas.microsoft.com/office/powerpoint/2010/main" val="3133482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390" y="137160"/>
            <a:ext cx="5189220" cy="6583680"/>
          </a:xfrm>
          <a:prstGeom prst="rect">
            <a:avLst/>
          </a:prstGeom>
        </p:spPr>
      </p:pic>
    </p:spTree>
    <p:extLst>
      <p:ext uri="{BB962C8B-B14F-4D97-AF65-F5344CB8AC3E}">
        <p14:creationId xmlns:p14="http://schemas.microsoft.com/office/powerpoint/2010/main" val="16103089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330" y="259080"/>
            <a:ext cx="5387340" cy="6339840"/>
          </a:xfrm>
          <a:prstGeom prst="rect">
            <a:avLst/>
          </a:prstGeom>
        </p:spPr>
      </p:pic>
    </p:spTree>
    <p:extLst>
      <p:ext uri="{BB962C8B-B14F-4D97-AF65-F5344CB8AC3E}">
        <p14:creationId xmlns:p14="http://schemas.microsoft.com/office/powerpoint/2010/main" val="34425829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003" y="347234"/>
            <a:ext cx="4673253" cy="6250118"/>
          </a:xfrm>
          <a:prstGeom prst="rect">
            <a:avLst/>
          </a:prstGeom>
        </p:spPr>
      </p:pic>
    </p:spTree>
    <p:extLst>
      <p:ext uri="{BB962C8B-B14F-4D97-AF65-F5344CB8AC3E}">
        <p14:creationId xmlns:p14="http://schemas.microsoft.com/office/powerpoint/2010/main" val="31599379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89" y="548680"/>
            <a:ext cx="8094822" cy="5760640"/>
          </a:xfrm>
          <a:prstGeom prst="rect">
            <a:avLst/>
          </a:prstGeom>
        </p:spPr>
      </p:pic>
    </p:spTree>
    <p:extLst>
      <p:ext uri="{BB962C8B-B14F-4D97-AF65-F5344CB8AC3E}">
        <p14:creationId xmlns:p14="http://schemas.microsoft.com/office/powerpoint/2010/main" val="34627557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2356" y="674694"/>
            <a:ext cx="4249884" cy="5418602"/>
          </a:xfrm>
          <a:prstGeom prst="rect">
            <a:avLst/>
          </a:prstGeom>
        </p:spPr>
      </p:pic>
    </p:spTree>
    <p:extLst>
      <p:ext uri="{BB962C8B-B14F-4D97-AF65-F5344CB8AC3E}">
        <p14:creationId xmlns:p14="http://schemas.microsoft.com/office/powerpoint/2010/main" val="32021002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937"/>
            <a:ext cx="9144000" cy="6334125"/>
          </a:xfrm>
          <a:prstGeom prst="rect">
            <a:avLst/>
          </a:prstGeom>
        </p:spPr>
      </p:pic>
    </p:spTree>
    <p:extLst>
      <p:ext uri="{BB962C8B-B14F-4D97-AF65-F5344CB8AC3E}">
        <p14:creationId xmlns:p14="http://schemas.microsoft.com/office/powerpoint/2010/main" val="16956158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464820"/>
            <a:ext cx="7696200" cy="5928360"/>
          </a:xfrm>
          <a:prstGeom prst="rect">
            <a:avLst/>
          </a:prstGeom>
        </p:spPr>
      </p:pic>
    </p:spTree>
    <p:extLst>
      <p:ext uri="{BB962C8B-B14F-4D97-AF65-F5344CB8AC3E}">
        <p14:creationId xmlns:p14="http://schemas.microsoft.com/office/powerpoint/2010/main" val="2361770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0" y="2349500"/>
            <a:ext cx="9144000" cy="4171950"/>
          </a:xfrm>
        </p:spPr>
        <p:txBody>
          <a:bodyPr/>
          <a:lstStyle/>
          <a:p>
            <a:pPr>
              <a:buFontTx/>
              <a:buNone/>
            </a:pPr>
            <a:r>
              <a:rPr lang="hr-HR" altLang="en-US" smtClean="0">
                <a:solidFill>
                  <a:schemeClr val="bg2"/>
                </a:solidFill>
              </a:rPr>
              <a:t>		Damasio’s SOMATIC MARKER HYPOTHESIS</a:t>
            </a:r>
          </a:p>
          <a:p>
            <a:pPr>
              <a:buFontTx/>
              <a:buNone/>
            </a:pPr>
            <a:r>
              <a:rPr lang="hr-HR" altLang="en-US" smtClean="0">
                <a:solidFill>
                  <a:schemeClr val="bg2"/>
                </a:solidFill>
              </a:rPr>
              <a:t>		emotion starts in the body</a:t>
            </a:r>
          </a:p>
          <a:p>
            <a:pPr>
              <a:buFontTx/>
              <a:buNone/>
            </a:pPr>
            <a:r>
              <a:rPr lang="hr-HR" altLang="en-US" smtClean="0">
                <a:solidFill>
                  <a:schemeClr val="bg2"/>
                </a:solidFill>
              </a:rPr>
              <a:t>		Le Doux’s COGNITIVE-EMOTIONAL THEORY</a:t>
            </a:r>
          </a:p>
          <a:p>
            <a:pPr>
              <a:buFontTx/>
              <a:buNone/>
            </a:pPr>
            <a:r>
              <a:rPr lang="hr-HR" altLang="en-US" smtClean="0">
                <a:solidFill>
                  <a:schemeClr val="bg2"/>
                </a:solidFill>
              </a:rPr>
              <a:t>		emotion starts in the brain</a:t>
            </a:r>
          </a:p>
          <a:p>
            <a:pPr>
              <a:buFontTx/>
              <a:buNone/>
            </a:pPr>
            <a:r>
              <a:rPr lang="hr-HR" altLang="en-US" smtClean="0">
                <a:solidFill>
                  <a:schemeClr val="bg2"/>
                </a:solidFill>
              </a:rPr>
              <a:t>-	Gainotti’s LATERALIZATION THEORY</a:t>
            </a:r>
          </a:p>
        </p:txBody>
      </p:sp>
      <p:sp>
        <p:nvSpPr>
          <p:cNvPr id="28675" name="Text Box 4"/>
          <p:cNvSpPr txBox="1">
            <a:spLocks noChangeArrowheads="1"/>
          </p:cNvSpPr>
          <p:nvPr/>
        </p:nvSpPr>
        <p:spPr bwMode="auto">
          <a:xfrm>
            <a:off x="1674813" y="173038"/>
            <a:ext cx="533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Major contemporary theories of emotion</a:t>
            </a:r>
          </a:p>
        </p:txBody>
      </p:sp>
      <p:sp>
        <p:nvSpPr>
          <p:cNvPr id="28676" name="Text Box 5"/>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Kolb B, Whishaw I (2008) Fundamentals of human neuropsychology.</a:t>
            </a:r>
          </a:p>
        </p:txBody>
      </p:sp>
      <p:pic>
        <p:nvPicPr>
          <p:cNvPr id="28677" name="Picture 6" descr="damasio19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358775"/>
            <a:ext cx="13430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descr="LeDoux19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4005263"/>
            <a:ext cx="13144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AutoShape 8"/>
          <p:cNvSpPr>
            <a:spLocks noChangeArrowheads="1"/>
          </p:cNvSpPr>
          <p:nvPr/>
        </p:nvSpPr>
        <p:spPr bwMode="auto">
          <a:xfrm>
            <a:off x="179388" y="2636838"/>
            <a:ext cx="733425" cy="782637"/>
          </a:xfrm>
          <a:prstGeom prst="curvedRightArrow">
            <a:avLst>
              <a:gd name="adj1" fmla="val 21342"/>
              <a:gd name="adj2" fmla="val 42684"/>
              <a:gd name="adj3" fmla="val 3333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28680" name="AutoShape 9"/>
          <p:cNvSpPr>
            <a:spLocks noChangeArrowheads="1"/>
          </p:cNvSpPr>
          <p:nvPr/>
        </p:nvSpPr>
        <p:spPr bwMode="auto">
          <a:xfrm>
            <a:off x="179388" y="3798888"/>
            <a:ext cx="733425" cy="782637"/>
          </a:xfrm>
          <a:prstGeom prst="curvedRightArrow">
            <a:avLst>
              <a:gd name="adj1" fmla="val 21342"/>
              <a:gd name="adj2" fmla="val 42684"/>
              <a:gd name="adj3" fmla="val 3333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05919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162" y="1285875"/>
            <a:ext cx="6543675" cy="4286250"/>
          </a:xfrm>
          <a:prstGeom prst="rect">
            <a:avLst/>
          </a:prstGeom>
        </p:spPr>
      </p:pic>
    </p:spTree>
    <p:extLst>
      <p:ext uri="{BB962C8B-B14F-4D97-AF65-F5344CB8AC3E}">
        <p14:creationId xmlns:p14="http://schemas.microsoft.com/office/powerpoint/2010/main" val="41072806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625" y="1295400"/>
            <a:ext cx="6000750" cy="4267200"/>
          </a:xfrm>
          <a:prstGeom prst="rect">
            <a:avLst/>
          </a:prstGeom>
        </p:spPr>
      </p:pic>
    </p:spTree>
    <p:extLst>
      <p:ext uri="{BB962C8B-B14F-4D97-AF65-F5344CB8AC3E}">
        <p14:creationId xmlns:p14="http://schemas.microsoft.com/office/powerpoint/2010/main" val="40900404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1482090"/>
            <a:ext cx="8168640" cy="3893820"/>
          </a:xfrm>
          <a:prstGeom prst="rect">
            <a:avLst/>
          </a:prstGeom>
        </p:spPr>
      </p:pic>
    </p:spTree>
    <p:extLst>
      <p:ext uri="{BB962C8B-B14F-4D97-AF65-F5344CB8AC3E}">
        <p14:creationId xmlns:p14="http://schemas.microsoft.com/office/powerpoint/2010/main" val="42656410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 y="1704975"/>
            <a:ext cx="9077325" cy="3448050"/>
          </a:xfrm>
          <a:prstGeom prst="rect">
            <a:avLst/>
          </a:prstGeom>
        </p:spPr>
      </p:pic>
    </p:spTree>
    <p:extLst>
      <p:ext uri="{BB962C8B-B14F-4D97-AF65-F5344CB8AC3E}">
        <p14:creationId xmlns:p14="http://schemas.microsoft.com/office/powerpoint/2010/main" val="7915405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697592"/>
            <a:ext cx="7063107" cy="5467712"/>
          </a:xfrm>
          <a:prstGeom prst="rect">
            <a:avLst/>
          </a:prstGeom>
        </p:spPr>
      </p:pic>
    </p:spTree>
    <p:extLst>
      <p:ext uri="{BB962C8B-B14F-4D97-AF65-F5344CB8AC3E}">
        <p14:creationId xmlns:p14="http://schemas.microsoft.com/office/powerpoint/2010/main" val="32474688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6467" y="665318"/>
            <a:ext cx="5831066" cy="5527365"/>
          </a:xfrm>
          <a:prstGeom prst="rect">
            <a:avLst/>
          </a:prstGeom>
        </p:spPr>
      </p:pic>
    </p:spTree>
    <p:extLst>
      <p:ext uri="{BB962C8B-B14F-4D97-AF65-F5344CB8AC3E}">
        <p14:creationId xmlns:p14="http://schemas.microsoft.com/office/powerpoint/2010/main" val="10837663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687830"/>
            <a:ext cx="7848600" cy="3482340"/>
          </a:xfrm>
          <a:prstGeom prst="rect">
            <a:avLst/>
          </a:prstGeom>
        </p:spPr>
      </p:pic>
      <p:sp>
        <p:nvSpPr>
          <p:cNvPr id="4" name="TextBox 3"/>
          <p:cNvSpPr txBox="1"/>
          <p:nvPr/>
        </p:nvSpPr>
        <p:spPr>
          <a:xfrm>
            <a:off x="1043608" y="5517232"/>
            <a:ext cx="7128792" cy="646331"/>
          </a:xfrm>
          <a:prstGeom prst="rect">
            <a:avLst/>
          </a:prstGeom>
          <a:noFill/>
        </p:spPr>
        <p:txBody>
          <a:bodyPr wrap="square" rtlCol="0">
            <a:spAutoFit/>
          </a:bodyPr>
          <a:lstStyle/>
          <a:p>
            <a:r>
              <a:rPr lang="hr-HR" dirty="0" smtClean="0"/>
              <a:t>Uprosječena lica lijepih osoba su privlačnija od pojedinačnih lijepih lica vjerojatno zato jer bolje odražavaju zdravlje cijele populacije</a:t>
            </a:r>
            <a:endParaRPr lang="en-US" dirty="0"/>
          </a:p>
        </p:txBody>
      </p:sp>
    </p:spTree>
    <p:extLst>
      <p:ext uri="{BB962C8B-B14F-4D97-AF65-F5344CB8AC3E}">
        <p14:creationId xmlns:p14="http://schemas.microsoft.com/office/powerpoint/2010/main" val="12228015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36513" y="-26988"/>
            <a:ext cx="559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 What would life without emotions be like?</a:t>
            </a:r>
          </a:p>
        </p:txBody>
      </p:sp>
      <p:pic>
        <p:nvPicPr>
          <p:cNvPr id="75779" name="Picture 5" descr="What would life without emotions be l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76275"/>
            <a:ext cx="402907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6"/>
          <p:cNvSpPr txBox="1">
            <a:spLocks noChangeArrowheads="1"/>
          </p:cNvSpPr>
          <p:nvPr/>
        </p:nvSpPr>
        <p:spPr bwMode="auto">
          <a:xfrm>
            <a:off x="5556512" y="6338888"/>
            <a:ext cx="28680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mn-cs"/>
              </a:rPr>
              <a:t> </a:t>
            </a:r>
            <a:r>
              <a:rPr lang="hr-HR" altLang="en-US" sz="2800" dirty="0" smtClean="0">
                <a:solidFill>
                  <a:srgbClr val="000000"/>
                </a:solidFill>
                <a:latin typeface="Arial Narrow" panose="020B0606020202030204" pitchFamily="34" charset="0"/>
              </a:rPr>
              <a:t>Hvala na pozornosti</a:t>
            </a:r>
            <a:endParaRPr kumimoji="0" lang="hr-HR" altLang="en-US" sz="2800" b="0"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mn-cs"/>
            </a:endParaRPr>
          </a:p>
        </p:txBody>
      </p:sp>
      <p:pic>
        <p:nvPicPr>
          <p:cNvPr id="75781" name="Picture 7" descr="jež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963" y="3409950"/>
            <a:ext cx="3859212"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318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71488" y="44450"/>
            <a:ext cx="7772400" cy="679450"/>
          </a:xfrm>
        </p:spPr>
        <p:txBody>
          <a:bodyPr/>
          <a:lstStyle/>
          <a:p>
            <a:pPr algn="ctr"/>
            <a:r>
              <a:rPr lang="hr-HR" altLang="en-US" sz="2400" smtClean="0">
                <a:solidFill>
                  <a:schemeClr val="bg2"/>
                </a:solidFill>
                <a:latin typeface="Arial" panose="020B0604020202020204" pitchFamily="34" charset="0"/>
              </a:rPr>
              <a:t>Damasio’s SOMATIC MARKER HYPOTHESIS</a:t>
            </a:r>
          </a:p>
        </p:txBody>
      </p:sp>
      <p:sp>
        <p:nvSpPr>
          <p:cNvPr id="29699" name="Rectangle 3"/>
          <p:cNvSpPr>
            <a:spLocks noGrp="1" noChangeArrowheads="1"/>
          </p:cNvSpPr>
          <p:nvPr>
            <p:ph type="body" idx="1"/>
          </p:nvPr>
        </p:nvSpPr>
        <p:spPr>
          <a:xfrm>
            <a:off x="0" y="1158875"/>
            <a:ext cx="9144000" cy="5149850"/>
          </a:xfrm>
        </p:spPr>
        <p:txBody>
          <a:bodyPr/>
          <a:lstStyle/>
          <a:p>
            <a:pPr>
              <a:buFontTx/>
              <a:buNone/>
            </a:pPr>
            <a:r>
              <a:rPr lang="hr-HR" altLang="en-US" sz="2400" smtClean="0">
                <a:solidFill>
                  <a:schemeClr val="bg2"/>
                </a:solidFill>
                <a:latin typeface="Arial" panose="020B0604020202020204" pitchFamily="34" charset="0"/>
              </a:rPr>
              <a:t>-	An emotion consists of a change in the body that, in turn, changes brain states in evaluation of a particular external event (</a:t>
            </a:r>
            <a:r>
              <a:rPr lang="hr-HR" altLang="en-US" sz="1400" smtClean="0">
                <a:solidFill>
                  <a:schemeClr val="bg2"/>
                </a:solidFill>
                <a:latin typeface="Arial" panose="020B0604020202020204" pitchFamily="34" charset="0"/>
              </a:rPr>
              <a:t>since W. James, and C. G. Lange, 1890: “every emotion is tied to distinct body state” &amp; “all emotions are developed from, or can be reduced to, physiologic reactions to stimuli”) </a:t>
            </a:r>
            <a:r>
              <a:rPr lang="hr-HR" altLang="en-US" sz="2400" smtClean="0">
                <a:solidFill>
                  <a:schemeClr val="bg2"/>
                </a:solidFill>
                <a:latin typeface="Arial" panose="020B0604020202020204" pitchFamily="34" charset="0"/>
              </a:rPr>
              <a:t>)</a:t>
            </a:r>
          </a:p>
          <a:p>
            <a:pPr>
              <a:buFontTx/>
              <a:buNone/>
            </a:pPr>
            <a:endParaRPr lang="hr-HR" altLang="en-US" sz="2400" smtClean="0">
              <a:solidFill>
                <a:schemeClr val="bg2"/>
              </a:solidFill>
              <a:latin typeface="Arial" panose="020B0604020202020204" pitchFamily="34" charset="0"/>
            </a:endParaRPr>
          </a:p>
          <a:p>
            <a:pPr>
              <a:buFontTx/>
              <a:buNone/>
            </a:pPr>
            <a:r>
              <a:rPr lang="hr-HR" altLang="en-US" sz="2400" smtClean="0">
                <a:solidFill>
                  <a:schemeClr val="bg2"/>
                </a:solidFill>
                <a:latin typeface="Arial" panose="020B0604020202020204" pitchFamily="34" charset="0"/>
              </a:rPr>
              <a:t>-	Accumulated evidence that </a:t>
            </a:r>
            <a:r>
              <a:rPr lang="hr-HR" altLang="en-US" sz="2400" smtClean="0">
                <a:solidFill>
                  <a:schemeClr val="accent1"/>
                </a:solidFill>
                <a:latin typeface="Arial" panose="020B0604020202020204" pitchFamily="34" charset="0"/>
              </a:rPr>
              <a:t>amygdala</a:t>
            </a:r>
            <a:r>
              <a:rPr lang="hr-HR" altLang="en-US" sz="2400" smtClean="0">
                <a:solidFill>
                  <a:schemeClr val="bg2"/>
                </a:solidFill>
                <a:latin typeface="Arial" panose="020B0604020202020204" pitchFamily="34" charset="0"/>
              </a:rPr>
              <a:t> represents the </a:t>
            </a:r>
            <a:r>
              <a:rPr lang="hr-HR" altLang="en-US" sz="2400" smtClean="0">
                <a:solidFill>
                  <a:srgbClr val="FF3300"/>
                </a:solidFill>
                <a:latin typeface="Arial" panose="020B0604020202020204" pitchFamily="34" charset="0"/>
              </a:rPr>
              <a:t>central “emotional computer”</a:t>
            </a:r>
            <a:r>
              <a:rPr lang="hr-HR" altLang="en-US" sz="2400" smtClean="0">
                <a:solidFill>
                  <a:schemeClr val="bg2"/>
                </a:solidFill>
                <a:latin typeface="Arial" panose="020B0604020202020204" pitchFamily="34" charset="0"/>
              </a:rPr>
              <a:t> within the brain, which gives emotional (affective) tone to the input sensory information even before its conscious (cortical) processing (“emotional filter”)</a:t>
            </a:r>
          </a:p>
          <a:p>
            <a:pPr>
              <a:buFontTx/>
              <a:buNone/>
            </a:pPr>
            <a:endParaRPr lang="hr-HR" altLang="en-US" sz="2400" smtClean="0">
              <a:solidFill>
                <a:schemeClr val="bg2"/>
              </a:solidFill>
              <a:latin typeface="Arial" panose="020B0604020202020204" pitchFamily="34" charset="0"/>
            </a:endParaRPr>
          </a:p>
          <a:p>
            <a:pPr>
              <a:buFontTx/>
              <a:buNone/>
            </a:pPr>
            <a:r>
              <a:rPr lang="hr-HR" altLang="en-US" sz="2400" smtClean="0">
                <a:solidFill>
                  <a:schemeClr val="bg2"/>
                </a:solidFill>
                <a:latin typeface="Arial" panose="020B0604020202020204" pitchFamily="34" charset="0"/>
              </a:rPr>
              <a:t>-	One of the most important specializations of </a:t>
            </a:r>
            <a:r>
              <a:rPr lang="hr-HR" altLang="en-US" sz="2400" smtClean="0">
                <a:solidFill>
                  <a:schemeClr val="accent1"/>
                </a:solidFill>
                <a:latin typeface="Arial" panose="020B0604020202020204" pitchFamily="34" charset="0"/>
              </a:rPr>
              <a:t>amygdala</a:t>
            </a:r>
            <a:r>
              <a:rPr lang="hr-HR" altLang="en-US" sz="2400" smtClean="0">
                <a:solidFill>
                  <a:schemeClr val="bg2"/>
                </a:solidFill>
                <a:latin typeface="Arial" panose="020B0604020202020204" pitchFamily="34" charset="0"/>
              </a:rPr>
              <a:t> is </a:t>
            </a:r>
            <a:r>
              <a:rPr lang="hr-HR" altLang="en-US" sz="2400" smtClean="0">
                <a:solidFill>
                  <a:srgbClr val="FF3300"/>
                </a:solidFill>
                <a:latin typeface="Arial" panose="020B0604020202020204" pitchFamily="34" charset="0"/>
              </a:rPr>
              <a:t>recognition of facial expressions</a:t>
            </a:r>
            <a:r>
              <a:rPr lang="hr-HR" altLang="en-US" sz="2400" smtClean="0">
                <a:solidFill>
                  <a:schemeClr val="bg2"/>
                </a:solidFill>
                <a:latin typeface="Arial" panose="020B0604020202020204" pitchFamily="34" charset="0"/>
              </a:rPr>
              <a:t> (that convey information about identity, mood and intentions)</a:t>
            </a:r>
          </a:p>
        </p:txBody>
      </p:sp>
      <p:sp>
        <p:nvSpPr>
          <p:cNvPr id="29700" name="Text Box 4"/>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Kolb B, Whishaw I (2008) Fundamentals of human neuropsychology.</a:t>
            </a:r>
          </a:p>
        </p:txBody>
      </p:sp>
    </p:spTree>
    <p:extLst>
      <p:ext uri="{BB962C8B-B14F-4D97-AF65-F5344CB8AC3E}">
        <p14:creationId xmlns:p14="http://schemas.microsoft.com/office/powerpoint/2010/main" val="4096690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0" y="1268413"/>
            <a:ext cx="9144000" cy="4171950"/>
          </a:xfrm>
        </p:spPr>
        <p:txBody>
          <a:bodyPr/>
          <a:lstStyle/>
          <a:p>
            <a:pPr>
              <a:lnSpc>
                <a:spcPct val="90000"/>
              </a:lnSpc>
              <a:buFont typeface="Monotype Sorts" pitchFamily="2" charset="2"/>
              <a:buNone/>
            </a:pPr>
            <a:r>
              <a:rPr lang="hr-HR" altLang="en-US" sz="2400" smtClean="0">
                <a:solidFill>
                  <a:schemeClr val="bg2"/>
                </a:solidFill>
                <a:latin typeface="Arial" panose="020B0604020202020204" pitchFamily="34" charset="0"/>
              </a:rPr>
              <a:t>Key aspects:</a:t>
            </a:r>
          </a:p>
          <a:p>
            <a:pPr>
              <a:lnSpc>
                <a:spcPct val="90000"/>
              </a:lnSpc>
              <a:buFont typeface="Monotype Sorts" pitchFamily="2" charset="2"/>
              <a:buNone/>
            </a:pPr>
            <a:endParaRPr lang="hr-HR" altLang="en-US" sz="2400" smtClean="0">
              <a:solidFill>
                <a:schemeClr val="bg2"/>
              </a:solidFill>
              <a:latin typeface="Arial" panose="020B0604020202020204" pitchFamily="34" charset="0"/>
            </a:endParaRPr>
          </a:p>
          <a:p>
            <a:pPr>
              <a:lnSpc>
                <a:spcPct val="90000"/>
              </a:lnSpc>
              <a:buFontTx/>
              <a:buNone/>
            </a:pPr>
            <a:r>
              <a:rPr lang="hr-HR" altLang="en-US" sz="2400" smtClean="0">
                <a:solidFill>
                  <a:schemeClr val="bg2"/>
                </a:solidFill>
                <a:latin typeface="Arial" panose="020B0604020202020204" pitchFamily="34" charset="0"/>
              </a:rPr>
              <a:t>-	Emotion is fundamental to the survival of the individual within particular physical and social environment</a:t>
            </a:r>
          </a:p>
          <a:p>
            <a:pPr>
              <a:lnSpc>
                <a:spcPct val="90000"/>
              </a:lnSpc>
              <a:buFontTx/>
              <a:buNone/>
            </a:pPr>
            <a:endParaRPr lang="hr-HR" altLang="en-US" sz="2400" smtClean="0">
              <a:solidFill>
                <a:schemeClr val="bg2"/>
              </a:solidFill>
              <a:latin typeface="Arial" panose="020B0604020202020204" pitchFamily="34" charset="0"/>
            </a:endParaRPr>
          </a:p>
          <a:p>
            <a:pPr>
              <a:lnSpc>
                <a:spcPct val="90000"/>
              </a:lnSpc>
              <a:buFontTx/>
              <a:buNone/>
            </a:pPr>
            <a:r>
              <a:rPr lang="hr-HR" altLang="en-US" sz="2400" smtClean="0">
                <a:solidFill>
                  <a:schemeClr val="bg2"/>
                </a:solidFill>
                <a:latin typeface="Arial" panose="020B0604020202020204" pitchFamily="34" charset="0"/>
              </a:rPr>
              <a:t>-	Emotion is a necessary experience to make rational decisions, especially in situations in which an individual faces risk, conflict or a potential partner</a:t>
            </a:r>
          </a:p>
        </p:txBody>
      </p:sp>
      <p:sp>
        <p:nvSpPr>
          <p:cNvPr id="30723" name="Rectangle 5"/>
          <p:cNvSpPr>
            <a:spLocks noGrp="1" noChangeArrowheads="1"/>
          </p:cNvSpPr>
          <p:nvPr>
            <p:ph type="title"/>
          </p:nvPr>
        </p:nvSpPr>
        <p:spPr>
          <a:xfrm>
            <a:off x="471488" y="44450"/>
            <a:ext cx="7772400" cy="679450"/>
          </a:xfrm>
          <a:noFill/>
        </p:spPr>
        <p:txBody>
          <a:bodyPr/>
          <a:lstStyle/>
          <a:p>
            <a:pPr algn="ctr"/>
            <a:r>
              <a:rPr lang="hr-HR" altLang="en-US" sz="2400" smtClean="0">
                <a:solidFill>
                  <a:schemeClr val="bg2"/>
                </a:solidFill>
                <a:latin typeface="Arial" panose="020B0604020202020204" pitchFamily="34" charset="0"/>
              </a:rPr>
              <a:t>Damasio’s SOMATIC MARKER HYPOTHESIS</a:t>
            </a:r>
          </a:p>
        </p:txBody>
      </p:sp>
      <p:sp>
        <p:nvSpPr>
          <p:cNvPr id="30724" name="Text Box 6"/>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Kolb B, Whishaw I (2008) Fundamentals of human neuropsychology.</a:t>
            </a:r>
          </a:p>
        </p:txBody>
      </p:sp>
    </p:spTree>
    <p:extLst>
      <p:ext uri="{BB962C8B-B14F-4D97-AF65-F5344CB8AC3E}">
        <p14:creationId xmlns:p14="http://schemas.microsoft.com/office/powerpoint/2010/main" val="774986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0" y="1196975"/>
            <a:ext cx="9144000" cy="4968875"/>
          </a:xfrm>
        </p:spPr>
        <p:txBody>
          <a:bodyPr/>
          <a:lstStyle/>
          <a:p>
            <a:pPr>
              <a:lnSpc>
                <a:spcPct val="80000"/>
              </a:lnSpc>
              <a:buFontTx/>
              <a:buNone/>
            </a:pPr>
            <a:r>
              <a:rPr lang="hr-HR" altLang="en-US" sz="2400" smtClean="0">
                <a:solidFill>
                  <a:schemeClr val="bg2"/>
                </a:solidFill>
                <a:latin typeface="Arial" panose="020B0604020202020204" pitchFamily="34" charset="0"/>
              </a:rPr>
              <a:t>-	All animals inherently detect and respond to danger, and the related neural activities in </a:t>
            </a:r>
            <a:r>
              <a:rPr lang="hr-HR" altLang="en-US" sz="2400" smtClean="0">
                <a:solidFill>
                  <a:schemeClr val="accent1"/>
                </a:solidFill>
                <a:latin typeface="Arial" panose="020B0604020202020204" pitchFamily="34" charset="0"/>
              </a:rPr>
              <a:t>amygdala</a:t>
            </a:r>
            <a:r>
              <a:rPr lang="hr-HR" altLang="en-US" sz="2400" smtClean="0">
                <a:solidFill>
                  <a:schemeClr val="bg2"/>
                </a:solidFill>
                <a:latin typeface="Arial" panose="020B0604020202020204" pitchFamily="34" charset="0"/>
              </a:rPr>
              <a:t> evolved to produce a feeling – in this case, fear (“</a:t>
            </a:r>
            <a:r>
              <a:rPr lang="hr-HR" altLang="en-US" sz="1600" smtClean="0">
                <a:solidFill>
                  <a:schemeClr val="bg2"/>
                </a:solidFill>
                <a:latin typeface="Arial" panose="020B0604020202020204" pitchFamily="34" charset="0"/>
              </a:rPr>
              <a:t>emotions can precede thinking”) (since W. Cannon and P. Bard, 1890: “people feel emotions first and then act upon them”)</a:t>
            </a:r>
          </a:p>
          <a:p>
            <a:pPr>
              <a:lnSpc>
                <a:spcPct val="80000"/>
              </a:lnSpc>
              <a:buFontTx/>
              <a:buNone/>
            </a:pPr>
            <a:endParaRPr lang="hr-HR" altLang="en-US" sz="2400" smtClean="0">
              <a:solidFill>
                <a:schemeClr val="bg2"/>
              </a:solidFill>
              <a:latin typeface="Arial" panose="020B0604020202020204" pitchFamily="34" charset="0"/>
            </a:endParaRPr>
          </a:p>
          <a:p>
            <a:pPr>
              <a:lnSpc>
                <a:spcPct val="80000"/>
              </a:lnSpc>
              <a:buFontTx/>
              <a:buNone/>
            </a:pPr>
            <a:r>
              <a:rPr lang="hr-HR" altLang="en-US" sz="2400" smtClean="0">
                <a:solidFill>
                  <a:schemeClr val="bg2"/>
                </a:solidFill>
                <a:latin typeface="Arial" panose="020B0604020202020204" pitchFamily="34" charset="0"/>
              </a:rPr>
              <a:t>-	Fear system includes both conscious (learning about dangerous stimuli for which evolution could not prepare us - fear conditioning keeps organism alive!) and </a:t>
            </a:r>
            <a:r>
              <a:rPr lang="hr-HR" altLang="en-US" sz="2400" i="1" smtClean="0">
                <a:solidFill>
                  <a:srgbClr val="FF3300"/>
                </a:solidFill>
                <a:latin typeface="Arial" panose="020B0604020202020204" pitchFamily="34" charset="0"/>
              </a:rPr>
              <a:t>unconscious</a:t>
            </a:r>
            <a:r>
              <a:rPr lang="hr-HR" altLang="en-US" sz="2400" smtClean="0">
                <a:solidFill>
                  <a:schemeClr val="bg2"/>
                </a:solidFill>
                <a:latin typeface="Arial" panose="020B0604020202020204" pitchFamily="34" charset="0"/>
              </a:rPr>
              <a:t> fear responses</a:t>
            </a:r>
          </a:p>
          <a:p>
            <a:pPr>
              <a:lnSpc>
                <a:spcPct val="80000"/>
              </a:lnSpc>
              <a:buFontTx/>
              <a:buNone/>
            </a:pPr>
            <a:endParaRPr lang="hr-HR" altLang="en-US" sz="2400" smtClean="0">
              <a:solidFill>
                <a:schemeClr val="bg2"/>
              </a:solidFill>
              <a:latin typeface="Arial" panose="020B0604020202020204" pitchFamily="34" charset="0"/>
            </a:endParaRPr>
          </a:p>
          <a:p>
            <a:pPr>
              <a:lnSpc>
                <a:spcPct val="80000"/>
              </a:lnSpc>
              <a:buFontTx/>
              <a:buChar char="-"/>
            </a:pPr>
            <a:r>
              <a:rPr lang="hr-HR" altLang="en-US" sz="2400" smtClean="0">
                <a:solidFill>
                  <a:schemeClr val="bg2"/>
                </a:solidFill>
                <a:latin typeface="Arial" panose="020B0604020202020204" pitchFamily="34" charset="0"/>
              </a:rPr>
              <a:t>Damage to the </a:t>
            </a:r>
            <a:r>
              <a:rPr lang="hr-HR" altLang="en-US" sz="2400" smtClean="0">
                <a:solidFill>
                  <a:schemeClr val="accent1"/>
                </a:solidFill>
                <a:latin typeface="Arial" panose="020B0604020202020204" pitchFamily="34" charset="0"/>
              </a:rPr>
              <a:t>hippocampal formation</a:t>
            </a:r>
            <a:r>
              <a:rPr lang="hr-HR" altLang="en-US" sz="2400" smtClean="0">
                <a:solidFill>
                  <a:schemeClr val="bg2"/>
                </a:solidFill>
                <a:latin typeface="Arial" panose="020B0604020202020204" pitchFamily="34" charset="0"/>
              </a:rPr>
              <a:t> interferes with contextual fear associations</a:t>
            </a:r>
          </a:p>
          <a:p>
            <a:pPr>
              <a:lnSpc>
                <a:spcPct val="80000"/>
              </a:lnSpc>
              <a:buFontTx/>
              <a:buChar char="-"/>
            </a:pPr>
            <a:endParaRPr lang="hr-HR" altLang="en-US" sz="2400" smtClean="0">
              <a:solidFill>
                <a:schemeClr val="bg2"/>
              </a:solidFill>
              <a:latin typeface="Arial" panose="020B0604020202020204" pitchFamily="34" charset="0"/>
            </a:endParaRPr>
          </a:p>
          <a:p>
            <a:pPr>
              <a:lnSpc>
                <a:spcPct val="80000"/>
              </a:lnSpc>
              <a:buFontTx/>
              <a:buChar char="-"/>
            </a:pPr>
            <a:r>
              <a:rPr lang="hr-HR" altLang="en-US" sz="2400" smtClean="0">
                <a:solidFill>
                  <a:schemeClr val="hlink"/>
                </a:solidFill>
                <a:latin typeface="Arial" panose="020B0604020202020204" pitchFamily="34" charset="0"/>
              </a:rPr>
              <a:t>Panic disorder</a:t>
            </a:r>
            <a:r>
              <a:rPr lang="hr-HR" altLang="en-US" sz="2400" smtClean="0">
                <a:solidFill>
                  <a:schemeClr val="bg2"/>
                </a:solidFill>
                <a:latin typeface="Arial" panose="020B0604020202020204" pitchFamily="34" charset="0"/>
              </a:rPr>
              <a:t>, </a:t>
            </a:r>
            <a:r>
              <a:rPr lang="hr-HR" altLang="en-US" sz="2400" smtClean="0">
                <a:solidFill>
                  <a:schemeClr val="hlink"/>
                </a:solidFill>
                <a:latin typeface="Arial" panose="020B0604020202020204" pitchFamily="34" charset="0"/>
              </a:rPr>
              <a:t>PTSD</a:t>
            </a:r>
            <a:r>
              <a:rPr lang="hr-HR" altLang="en-US" sz="2400" smtClean="0">
                <a:solidFill>
                  <a:schemeClr val="bg2"/>
                </a:solidFill>
                <a:latin typeface="Arial" panose="020B0604020202020204" pitchFamily="34" charset="0"/>
              </a:rPr>
              <a:t>, </a:t>
            </a:r>
            <a:r>
              <a:rPr lang="hr-HR" altLang="en-US" sz="2400" smtClean="0">
                <a:solidFill>
                  <a:schemeClr val="hlink"/>
                </a:solidFill>
                <a:latin typeface="Arial" panose="020B0604020202020204" pitchFamily="34" charset="0"/>
              </a:rPr>
              <a:t>obsessive-compulsive disorder</a:t>
            </a:r>
            <a:r>
              <a:rPr lang="hr-HR" altLang="en-US" sz="2400" smtClean="0">
                <a:solidFill>
                  <a:schemeClr val="bg2"/>
                </a:solidFill>
                <a:latin typeface="Arial" panose="020B0604020202020204" pitchFamily="34" charset="0"/>
              </a:rPr>
              <a:t>, </a:t>
            </a:r>
            <a:r>
              <a:rPr lang="hr-HR" altLang="en-US" sz="2400" smtClean="0">
                <a:solidFill>
                  <a:srgbClr val="FF00FF"/>
                </a:solidFill>
                <a:latin typeface="Arial" panose="020B0604020202020204" pitchFamily="34" charset="0"/>
              </a:rPr>
              <a:t>anxiety</a:t>
            </a:r>
            <a:r>
              <a:rPr lang="hr-HR" altLang="en-US" sz="2400" smtClean="0">
                <a:solidFill>
                  <a:schemeClr val="bg2"/>
                </a:solidFill>
                <a:latin typeface="Arial" panose="020B0604020202020204" pitchFamily="34" charset="0"/>
              </a:rPr>
              <a:t> and </a:t>
            </a:r>
            <a:r>
              <a:rPr lang="hr-HR" altLang="en-US" sz="2400" smtClean="0">
                <a:solidFill>
                  <a:srgbClr val="FF00FF"/>
                </a:solidFill>
                <a:latin typeface="Arial" panose="020B0604020202020204" pitchFamily="34" charset="0"/>
              </a:rPr>
              <a:t>fobias</a:t>
            </a:r>
            <a:r>
              <a:rPr lang="hr-HR" altLang="en-US" sz="2400" smtClean="0">
                <a:solidFill>
                  <a:schemeClr val="bg2"/>
                </a:solidFill>
                <a:latin typeface="Arial" panose="020B0604020202020204" pitchFamily="34" charset="0"/>
              </a:rPr>
              <a:t> are all examples of classical fear conditioning</a:t>
            </a:r>
          </a:p>
          <a:p>
            <a:pPr>
              <a:lnSpc>
                <a:spcPct val="80000"/>
              </a:lnSpc>
              <a:buFontTx/>
              <a:buChar char="-"/>
            </a:pPr>
            <a:endParaRPr lang="hr-HR" altLang="en-US" sz="2400" smtClean="0">
              <a:solidFill>
                <a:schemeClr val="bg2"/>
              </a:solidFill>
              <a:latin typeface="Arial" panose="020B0604020202020204" pitchFamily="34" charset="0"/>
            </a:endParaRPr>
          </a:p>
        </p:txBody>
      </p:sp>
      <p:sp>
        <p:nvSpPr>
          <p:cNvPr id="31747" name="Rectangle 4"/>
          <p:cNvSpPr>
            <a:spLocks noChangeArrowheads="1"/>
          </p:cNvSpPr>
          <p:nvPr/>
        </p:nvSpPr>
        <p:spPr bwMode="auto">
          <a:xfrm>
            <a:off x="1350963" y="114300"/>
            <a:ext cx="655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Le Doux’s COGNITIVE-EMOTIONAL THEORY</a:t>
            </a:r>
          </a:p>
        </p:txBody>
      </p:sp>
      <p:sp>
        <p:nvSpPr>
          <p:cNvPr id="31748" name="Text Box 5"/>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Kolb B, Whishaw I (2008) Fundamentals of human neuropsychology.</a:t>
            </a:r>
          </a:p>
        </p:txBody>
      </p:sp>
    </p:spTree>
    <p:extLst>
      <p:ext uri="{BB962C8B-B14F-4D97-AF65-F5344CB8AC3E}">
        <p14:creationId xmlns:p14="http://schemas.microsoft.com/office/powerpoint/2010/main" val="1609302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5" descr="fear conditioning fM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44450"/>
            <a:ext cx="43434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6"/>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Le Doux JE (2000) Emotion circuits in the brain. Annu Rev Neurosci 24: 155-184; Gazzaniga et al., 2002.</a:t>
            </a:r>
          </a:p>
        </p:txBody>
      </p:sp>
      <p:pic>
        <p:nvPicPr>
          <p:cNvPr id="32772" name="Picture 9" descr="gazzaniga fear 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765175"/>
            <a:ext cx="4465638"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10"/>
          <p:cNvSpPr>
            <a:spLocks noChangeArrowheads="1"/>
          </p:cNvSpPr>
          <p:nvPr/>
        </p:nvSpPr>
        <p:spPr bwMode="auto">
          <a:xfrm>
            <a:off x="960438" y="260350"/>
            <a:ext cx="2779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 fear conditioning</a:t>
            </a:r>
          </a:p>
        </p:txBody>
      </p:sp>
      <p:sp>
        <p:nvSpPr>
          <p:cNvPr id="32774" name="Rectangle 11"/>
          <p:cNvSpPr>
            <a:spLocks noChangeArrowheads="1"/>
          </p:cNvSpPr>
          <p:nvPr/>
        </p:nvSpPr>
        <p:spPr bwMode="auto">
          <a:xfrm>
            <a:off x="1122363" y="4916488"/>
            <a:ext cx="2471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b) instructed fear</a:t>
            </a:r>
          </a:p>
        </p:txBody>
      </p:sp>
      <p:sp>
        <p:nvSpPr>
          <p:cNvPr id="32775" name="Rectangle 12"/>
          <p:cNvSpPr>
            <a:spLocks noChangeArrowheads="1"/>
          </p:cNvSpPr>
          <p:nvPr/>
        </p:nvSpPr>
        <p:spPr bwMode="auto">
          <a:xfrm>
            <a:off x="5003800" y="4941888"/>
            <a:ext cx="4119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 observational fear learning</a:t>
            </a:r>
          </a:p>
        </p:txBody>
      </p:sp>
      <p:sp>
        <p:nvSpPr>
          <p:cNvPr id="32776" name="Text Box 13"/>
          <p:cNvSpPr txBox="1">
            <a:spLocks noChangeArrowheads="1"/>
          </p:cNvSpPr>
          <p:nvPr/>
        </p:nvSpPr>
        <p:spPr bwMode="auto">
          <a:xfrm>
            <a:off x="107950" y="5445125"/>
            <a:ext cx="8915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Three different ways by which humans can learn about the aversive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properties of an event. In all of them the activation of </a:t>
            </a:r>
            <a:r>
              <a:rPr kumimoji="0" lang="hr-HR" altLang="en-US" sz="2400" b="0" i="0" u="none" strike="noStrike" kern="1200" cap="none" spc="0" normalizeH="0" baseline="0" noProof="0" smtClean="0">
                <a:ln>
                  <a:noFill/>
                </a:ln>
                <a:solidFill>
                  <a:srgbClr val="0066FF"/>
                </a:solidFill>
                <a:effectLst/>
                <a:uLnTx/>
                <a:uFillTx/>
                <a:latin typeface="Times New Roman" panose="02020603050405020304" pitchFamily="18" charset="0"/>
                <a:ea typeface="+mn-ea"/>
                <a:cs typeface="+mn-cs"/>
              </a:rPr>
              <a:t>amygdala</a:t>
            </a: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is seen.</a:t>
            </a:r>
          </a:p>
        </p:txBody>
      </p:sp>
    </p:spTree>
    <p:extLst>
      <p:ext uri="{BB962C8B-B14F-4D97-AF65-F5344CB8AC3E}">
        <p14:creationId xmlns:p14="http://schemas.microsoft.com/office/powerpoint/2010/main" val="94393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4" descr="fear kand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33845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descr="amy fear cond neural circui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44450"/>
            <a:ext cx="56515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6"/>
          <p:cNvSpPr>
            <a:spLocks noChangeArrowheads="1"/>
          </p:cNvSpPr>
          <p:nvPr/>
        </p:nvSpPr>
        <p:spPr bwMode="auto">
          <a:xfrm>
            <a:off x="179388" y="5661025"/>
            <a:ext cx="3627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Auditory fear conditioning</a:t>
            </a:r>
          </a:p>
        </p:txBody>
      </p:sp>
      <p:pic>
        <p:nvPicPr>
          <p:cNvPr id="33797" name="Picture 7" descr="auditory r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9203" flipH="1">
            <a:off x="1331913" y="4067175"/>
            <a:ext cx="194468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8"/>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Le Doux 1992; Davies 1992; Kandell 2000.</a:t>
            </a:r>
          </a:p>
        </p:txBody>
      </p:sp>
      <p:pic>
        <p:nvPicPr>
          <p:cNvPr id="33799" name="Picture 9" descr="amigda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3860800"/>
            <a:ext cx="50038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19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hr-HR" altLang="en-US" smtClean="0"/>
          </a:p>
        </p:txBody>
      </p:sp>
      <p:sp>
        <p:nvSpPr>
          <p:cNvPr id="34819" name="Rectangle 3"/>
          <p:cNvSpPr>
            <a:spLocks noGrp="1" noChangeArrowheads="1"/>
          </p:cNvSpPr>
          <p:nvPr>
            <p:ph type="body" idx="1"/>
          </p:nvPr>
        </p:nvSpPr>
        <p:spPr/>
        <p:txBody>
          <a:bodyPr/>
          <a:lstStyle/>
          <a:p>
            <a:endParaRPr lang="hr-HR" altLang="en-US" smtClean="0"/>
          </a:p>
        </p:txBody>
      </p:sp>
      <p:pic>
        <p:nvPicPr>
          <p:cNvPr id="34820" name="Picture 4" descr="emotion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166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hr-HR" altLang="en-US" smtClean="0"/>
          </a:p>
        </p:txBody>
      </p:sp>
      <p:sp>
        <p:nvSpPr>
          <p:cNvPr id="35843" name="Rectangle 3"/>
          <p:cNvSpPr>
            <a:spLocks noGrp="1" noChangeArrowheads="1"/>
          </p:cNvSpPr>
          <p:nvPr>
            <p:ph type="body" idx="1"/>
          </p:nvPr>
        </p:nvSpPr>
        <p:spPr/>
        <p:txBody>
          <a:bodyPr/>
          <a:lstStyle/>
          <a:p>
            <a:endParaRPr lang="hr-HR" altLang="en-US" smtClean="0"/>
          </a:p>
        </p:txBody>
      </p:sp>
      <p:pic>
        <p:nvPicPr>
          <p:cNvPr id="35844" name="Picture 4" descr="emotion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4572000" y="1412875"/>
            <a:ext cx="33401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Loss of fear 100%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Oral examination of objects 98%</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Hypersexuality 79%</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Hypermetamorphosis 77%</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Visual agnosia 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Bulimia 28%</a:t>
            </a:r>
          </a:p>
        </p:txBody>
      </p:sp>
    </p:spTree>
    <p:extLst>
      <p:ext uri="{BB962C8B-B14F-4D97-AF65-F5344CB8AC3E}">
        <p14:creationId xmlns:p14="http://schemas.microsoft.com/office/powerpoint/2010/main" val="838702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4" descr="Darwins's taxonomy of emo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63" y="188913"/>
            <a:ext cx="6688137"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Darwin C (1872) The expression of emotions in man and animals.</a:t>
            </a:r>
          </a:p>
        </p:txBody>
      </p:sp>
      <p:pic>
        <p:nvPicPr>
          <p:cNvPr id="18436" name="Picture 6" descr="Dar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350"/>
            <a:ext cx="237172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7"/>
          <p:cNvSpPr txBox="1">
            <a:spLocks noChangeArrowheads="1"/>
          </p:cNvSpPr>
          <p:nvPr/>
        </p:nvSpPr>
        <p:spPr bwMode="auto">
          <a:xfrm>
            <a:off x="0" y="5229225"/>
            <a:ext cx="8820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Darwin investigated the evolution of emotional responses and facial expressions, and suggested that emotions allow an organism to make adaptive responses to stimuli in the environment.</a:t>
            </a:r>
          </a:p>
        </p:txBody>
      </p:sp>
    </p:spTree>
    <p:extLst>
      <p:ext uri="{BB962C8B-B14F-4D97-AF65-F5344CB8AC3E}">
        <p14:creationId xmlns:p14="http://schemas.microsoft.com/office/powerpoint/2010/main" val="33770538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a:xfrm>
            <a:off x="457200" y="1484313"/>
            <a:ext cx="8178800" cy="4171950"/>
          </a:xfrm>
        </p:spPr>
        <p:txBody>
          <a:bodyPr/>
          <a:lstStyle/>
          <a:p>
            <a:pPr>
              <a:lnSpc>
                <a:spcPct val="90000"/>
              </a:lnSpc>
              <a:buFont typeface="Monotype Sorts" pitchFamily="2" charset="2"/>
              <a:buNone/>
            </a:pPr>
            <a:r>
              <a:rPr lang="hr-HR" altLang="en-US" smtClean="0">
                <a:solidFill>
                  <a:schemeClr val="bg2"/>
                </a:solidFill>
                <a:latin typeface="Times New Roman" panose="02020603050405020304" pitchFamily="18" charset="0"/>
              </a:rPr>
              <a:t>Left-hemisphere lesions usually produce “catastrophic” reactions, such as fearfulness and depression</a:t>
            </a:r>
          </a:p>
          <a:p>
            <a:pPr>
              <a:lnSpc>
                <a:spcPct val="90000"/>
              </a:lnSpc>
              <a:buFont typeface="Monotype Sorts" pitchFamily="2" charset="2"/>
              <a:buNone/>
            </a:pPr>
            <a:r>
              <a:rPr lang="hr-HR" altLang="en-US" smtClean="0">
                <a:solidFill>
                  <a:schemeClr val="bg2"/>
                </a:solidFill>
                <a:latin typeface="Times New Roman" panose="02020603050405020304" pitchFamily="18" charset="0"/>
              </a:rPr>
              <a:t>Right-hemisphere lesions produce larger effects, mostly “indifference” (flattening of mood)</a:t>
            </a:r>
          </a:p>
          <a:p>
            <a:pPr>
              <a:lnSpc>
                <a:spcPct val="90000"/>
              </a:lnSpc>
              <a:buFont typeface="Monotype Sorts" pitchFamily="2" charset="2"/>
              <a:buNone/>
            </a:pPr>
            <a:endParaRPr lang="hr-HR" altLang="en-US" smtClean="0">
              <a:solidFill>
                <a:schemeClr val="bg2"/>
              </a:solidFill>
              <a:latin typeface="Times New Roman" panose="02020603050405020304" pitchFamily="18" charset="0"/>
            </a:endParaRPr>
          </a:p>
          <a:p>
            <a:pPr>
              <a:lnSpc>
                <a:spcPct val="90000"/>
              </a:lnSpc>
              <a:buFont typeface="Monotype Sorts" pitchFamily="2" charset="2"/>
              <a:buNone/>
            </a:pPr>
            <a:r>
              <a:rPr lang="hr-HR" altLang="en-US" smtClean="0">
                <a:solidFill>
                  <a:schemeClr val="bg2"/>
                </a:solidFill>
                <a:latin typeface="Times New Roman" panose="02020603050405020304" pitchFamily="18" charset="0"/>
              </a:rPr>
              <a:t>The left amygdala plays a special role in generating (and recognizing) fear. </a:t>
            </a:r>
          </a:p>
        </p:txBody>
      </p:sp>
      <p:sp>
        <p:nvSpPr>
          <p:cNvPr id="36867" name="Rectangle 4"/>
          <p:cNvSpPr>
            <a:spLocks noChangeArrowheads="1"/>
          </p:cNvSpPr>
          <p:nvPr/>
        </p:nvSpPr>
        <p:spPr bwMode="auto">
          <a:xfrm>
            <a:off x="1865313" y="114300"/>
            <a:ext cx="544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Gainotti’s LATERALIZATION THEORY</a:t>
            </a:r>
          </a:p>
        </p:txBody>
      </p:sp>
      <p:sp>
        <p:nvSpPr>
          <p:cNvPr id="36868" name="Text Box 5"/>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Kolb B, Whishaw I (2008) Fundamentals of human neuropsychology.</a:t>
            </a:r>
          </a:p>
        </p:txBody>
      </p:sp>
    </p:spTree>
    <p:extLst>
      <p:ext uri="{BB962C8B-B14F-4D97-AF65-F5344CB8AC3E}">
        <p14:creationId xmlns:p14="http://schemas.microsoft.com/office/powerpoint/2010/main" val="3104273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4" descr="fear blindsigh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44450"/>
            <a:ext cx="46958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44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fear blindsigh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44450"/>
            <a:ext cx="46958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fear blindsigh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9225"/>
            <a:ext cx="47053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3948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fear blindsigh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44450"/>
            <a:ext cx="46958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fear blindsigh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9225"/>
            <a:ext cx="47053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fear blindsigh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713" y="3630613"/>
            <a:ext cx="43688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410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611188" y="19050"/>
            <a:ext cx="7866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Concept of “high” and “low” road of emotional processing</a:t>
            </a:r>
          </a:p>
        </p:txBody>
      </p:sp>
      <p:pic>
        <p:nvPicPr>
          <p:cNvPr id="40963" name="Picture 5" descr="concept of high and low road of emotional proc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692150"/>
            <a:ext cx="77533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6"/>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Le Doux JE (2000) Emotion circuits in the brain. Annu Rev Neurosci 24: 155-184.</a:t>
            </a:r>
          </a:p>
        </p:txBody>
      </p:sp>
      <p:sp>
        <p:nvSpPr>
          <p:cNvPr id="40965" name="Text Box 7"/>
          <p:cNvSpPr txBox="1">
            <a:spLocks noChangeArrowheads="1"/>
          </p:cNvSpPr>
          <p:nvPr/>
        </p:nvSpPr>
        <p:spPr bwMode="auto">
          <a:xfrm>
            <a:off x="4643438" y="5516563"/>
            <a:ext cx="38417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Decreased activity of </a:t>
            </a:r>
            <a:r>
              <a:rPr kumimoji="0" lang="hr-HR" altLang="en-US" sz="2000" b="0" i="0" u="none" strike="noStrike" kern="1200" cap="none" spc="0" normalizeH="0" baseline="0" noProof="0" smtClean="0">
                <a:ln>
                  <a:noFill/>
                </a:ln>
                <a:solidFill>
                  <a:srgbClr val="0066FF"/>
                </a:solidFill>
                <a:effectLst/>
                <a:uLnTx/>
                <a:uFillTx/>
                <a:latin typeface="Times New Roman" panose="02020603050405020304" pitchFamily="18" charset="0"/>
                <a:ea typeface="+mn-ea"/>
                <a:cs typeface="+mn-cs"/>
              </a:rPr>
              <a:t>OFC</a:t>
            </a: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has been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documented in </a:t>
            </a:r>
            <a:r>
              <a:rPr kumimoji="0" lang="hr-HR" altLang="en-US" sz="2000" b="0" i="0" u="none" strike="noStrike" kern="1200" cap="none" spc="0" normalizeH="0" baseline="0" noProof="0" smtClean="0">
                <a:ln>
                  <a:noFill/>
                </a:ln>
                <a:solidFill>
                  <a:srgbClr val="FF00FF"/>
                </a:solidFill>
                <a:effectLst/>
                <a:uLnTx/>
                <a:uFillTx/>
                <a:latin typeface="Times New Roman" panose="02020603050405020304" pitchFamily="18" charset="0"/>
                <a:ea typeface="+mn-ea"/>
                <a:cs typeface="+mn-cs"/>
              </a:rPr>
              <a:t>non-premeditated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000" b="0" i="0" u="none" strike="noStrike" kern="1200" cap="none" spc="0" normalizeH="0" baseline="0" noProof="0" smtClean="0">
                <a:ln>
                  <a:noFill/>
                </a:ln>
                <a:solidFill>
                  <a:srgbClr val="FF00FF"/>
                </a:solidFill>
                <a:effectLst/>
                <a:uLnTx/>
                <a:uFillTx/>
                <a:latin typeface="Times New Roman" panose="02020603050405020304" pitchFamily="18" charset="0"/>
                <a:ea typeface="+mn-ea"/>
                <a:cs typeface="+mn-cs"/>
              </a:rPr>
              <a:t>murderers</a:t>
            </a: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and </a:t>
            </a:r>
            <a:r>
              <a:rPr kumimoji="0" lang="hr-HR" altLang="en-US" sz="2000" b="0" i="0" u="none" strike="noStrike" kern="1200" cap="none" spc="0" normalizeH="0" baseline="0" noProof="0" smtClean="0">
                <a:ln>
                  <a:noFill/>
                </a:ln>
                <a:solidFill>
                  <a:srgbClr val="FF00FF"/>
                </a:solidFill>
                <a:effectLst/>
                <a:uLnTx/>
                <a:uFillTx/>
                <a:latin typeface="Times New Roman" panose="02020603050405020304" pitchFamily="18" charset="0"/>
                <a:ea typeface="+mn-ea"/>
                <a:cs typeface="+mn-cs"/>
              </a:rPr>
              <a:t>schizophrenia</a:t>
            </a:r>
          </a:p>
        </p:txBody>
      </p:sp>
      <p:sp>
        <p:nvSpPr>
          <p:cNvPr id="40966" name="Text Box 8"/>
          <p:cNvSpPr txBox="1">
            <a:spLocks noChangeArrowheads="1"/>
          </p:cNvSpPr>
          <p:nvPr/>
        </p:nvSpPr>
        <p:spPr bwMode="auto">
          <a:xfrm>
            <a:off x="244475" y="4581525"/>
            <a:ext cx="39671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“High road” is slower and conscious;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it depends on projections from </a:t>
            </a:r>
            <a:r>
              <a:rPr kumimoji="0" lang="hr-HR" altLang="en-US" sz="2000" b="0" i="0" u="none" strike="noStrike" kern="1200" cap="none" spc="0" normalizeH="0" baseline="0" noProof="0" smtClean="0">
                <a:ln>
                  <a:noFill/>
                </a:ln>
                <a:solidFill>
                  <a:srgbClr val="0066FF"/>
                </a:solidFill>
                <a:effectLst/>
                <a:uLnTx/>
                <a:uFillTx/>
                <a:latin typeface="Times New Roman" panose="02020603050405020304" pitchFamily="18" charset="0"/>
                <a:ea typeface="+mn-ea"/>
                <a:cs typeface="+mn-cs"/>
              </a:rPr>
              <a:t>OFC</a:t>
            </a: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to </a:t>
            </a:r>
            <a:r>
              <a:rPr kumimoji="0" lang="hr-HR" altLang="en-US" sz="2000" b="0" i="0" u="none" strike="noStrike" kern="1200" cap="none" spc="0" normalizeH="0" baseline="0" noProof="0" smtClean="0">
                <a:ln>
                  <a:noFill/>
                </a:ln>
                <a:solidFill>
                  <a:srgbClr val="0066FF"/>
                </a:solidFill>
                <a:effectLst/>
                <a:uLnTx/>
                <a:uFillTx/>
                <a:latin typeface="Times New Roman" panose="02020603050405020304" pitchFamily="18" charset="0"/>
                <a:ea typeface="+mn-ea"/>
                <a:cs typeface="+mn-cs"/>
              </a:rPr>
              <a:t>amygdala</a:t>
            </a: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p>
        </p:txBody>
      </p:sp>
      <p:sp>
        <p:nvSpPr>
          <p:cNvPr id="40967" name="Text Box 9"/>
          <p:cNvSpPr txBox="1">
            <a:spLocks noChangeArrowheads="1"/>
          </p:cNvSpPr>
          <p:nvPr/>
        </p:nvSpPr>
        <p:spPr bwMode="auto">
          <a:xfrm>
            <a:off x="4659313" y="4522788"/>
            <a:ext cx="43227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“Low road” is faster and unconscious;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it depends on projections from </a:t>
            </a:r>
            <a:r>
              <a:rPr kumimoji="0" lang="hr-HR" altLang="en-US" sz="2000" b="0" i="0" u="none" strike="noStrike" kern="1200" cap="none" spc="0" normalizeH="0" baseline="0" noProof="0" smtClean="0">
                <a:ln>
                  <a:noFill/>
                </a:ln>
                <a:solidFill>
                  <a:srgbClr val="0066FF"/>
                </a:solidFill>
                <a:effectLst/>
                <a:uLnTx/>
                <a:uFillTx/>
                <a:latin typeface="Times New Roman" panose="02020603050405020304" pitchFamily="18" charset="0"/>
                <a:ea typeface="+mn-ea"/>
                <a:cs typeface="+mn-cs"/>
              </a:rPr>
              <a:t>thalamus</a:t>
            </a: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to </a:t>
            </a:r>
            <a:r>
              <a:rPr kumimoji="0" lang="hr-HR" altLang="en-US" sz="2000" b="0" i="0" u="none" strike="noStrike" kern="1200" cap="none" spc="0" normalizeH="0" baseline="0" noProof="0" smtClean="0">
                <a:ln>
                  <a:noFill/>
                </a:ln>
                <a:solidFill>
                  <a:srgbClr val="0066FF"/>
                </a:solidFill>
                <a:effectLst/>
                <a:uLnTx/>
                <a:uFillTx/>
                <a:latin typeface="Times New Roman" panose="02020603050405020304" pitchFamily="18" charset="0"/>
                <a:ea typeface="+mn-ea"/>
                <a:cs typeface="+mn-cs"/>
              </a:rPr>
              <a:t>amygdala</a:t>
            </a:r>
            <a:r>
              <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p>
        </p:txBody>
      </p:sp>
    </p:spTree>
    <p:extLst>
      <p:ext uri="{BB962C8B-B14F-4D97-AF65-F5344CB8AC3E}">
        <p14:creationId xmlns:p14="http://schemas.microsoft.com/office/powerpoint/2010/main" val="3978843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1350963" y="114300"/>
            <a:ext cx="669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Emotions enhance retrieval of past experiences,</a:t>
            </a:r>
          </a:p>
        </p:txBody>
      </p:sp>
      <p:pic>
        <p:nvPicPr>
          <p:cNvPr id="41987" name="Picture 5" descr="enhanc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836613"/>
            <a:ext cx="4968875"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inten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412875"/>
            <a:ext cx="403225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950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425450" y="5373688"/>
            <a:ext cx="8178800" cy="1223962"/>
          </a:xfrm>
        </p:spPr>
        <p:txBody>
          <a:bodyPr/>
          <a:lstStyle/>
          <a:p>
            <a:pPr>
              <a:buFont typeface="Monotype Sorts" pitchFamily="2" charset="2"/>
              <a:buNone/>
            </a:pPr>
            <a:r>
              <a:rPr lang="hr-HR" altLang="en-US" sz="2400" smtClean="0">
                <a:solidFill>
                  <a:schemeClr val="bg2"/>
                </a:solidFill>
                <a:latin typeface="Times New Roman" panose="02020603050405020304" pitchFamily="18" charset="0"/>
              </a:rPr>
              <a:t>In recognition test 3 weeks after seeing pictures, they were remembered much better by women (activating signif. fewer structures and the left AMY) than men.</a:t>
            </a:r>
          </a:p>
        </p:txBody>
      </p:sp>
      <p:sp>
        <p:nvSpPr>
          <p:cNvPr id="43011" name="Text Box 4"/>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Canli et al. (2002) Sex differences in the neural basis of emotional memories. PNAS USA 99: 10789-10794.</a:t>
            </a:r>
          </a:p>
        </p:txBody>
      </p:sp>
      <p:pic>
        <p:nvPicPr>
          <p:cNvPr id="43012" name="Picture 5" descr="canli 2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404813"/>
            <a:ext cx="4525962"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6"/>
          <p:cNvSpPr>
            <a:spLocks noChangeArrowheads="1"/>
          </p:cNvSpPr>
          <p:nvPr/>
        </p:nvSpPr>
        <p:spPr bwMode="auto">
          <a:xfrm>
            <a:off x="1814513" y="114300"/>
            <a:ext cx="5284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but there are huge sex differences</a:t>
            </a:r>
          </a:p>
        </p:txBody>
      </p:sp>
    </p:spTree>
    <p:extLst>
      <p:ext uri="{BB962C8B-B14F-4D97-AF65-F5344CB8AC3E}">
        <p14:creationId xmlns:p14="http://schemas.microsoft.com/office/powerpoint/2010/main" val="3142452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115888"/>
            <a:ext cx="9144000" cy="503237"/>
          </a:xfrm>
        </p:spPr>
        <p:txBody>
          <a:bodyPr/>
          <a:lstStyle/>
          <a:p>
            <a:r>
              <a:rPr lang="hr-HR" altLang="en-US" sz="2400" smtClean="0"/>
              <a:t>Mesocorticolimbic projections from VTA (A10)</a:t>
            </a:r>
          </a:p>
        </p:txBody>
      </p:sp>
      <p:pic>
        <p:nvPicPr>
          <p:cNvPr id="44035" name="Picture 4" descr="hr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981075"/>
            <a:ext cx="172878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Kubr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349500"/>
            <a:ext cx="1728787"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6"/>
          <p:cNvSpPr txBox="1">
            <a:spLocks noChangeArrowheads="1"/>
          </p:cNvSpPr>
          <p:nvPr/>
        </p:nvSpPr>
        <p:spPr bwMode="auto">
          <a:xfrm>
            <a:off x="0" y="981075"/>
            <a:ext cx="313213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The </a:t>
            </a: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brain reward system is composed of dopaminergic projections from ventral tegmental area (VTA) to AMY and OFC (the so-called mesolimbic and mesocortical projections), which release dopamine at higher rate during pleasant experiences of eating food, having sex</a:t>
            </a:r>
            <a:r>
              <a:rPr kumimoji="0" lang="hr-HR"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or</a:t>
            </a: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bonding with a child (</a:t>
            </a:r>
            <a:r>
              <a:rPr kumimoji="0" lang="en-US" altLang="en-US" sz="16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behavioral activation, step 1</a:t>
            </a:r>
            <a:r>
              <a:rPr kumimoji="0" lang="en-US"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r>
              <a:rPr kumimoji="0" lang="hr-HR"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p>
        </p:txBody>
      </p:sp>
      <p:pic>
        <p:nvPicPr>
          <p:cNvPr id="44038" name="Picture 7" descr="Copy (3) of T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4365625"/>
            <a:ext cx="38163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8" descr="MUM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4076700"/>
            <a:ext cx="40259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9" descr="VTA projec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601663"/>
            <a:ext cx="43561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098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leasure electro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15888"/>
            <a:ext cx="53276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0" y="6126163"/>
            <a:ext cx="81010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Smith et al. (2008)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Moan, C.E., &amp; Heath, R.G. Septal stimulation for the initiation of heterosexual activity in a homosexual male. </a:t>
            </a:r>
            <a:r>
              <a:rPr kumimoji="0" lang="hr-HR" altLang="en-US" sz="12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Journal of Behavior Therapy and Experimental Psychiatry</a:t>
            </a: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3, 23-30, 1972. </a:t>
            </a:r>
          </a:p>
        </p:txBody>
      </p:sp>
      <p:sp>
        <p:nvSpPr>
          <p:cNvPr id="45060" name="Text Box 4"/>
          <p:cNvSpPr txBox="1">
            <a:spLocks noChangeArrowheads="1"/>
          </p:cNvSpPr>
          <p:nvPr/>
        </p:nvSpPr>
        <p:spPr bwMode="auto">
          <a:xfrm>
            <a:off x="373063" y="4941888"/>
            <a:ext cx="88788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During a three-hour session, the gay subject, code-named B-19, electrically self-stimulated his reward circuitry some 1,500 times (Moan and Heath, 1972). He was experiencing an almost overwhelming euphoria and elation, and had to be disconnected, despite his vigorous protests. Dr Heath believed that ESB could be used to "cure" homosexuality. </a:t>
            </a:r>
          </a:p>
        </p:txBody>
      </p:sp>
      <p:sp>
        <p:nvSpPr>
          <p:cNvPr id="45061" name="Text Box 5"/>
          <p:cNvSpPr txBox="1">
            <a:spLocks noChangeArrowheads="1"/>
          </p:cNvSpPr>
          <p:nvPr/>
        </p:nvSpPr>
        <p:spPr bwMode="auto">
          <a:xfrm>
            <a:off x="7308850" y="3357563"/>
            <a:ext cx="18351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hr-HR" altLang="en-US"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Heath et al. (1972)</a:t>
            </a:r>
          </a:p>
          <a:p>
            <a:pPr marL="0" marR="0" lvl="0" indent="0" algn="just" defTabSz="914400" rtl="0" eaLnBrk="0" fontAlgn="base" latinLnBrk="0" hangingPunct="0">
              <a:lnSpc>
                <a:spcPct val="100000"/>
              </a:lnSpc>
              <a:spcBef>
                <a:spcPct val="50000"/>
              </a:spcBef>
              <a:spcAft>
                <a:spcPct val="0"/>
              </a:spcAft>
              <a:buClrTx/>
              <a:buSzTx/>
              <a:buFontTx/>
              <a:buNone/>
              <a:tabLst/>
              <a:defRPr/>
            </a:pPr>
            <a:endParaRPr kumimoji="0" lang="hr-HR" altLang="en-US"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ct val="50000"/>
              </a:spcBef>
              <a:spcAft>
                <a:spcPct val="0"/>
              </a:spcAft>
              <a:buClrTx/>
              <a:buSzTx/>
              <a:buFontTx/>
              <a:buNone/>
              <a:tabLst/>
              <a:defRPr/>
            </a:pPr>
            <a:endParaRPr kumimoji="0" lang="hr-HR" altLang="en-US"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45062" name="Text Box 6"/>
          <p:cNvSpPr txBox="1">
            <a:spLocks noChangeArrowheads="1"/>
          </p:cNvSpPr>
          <p:nvPr/>
        </p:nvSpPr>
        <p:spPr bwMode="auto">
          <a:xfrm>
            <a:off x="360363" y="3429000"/>
            <a:ext cx="17637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hr-HR" altLang="en-US"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Olds et al. (1961)</a:t>
            </a:r>
          </a:p>
          <a:p>
            <a:pPr marL="0" marR="0" lvl="0" indent="0" algn="just" defTabSz="914400" rtl="0" eaLnBrk="0" fontAlgn="base" latinLnBrk="0" hangingPunct="0">
              <a:lnSpc>
                <a:spcPct val="100000"/>
              </a:lnSpc>
              <a:spcBef>
                <a:spcPct val="50000"/>
              </a:spcBef>
              <a:spcAft>
                <a:spcPct val="0"/>
              </a:spcAft>
              <a:buClrTx/>
              <a:buSzTx/>
              <a:buFontTx/>
              <a:buNone/>
              <a:tabLst/>
              <a:defRPr/>
            </a:pPr>
            <a:endPar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0" fontAlgn="base" latinLnBrk="0" hangingPunct="0">
              <a:lnSpc>
                <a:spcPct val="100000"/>
              </a:lnSpc>
              <a:spcBef>
                <a:spcPct val="50000"/>
              </a:spcBef>
              <a:spcAft>
                <a:spcPct val="0"/>
              </a:spcAft>
              <a:buClrTx/>
              <a:buSzTx/>
              <a:buFontTx/>
              <a:buNone/>
              <a:tabLst/>
              <a:defRPr/>
            </a:pPr>
            <a:endPar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587397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4"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33375"/>
            <a:ext cx="41751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744913"/>
            <a:ext cx="417671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6"/>
          <p:cNvSpPr txBox="1">
            <a:spLocks noChangeArrowheads="1"/>
          </p:cNvSpPr>
          <p:nvPr/>
        </p:nvSpPr>
        <p:spPr bwMode="auto">
          <a:xfrm>
            <a:off x="1392238" y="-3175"/>
            <a:ext cx="1595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Normal circuitry</a:t>
            </a:r>
          </a:p>
        </p:txBody>
      </p:sp>
      <p:sp>
        <p:nvSpPr>
          <p:cNvPr id="46085" name="Text Box 7"/>
          <p:cNvSpPr txBox="1">
            <a:spLocks noChangeArrowheads="1"/>
          </p:cNvSpPr>
          <p:nvPr/>
        </p:nvSpPr>
        <p:spPr bwMode="auto">
          <a:xfrm>
            <a:off x="1382713" y="3452813"/>
            <a:ext cx="179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Drug dependence</a:t>
            </a:r>
          </a:p>
        </p:txBody>
      </p:sp>
      <p:sp>
        <p:nvSpPr>
          <p:cNvPr id="46086" name="Text Box 8"/>
          <p:cNvSpPr txBox="1">
            <a:spLocks noChangeArrowheads="1"/>
          </p:cNvSpPr>
          <p:nvPr/>
        </p:nvSpPr>
        <p:spPr bwMode="auto">
          <a:xfrm>
            <a:off x="4427538" y="200025"/>
            <a:ext cx="4643437"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When a reward is greater than expected</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(such as in case of drugs like </a:t>
            </a:r>
            <a:r>
              <a:rPr kumimoji="0" lang="en-US" altLang="en-US" sz="1800" b="1" i="1" u="none" strike="noStrike" kern="1200" cap="none" spc="0" normalizeH="0" baseline="0" noProof="0" smtClean="0">
                <a:ln>
                  <a:noFill/>
                </a:ln>
                <a:solidFill>
                  <a:srgbClr val="33CC33"/>
                </a:solidFill>
                <a:effectLst/>
                <a:uLnTx/>
                <a:uFillTx/>
                <a:latin typeface="Times New Roman" panose="02020603050405020304" pitchFamily="18" charset="0"/>
                <a:ea typeface="+mn-ea"/>
                <a:cs typeface="+mn-cs"/>
              </a:rPr>
              <a:t>cocain</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r>
              <a:rPr kumimoji="0" lang="en-US" altLang="en-US" sz="1800" b="1" i="1" u="none" strike="noStrike" kern="1200" cap="none" spc="0" normalizeH="0" baseline="0" noProof="0" smtClean="0">
                <a:ln>
                  <a:noFill/>
                </a:ln>
                <a:solidFill>
                  <a:srgbClr val="33CC33"/>
                </a:solidFill>
                <a:effectLst/>
                <a:uLnTx/>
                <a:uFillTx/>
                <a:latin typeface="Times New Roman" panose="02020603050405020304" pitchFamily="18" charset="0"/>
                <a:ea typeface="+mn-ea"/>
                <a:cs typeface="+mn-cs"/>
              </a:rPr>
              <a:t>amphetamines</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r>
              <a:rPr kumimoji="0" lang="en-US" altLang="en-US" sz="1800" b="1" i="1" u="none" strike="noStrike" kern="1200" cap="none" spc="0" normalizeH="0" baseline="0" noProof="0" smtClean="0">
                <a:ln>
                  <a:noFill/>
                </a:ln>
                <a:solidFill>
                  <a:srgbClr val="33CC33"/>
                </a:solidFill>
                <a:effectLst/>
                <a:uLnTx/>
                <a:uFillTx/>
                <a:latin typeface="Times New Roman" panose="02020603050405020304" pitchFamily="18" charset="0"/>
                <a:ea typeface="+mn-ea"/>
                <a:cs typeface="+mn-cs"/>
              </a:rPr>
              <a:t>opioids</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r>
              <a:rPr kumimoji="0" lang="en-US" altLang="en-US" sz="1800" b="1" i="1" u="none" strike="noStrike" kern="1200" cap="none" spc="0" normalizeH="0" baseline="0" noProof="0" smtClean="0">
                <a:ln>
                  <a:noFill/>
                </a:ln>
                <a:solidFill>
                  <a:srgbClr val="33CC33"/>
                </a:solidFill>
                <a:effectLst/>
                <a:uLnTx/>
                <a:uFillTx/>
                <a:latin typeface="Times New Roman" panose="02020603050405020304" pitchFamily="18" charset="0"/>
                <a:ea typeface="+mn-ea"/>
                <a:cs typeface="+mn-cs"/>
              </a:rPr>
              <a:t>canabinoids</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r>
              <a:rPr kumimoji="0" lang="en-US" altLang="en-US" sz="1800" b="1" i="1" u="none" strike="noStrike" kern="1200" cap="none" spc="0" normalizeH="0" baseline="0" noProof="0" smtClean="0">
                <a:ln>
                  <a:noFill/>
                </a:ln>
                <a:solidFill>
                  <a:srgbClr val="33CC33"/>
                </a:solidFill>
                <a:effectLst/>
                <a:uLnTx/>
                <a:uFillTx/>
                <a:latin typeface="Times New Roman" panose="02020603050405020304" pitchFamily="18" charset="0"/>
                <a:ea typeface="+mn-ea"/>
                <a:cs typeface="+mn-cs"/>
              </a:rPr>
              <a:t>nicotine</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partially </a:t>
            </a:r>
            <a:r>
              <a:rPr kumimoji="0" lang="en-US" altLang="en-US" sz="1800" b="1" i="1" u="none" strike="noStrike" kern="1200" cap="none" spc="0" normalizeH="0" baseline="0" noProof="0" smtClean="0">
                <a:ln>
                  <a:noFill/>
                </a:ln>
                <a:solidFill>
                  <a:srgbClr val="33CC33"/>
                </a:solidFill>
                <a:effectLst/>
                <a:uLnTx/>
                <a:uFillTx/>
                <a:latin typeface="Times New Roman" panose="02020603050405020304" pitchFamily="18" charset="0"/>
                <a:ea typeface="+mn-ea"/>
                <a:cs typeface="+mn-cs"/>
              </a:rPr>
              <a:t>alcohol</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the firing of certain VTA </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DA</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neurons increases, which consequently increases the desire or motivation toward the reward in </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FC</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(OFC)</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It is the </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PFC (</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OFC</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glutamatergic projections that regulate activation of motor responses to “motivation-related events” through n. accumbens septi and thalamic motor nuclei, while blocking D1 receptors in </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PFC (</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OFC</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prevents seeking for a drug.</a:t>
            </a:r>
            <a:endPar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Due to change in regulation of motivation circuit and pathological long-term changes in synaptic plasticity of OFC neurons that project to ventral striatum, in the last phase</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of</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smtClean="0">
                <a:ln>
                  <a:noFill/>
                </a:ln>
                <a:solidFill>
                  <a:srgbClr val="FF00FF"/>
                </a:solidFill>
                <a:effectLst/>
                <a:uLnTx/>
                <a:uFillTx/>
                <a:latin typeface="Times New Roman" panose="02020603050405020304" pitchFamily="18" charset="0"/>
                <a:ea typeface="+mn-ea"/>
                <a:cs typeface="+mn-cs"/>
              </a:rPr>
              <a:t>dependence and drug abuse</a:t>
            </a: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such patients are constantly looking for a drug.</a:t>
            </a: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p>
        </p:txBody>
      </p:sp>
      <p:sp>
        <p:nvSpPr>
          <p:cNvPr id="46087" name="Text Box 9"/>
          <p:cNvSpPr txBox="1">
            <a:spLocks noChangeArrowheads="1"/>
          </p:cNvSpPr>
          <p:nvPr/>
        </p:nvSpPr>
        <p:spPr bwMode="auto">
          <a:xfrm>
            <a:off x="4859338" y="6583363"/>
            <a:ext cx="3241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Arrias-Carrion and Poppel, </a:t>
            </a:r>
            <a:r>
              <a:rPr kumimoji="0" lang="en-US" altLang="en-US" sz="1200" b="0" i="1"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Acta Neurobiol. Exp.</a:t>
            </a:r>
            <a:r>
              <a:rPr kumimoji="0" lang="en-US"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 2007</a:t>
            </a:r>
            <a:endPar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30135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4" descr="6 basic e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549275"/>
            <a:ext cx="59039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Ekman P, Friesen WV (1971) Constants across culture in the face and emotion. J Pers Soc Psychol 17: 124-129.</a:t>
            </a:r>
          </a:p>
        </p:txBody>
      </p:sp>
      <p:pic>
        <p:nvPicPr>
          <p:cNvPr id="19460" name="Picture 6" descr="Ekman's numb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3584575"/>
            <a:ext cx="3132137"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7"/>
          <p:cNvSpPr txBox="1">
            <a:spLocks noChangeArrowheads="1"/>
          </p:cNvSpPr>
          <p:nvPr/>
        </p:nvSpPr>
        <p:spPr bwMode="auto">
          <a:xfrm>
            <a:off x="2495550" y="-26988"/>
            <a:ext cx="3684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A basic palette of emotions</a:t>
            </a:r>
          </a:p>
        </p:txBody>
      </p:sp>
      <p:pic>
        <p:nvPicPr>
          <p:cNvPr id="19462" name="Picture 8" descr="Ekman's standardized emo expr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1863" y="736600"/>
            <a:ext cx="313213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9"/>
          <p:cNvSpPr txBox="1">
            <a:spLocks noChangeArrowheads="1"/>
          </p:cNvSpPr>
          <p:nvPr/>
        </p:nvSpPr>
        <p:spPr bwMode="auto">
          <a:xfrm>
            <a:off x="0" y="5702300"/>
            <a:ext cx="8820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Ekman defined 6 basic emotions since they are cross-culturally recognized regardless of experience.</a:t>
            </a:r>
          </a:p>
        </p:txBody>
      </p:sp>
    </p:spTree>
    <p:extLst>
      <p:ext uri="{BB962C8B-B14F-4D97-AF65-F5344CB8AC3E}">
        <p14:creationId xmlns:p14="http://schemas.microsoft.com/office/powerpoint/2010/main" val="1779166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25400" y="5846763"/>
            <a:ext cx="5986463" cy="822325"/>
          </a:xfrm>
        </p:spPr>
        <p:txBody>
          <a:bodyPr/>
          <a:lstStyle/>
          <a:p>
            <a:pPr>
              <a:buFont typeface="Monotype Sorts" pitchFamily="2" charset="2"/>
              <a:buNone/>
            </a:pPr>
            <a:r>
              <a:rPr lang="hr-HR" altLang="en-US" sz="2400" smtClean="0">
                <a:solidFill>
                  <a:schemeClr val="bg2"/>
                </a:solidFill>
                <a:latin typeface="Times New Roman" panose="02020603050405020304" pitchFamily="18" charset="0"/>
              </a:rPr>
              <a:t>Emotional states trigger relapse</a:t>
            </a:r>
          </a:p>
        </p:txBody>
      </p:sp>
      <p:pic>
        <p:nvPicPr>
          <p:cNvPr id="47107" name="Picture 4" descr="emo states trigger relap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476625"/>
            <a:ext cx="30765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addiction illus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60350"/>
            <a:ext cx="6538912"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6"/>
          <p:cNvSpPr txBox="1">
            <a:spLocks noChangeArrowheads="1"/>
          </p:cNvSpPr>
          <p:nvPr/>
        </p:nvSpPr>
        <p:spPr bwMode="auto">
          <a:xfrm>
            <a:off x="4500563" y="3440113"/>
            <a:ext cx="444817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rgbClr val="33CCCC"/>
              </a:buClr>
              <a:buSzTx/>
              <a:buFont typeface="Monotype Sorts" pitchFamily="2" charset="2"/>
              <a:buNone/>
              <a:tabLst/>
              <a:defRPr/>
            </a:pPr>
            <a:r>
              <a:rPr kumimoji="1"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It should be always kept in mind that actual reward lies in the active processes of the brain that reacts to a stimulus </a:t>
            </a:r>
            <a:r>
              <a:rPr kumimoji="1" lang="hr-HR" altLang="en-US" sz="2400" b="0" i="0" u="sng"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rather than in stimulus itself.</a:t>
            </a:r>
            <a:endParaRPr kumimoji="1"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789037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4" descr="nasl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53975"/>
            <a:ext cx="87915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descr="sepa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3038475"/>
            <a:ext cx="86677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494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250825" y="552450"/>
            <a:ext cx="8569325" cy="3308350"/>
          </a:xfrm>
        </p:spPr>
        <p:txBody>
          <a:bodyPr/>
          <a:lstStyle/>
          <a:p>
            <a:pPr>
              <a:buFont typeface="Monotype Sorts" pitchFamily="2" charset="2"/>
              <a:buNone/>
            </a:pPr>
            <a:r>
              <a:rPr lang="hr-HR" altLang="en-US" sz="2000" smtClean="0">
                <a:solidFill>
                  <a:schemeClr val="bg2"/>
                </a:solidFill>
                <a:latin typeface="Arial" panose="020B0604020202020204" pitchFamily="34" charset="0"/>
              </a:rPr>
              <a:t>Generally, a</a:t>
            </a:r>
            <a:r>
              <a:rPr lang="en-US" altLang="en-US" sz="2000" smtClean="0">
                <a:solidFill>
                  <a:schemeClr val="bg2"/>
                </a:solidFill>
                <a:latin typeface="Arial" panose="020B0604020202020204" pitchFamily="34" charset="0"/>
              </a:rPr>
              <a:t>ctivity in the </a:t>
            </a:r>
            <a:r>
              <a:rPr lang="en-US" altLang="en-US" sz="2000" u="sng" smtClean="0">
                <a:solidFill>
                  <a:schemeClr val="bg2"/>
                </a:solidFill>
                <a:latin typeface="Arial" panose="020B0604020202020204" pitchFamily="34" charset="0"/>
              </a:rPr>
              <a:t>medial OFC</a:t>
            </a:r>
            <a:r>
              <a:rPr lang="en-US" altLang="en-US" sz="2000" smtClean="0">
                <a:solidFill>
                  <a:schemeClr val="bg2"/>
                </a:solidFill>
                <a:latin typeface="Arial" panose="020B0604020202020204" pitchFamily="34" charset="0"/>
              </a:rPr>
              <a:t> is related to the monitoring, learning and memory of the </a:t>
            </a:r>
            <a:r>
              <a:rPr lang="en-US" altLang="en-US" sz="2000" u="sng" smtClean="0">
                <a:solidFill>
                  <a:schemeClr val="bg2"/>
                </a:solidFill>
                <a:latin typeface="Arial" panose="020B0604020202020204" pitchFamily="34" charset="0"/>
              </a:rPr>
              <a:t>reward</a:t>
            </a:r>
            <a:r>
              <a:rPr lang="en-US" altLang="en-US" sz="2000" smtClean="0">
                <a:solidFill>
                  <a:schemeClr val="bg2"/>
                </a:solidFill>
                <a:latin typeface="Arial" panose="020B0604020202020204" pitchFamily="34" charset="0"/>
              </a:rPr>
              <a:t> value of reinforcers</a:t>
            </a:r>
            <a:r>
              <a:rPr lang="hr-HR" altLang="en-US" sz="2000" smtClean="0">
                <a:solidFill>
                  <a:schemeClr val="bg2"/>
                </a:solidFill>
                <a:latin typeface="Arial" panose="020B0604020202020204" pitchFamily="34" charset="0"/>
              </a:rPr>
              <a:t> (</a:t>
            </a:r>
            <a:r>
              <a:rPr lang="hr-HR" altLang="en-US" sz="2000" smtClean="0">
                <a:solidFill>
                  <a:schemeClr val="accent2"/>
                </a:solidFill>
                <a:latin typeface="Arial" panose="020B0604020202020204" pitchFamily="34" charset="0"/>
              </a:rPr>
              <a:t>blue circles</a:t>
            </a:r>
            <a:r>
              <a:rPr lang="hr-HR" altLang="en-US" sz="2000" smtClean="0">
                <a:solidFill>
                  <a:schemeClr val="bg2"/>
                </a:solidFill>
                <a:latin typeface="Arial" panose="020B0604020202020204" pitchFamily="34" charset="0"/>
              </a:rPr>
              <a:t> motivation-independent, </a:t>
            </a:r>
            <a:r>
              <a:rPr lang="hr-HR" altLang="en-US" sz="2000" smtClean="0">
                <a:solidFill>
                  <a:srgbClr val="008000"/>
                </a:solidFill>
                <a:latin typeface="Arial" panose="020B0604020202020204" pitchFamily="34" charset="0"/>
              </a:rPr>
              <a:t>green diamonds</a:t>
            </a:r>
            <a:r>
              <a:rPr lang="hr-HR" altLang="en-US" sz="2000" smtClean="0">
                <a:solidFill>
                  <a:schemeClr val="bg2"/>
                </a:solidFill>
                <a:latin typeface="Arial" panose="020B0604020202020204" pitchFamily="34" charset="0"/>
              </a:rPr>
              <a:t> = motivation dependent)</a:t>
            </a:r>
            <a:r>
              <a:rPr lang="en-US" altLang="en-US" sz="2000" smtClean="0">
                <a:solidFill>
                  <a:schemeClr val="bg2"/>
                </a:solidFill>
                <a:latin typeface="Arial" panose="020B0604020202020204" pitchFamily="34" charset="0"/>
              </a:rPr>
              <a:t>, whereas </a:t>
            </a:r>
            <a:r>
              <a:rPr lang="en-US" altLang="en-US" sz="2000" u="sng" smtClean="0">
                <a:solidFill>
                  <a:schemeClr val="bg2"/>
                </a:solidFill>
                <a:latin typeface="Arial" panose="020B0604020202020204" pitchFamily="34" charset="0"/>
              </a:rPr>
              <a:t>lateral</a:t>
            </a:r>
            <a:r>
              <a:rPr lang="en-US" altLang="en-US" sz="2000" smtClean="0">
                <a:solidFill>
                  <a:schemeClr val="bg2"/>
                </a:solidFill>
                <a:latin typeface="Arial" panose="020B0604020202020204" pitchFamily="34" charset="0"/>
              </a:rPr>
              <a:t> OFC activity is related to the evaluation of </a:t>
            </a:r>
            <a:r>
              <a:rPr lang="en-US" altLang="en-US" sz="2000" u="sng" smtClean="0">
                <a:solidFill>
                  <a:schemeClr val="bg2"/>
                </a:solidFill>
                <a:latin typeface="Arial" panose="020B0604020202020204" pitchFamily="34" charset="0"/>
              </a:rPr>
              <a:t>punishers</a:t>
            </a:r>
            <a:r>
              <a:rPr lang="hr-HR" altLang="en-US" sz="2000" smtClean="0">
                <a:solidFill>
                  <a:schemeClr val="bg2"/>
                </a:solidFill>
                <a:latin typeface="Arial" panose="020B0604020202020204" pitchFamily="34" charset="0"/>
              </a:rPr>
              <a:t> (</a:t>
            </a:r>
            <a:r>
              <a:rPr lang="hr-HR" altLang="en-US" sz="2000" smtClean="0">
                <a:solidFill>
                  <a:schemeClr val="tx2"/>
                </a:solidFill>
                <a:latin typeface="Arial" panose="020B0604020202020204" pitchFamily="34" charset="0"/>
              </a:rPr>
              <a:t>orange triangles</a:t>
            </a:r>
            <a:r>
              <a:rPr lang="hr-HR" altLang="en-US" sz="2000" smtClean="0">
                <a:solidFill>
                  <a:schemeClr val="bg2"/>
                </a:solidFill>
                <a:latin typeface="Arial" panose="020B0604020202020204" pitchFamily="34" charset="0"/>
              </a:rPr>
              <a:t>)</a:t>
            </a:r>
            <a:r>
              <a:rPr lang="en-US" altLang="en-US" sz="2000" smtClean="0">
                <a:solidFill>
                  <a:schemeClr val="bg2"/>
                </a:solidFill>
                <a:latin typeface="Arial" panose="020B0604020202020204" pitchFamily="34" charset="0"/>
              </a:rPr>
              <a:t> that can lead to a change in behavior</a:t>
            </a:r>
            <a:endParaRPr lang="hr-HR" altLang="en-US" sz="2000" smtClean="0">
              <a:solidFill>
                <a:schemeClr val="bg2"/>
              </a:solidFill>
              <a:latin typeface="Arial" panose="020B0604020202020204" pitchFamily="34" charset="0"/>
            </a:endParaRPr>
          </a:p>
          <a:p>
            <a:pPr>
              <a:buFont typeface="Monotype Sorts" pitchFamily="2" charset="2"/>
              <a:buNone/>
            </a:pPr>
            <a:endParaRPr lang="hr-HR" altLang="en-US" sz="2000" smtClean="0">
              <a:solidFill>
                <a:schemeClr val="bg2"/>
              </a:solidFill>
              <a:latin typeface="Arial" panose="020B0604020202020204" pitchFamily="34" charset="0"/>
            </a:endParaRPr>
          </a:p>
          <a:p>
            <a:pPr>
              <a:buFont typeface="Monotype Sorts" pitchFamily="2" charset="2"/>
              <a:buNone/>
            </a:pPr>
            <a:r>
              <a:rPr lang="hr-HR" altLang="en-US" sz="2000" smtClean="0">
                <a:solidFill>
                  <a:schemeClr val="bg2"/>
                </a:solidFill>
                <a:latin typeface="Arial" panose="020B0604020202020204" pitchFamily="34" charset="0"/>
              </a:rPr>
              <a:t>S</a:t>
            </a:r>
            <a:r>
              <a:rPr lang="en-US" altLang="en-US" sz="2000" smtClean="0">
                <a:solidFill>
                  <a:schemeClr val="bg2"/>
                </a:solidFill>
                <a:latin typeface="Arial" panose="020B0604020202020204" pitchFamily="34" charset="0"/>
              </a:rPr>
              <a:t>imilarly, a posterior-anterior distinction was shown, with more complex or abstract reinforcers (such as monetary gain and loss) being represented more anteriorly in OFC than less complex reinforcers such as taste</a:t>
            </a:r>
            <a:endParaRPr lang="hr-HR" altLang="en-US" sz="2000" smtClean="0">
              <a:solidFill>
                <a:schemeClr val="bg2"/>
              </a:solidFill>
              <a:latin typeface="Arial" panose="020B0604020202020204" pitchFamily="34" charset="0"/>
            </a:endParaRPr>
          </a:p>
        </p:txBody>
      </p:sp>
      <p:pic>
        <p:nvPicPr>
          <p:cNvPr id="49155" name="Picture 4" descr="medial ofc activated by rewarding stimu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643313"/>
            <a:ext cx="5932487"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6"/>
          <p:cNvSpPr txBox="1">
            <a:spLocks noChangeArrowheads="1"/>
          </p:cNvSpPr>
          <p:nvPr/>
        </p:nvSpPr>
        <p:spPr bwMode="auto">
          <a:xfrm>
            <a:off x="6010275" y="3586163"/>
            <a:ext cx="3241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Kringelbach ML, Nature Rev. 2005.</a:t>
            </a:r>
          </a:p>
        </p:txBody>
      </p:sp>
      <p:sp>
        <p:nvSpPr>
          <p:cNvPr id="49157" name="Text Box 7"/>
          <p:cNvSpPr txBox="1">
            <a:spLocks noChangeArrowheads="1"/>
          </p:cNvSpPr>
          <p:nvPr/>
        </p:nvSpPr>
        <p:spPr bwMode="auto">
          <a:xfrm>
            <a:off x="2895600" y="-6350"/>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The role of OFC</a:t>
            </a:r>
          </a:p>
        </p:txBody>
      </p:sp>
    </p:spTree>
    <p:extLst>
      <p:ext uri="{BB962C8B-B14F-4D97-AF65-F5344CB8AC3E}">
        <p14:creationId xmlns:p14="http://schemas.microsoft.com/office/powerpoint/2010/main" val="3955210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457200" y="5840413"/>
            <a:ext cx="8178800" cy="541337"/>
          </a:xfrm>
        </p:spPr>
        <p:txBody>
          <a:bodyPr/>
          <a:lstStyle/>
          <a:p>
            <a:pPr>
              <a:lnSpc>
                <a:spcPct val="80000"/>
              </a:lnSpc>
              <a:buFont typeface="Monotype Sorts" pitchFamily="2" charset="2"/>
              <a:buNone/>
            </a:pPr>
            <a:r>
              <a:rPr lang="hr-HR" altLang="en-US" sz="2000" smtClean="0">
                <a:solidFill>
                  <a:schemeClr val="bg2"/>
                </a:solidFill>
                <a:latin typeface="Times New Roman" panose="02020603050405020304" pitchFamily="18" charset="0"/>
              </a:rPr>
              <a:t>The reward value of a reinforcer is assigned in more anterior parts of the OFC,</a:t>
            </a:r>
          </a:p>
          <a:p>
            <a:pPr>
              <a:lnSpc>
                <a:spcPct val="80000"/>
              </a:lnSpc>
              <a:buFont typeface="Monotype Sorts" pitchFamily="2" charset="2"/>
              <a:buNone/>
            </a:pPr>
            <a:r>
              <a:rPr lang="hr-HR" altLang="en-US" sz="2000" smtClean="0">
                <a:solidFill>
                  <a:schemeClr val="bg2"/>
                </a:solidFill>
                <a:latin typeface="Times New Roman" panose="02020603050405020304" pitchFamily="18" charset="0"/>
              </a:rPr>
              <a:t>and from here it can be used to influence subsequent behavior</a:t>
            </a:r>
          </a:p>
        </p:txBody>
      </p:sp>
      <p:pic>
        <p:nvPicPr>
          <p:cNvPr id="50179" name="Picture 4" descr="a model of ofc fun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87363"/>
            <a:ext cx="8743950"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6"/>
          <p:cNvSpPr>
            <a:spLocks noChangeArrowheads="1"/>
          </p:cNvSpPr>
          <p:nvPr/>
        </p:nvSpPr>
        <p:spPr bwMode="auto">
          <a:xfrm>
            <a:off x="2306638" y="-26988"/>
            <a:ext cx="46418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Computational model of the OFC</a:t>
            </a:r>
          </a:p>
        </p:txBody>
      </p:sp>
      <p:sp>
        <p:nvSpPr>
          <p:cNvPr id="50181" name="Text Box 7"/>
          <p:cNvSpPr txBox="1">
            <a:spLocks noChangeArrowheads="1"/>
          </p:cNvSpPr>
          <p:nvPr/>
        </p:nvSpPr>
        <p:spPr bwMode="auto">
          <a:xfrm>
            <a:off x="-36513" y="6583363"/>
            <a:ext cx="3960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Kringelbach ML et al., (2005) Nature Rev. Neurosci. 6: 691-702.</a:t>
            </a:r>
          </a:p>
        </p:txBody>
      </p:sp>
    </p:spTree>
    <p:extLst>
      <p:ext uri="{BB962C8B-B14F-4D97-AF65-F5344CB8AC3E}">
        <p14:creationId xmlns:p14="http://schemas.microsoft.com/office/powerpoint/2010/main" val="2380787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4" descr="pleasant and unpleasant od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43434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5" descr="subjective pleasantness of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27025"/>
            <a:ext cx="381952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6"/>
          <p:cNvSpPr txBox="1">
            <a:spLocks noChangeArrowheads="1"/>
          </p:cNvSpPr>
          <p:nvPr/>
        </p:nvSpPr>
        <p:spPr bwMode="auto">
          <a:xfrm>
            <a:off x="2484438" y="5589588"/>
            <a:ext cx="43926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 monosodium glutamate taste</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 a+ inosine monophosphate (umami)</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c. Strawberry</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 Pain relief in a phantom limb patient</a:t>
            </a:r>
          </a:p>
        </p:txBody>
      </p:sp>
    </p:spTree>
    <p:extLst>
      <p:ext uri="{BB962C8B-B14F-4D97-AF65-F5344CB8AC3E}">
        <p14:creationId xmlns:p14="http://schemas.microsoft.com/office/powerpoint/2010/main" val="4050663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hr-HR" altLang="en-US" smtClean="0"/>
              <a:t>Smell of fear</a:t>
            </a:r>
          </a:p>
        </p:txBody>
      </p:sp>
      <p:sp>
        <p:nvSpPr>
          <p:cNvPr id="52227" name="Rectangle 3"/>
          <p:cNvSpPr>
            <a:spLocks noGrp="1" noChangeArrowheads="1"/>
          </p:cNvSpPr>
          <p:nvPr>
            <p:ph type="body" idx="1"/>
          </p:nvPr>
        </p:nvSpPr>
        <p:spPr/>
        <p:txBody>
          <a:bodyPr/>
          <a:lstStyle/>
          <a:p>
            <a:pPr>
              <a:lnSpc>
                <a:spcPct val="90000"/>
              </a:lnSpc>
            </a:pPr>
            <a:r>
              <a:rPr lang="hr-HR" altLang="en-US" sz="2400" b="1" smtClean="0">
                <a:solidFill>
                  <a:schemeClr val="bg2"/>
                </a:solidFill>
              </a:rPr>
              <a:t>Dogs and horses can smell fear in humans</a:t>
            </a:r>
            <a:r>
              <a:rPr lang="hr-HR" altLang="en-US" sz="2400" smtClean="0">
                <a:solidFill>
                  <a:schemeClr val="bg2"/>
                </a:solidFill>
              </a:rPr>
              <a:t>. Work by Denise Chen (Chen &amp; Haviland-Jones, </a:t>
            </a:r>
            <a:r>
              <a:rPr lang="hr-HR" altLang="en-US" sz="2400" i="1" smtClean="0">
                <a:solidFill>
                  <a:schemeClr val="bg2"/>
                </a:solidFill>
              </a:rPr>
              <a:t>Physiology and Behaviour </a:t>
            </a:r>
            <a:r>
              <a:rPr lang="hr-HR" altLang="en-US" sz="2400" smtClean="0">
                <a:solidFill>
                  <a:schemeClr val="bg2"/>
                </a:solidFill>
              </a:rPr>
              <a:t>1999; </a:t>
            </a:r>
            <a:r>
              <a:rPr lang="hr-HR" altLang="en-US" sz="2400" b="1" smtClean="0">
                <a:solidFill>
                  <a:schemeClr val="bg2"/>
                </a:solidFill>
              </a:rPr>
              <a:t>68</a:t>
            </a:r>
            <a:r>
              <a:rPr lang="hr-HR" altLang="en-US" sz="2400" smtClean="0">
                <a:solidFill>
                  <a:schemeClr val="bg2"/>
                </a:solidFill>
              </a:rPr>
              <a:t>: 241-250) has demonstrated the ability of underarm odour to influence mood in others. Karl Grammer, in Vienna, has recently demonstrated that the </a:t>
            </a:r>
            <a:r>
              <a:rPr lang="hr-HR" altLang="en-US" sz="2400" u="sng" smtClean="0">
                <a:solidFill>
                  <a:schemeClr val="bg2"/>
                </a:solidFill>
              </a:rPr>
              <a:t>smell of fear can be detected (by women) in the armpit secretions of people who watched a terrifying film</a:t>
            </a:r>
            <a:r>
              <a:rPr lang="hr-HR" altLang="en-US" sz="2400" smtClean="0">
                <a:solidFill>
                  <a:schemeClr val="bg2"/>
                </a:solidFill>
              </a:rPr>
              <a:t> (Ackerl, Atzmueller &amp; Grammer, </a:t>
            </a:r>
            <a:r>
              <a:rPr lang="hr-HR" altLang="en-US" sz="2400" i="1" smtClean="0">
                <a:solidFill>
                  <a:schemeClr val="bg2"/>
                </a:solidFill>
              </a:rPr>
              <a:t>Neuroendocrinol Lett </a:t>
            </a:r>
            <a:r>
              <a:rPr lang="hr-HR" altLang="en-US" sz="2400" smtClean="0">
                <a:solidFill>
                  <a:schemeClr val="bg2"/>
                </a:solidFill>
              </a:rPr>
              <a:t>2002; </a:t>
            </a:r>
            <a:r>
              <a:rPr lang="hr-HR" altLang="en-US" sz="2400" b="1" smtClean="0">
                <a:solidFill>
                  <a:schemeClr val="bg2"/>
                </a:solidFill>
              </a:rPr>
              <a:t>23</a:t>
            </a:r>
            <a:r>
              <a:rPr lang="hr-HR" altLang="en-US" sz="2400" smtClean="0">
                <a:solidFill>
                  <a:schemeClr val="bg2"/>
                </a:solidFill>
              </a:rPr>
              <a:t>(2): 79-84). The implication of this work is that a chemical signal is secreted in sweat which communicates the emotion. </a:t>
            </a:r>
          </a:p>
        </p:txBody>
      </p:sp>
    </p:spTree>
    <p:extLst>
      <p:ext uri="{BB962C8B-B14F-4D97-AF65-F5344CB8AC3E}">
        <p14:creationId xmlns:p14="http://schemas.microsoft.com/office/powerpoint/2010/main" val="4255818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hr-HR" altLang="en-US" smtClean="0"/>
              <a:t>Menstrual synchrony and smell</a:t>
            </a:r>
          </a:p>
        </p:txBody>
      </p:sp>
      <p:sp>
        <p:nvSpPr>
          <p:cNvPr id="53251" name="Rectangle 3"/>
          <p:cNvSpPr>
            <a:spLocks noGrp="1" noChangeArrowheads="1"/>
          </p:cNvSpPr>
          <p:nvPr>
            <p:ph type="body" idx="1"/>
          </p:nvPr>
        </p:nvSpPr>
        <p:spPr/>
        <p:txBody>
          <a:bodyPr/>
          <a:lstStyle/>
          <a:p>
            <a:pPr>
              <a:lnSpc>
                <a:spcPct val="80000"/>
              </a:lnSpc>
            </a:pPr>
            <a:r>
              <a:rPr lang="hr-HR" altLang="en-US" sz="2000" smtClean="0">
                <a:solidFill>
                  <a:schemeClr val="bg2"/>
                </a:solidFill>
              </a:rPr>
              <a:t>Armpit swabs taken from donor women at a certain phase in their menstrual cycle and wiped on the upper lip of recipient women can advance or retard menstruation in the recipients depending upon the phase of the donor (Stern &amp; McClintock, </a:t>
            </a:r>
            <a:r>
              <a:rPr lang="hr-HR" altLang="en-US" sz="2000" i="1" smtClean="0">
                <a:solidFill>
                  <a:schemeClr val="bg2"/>
                </a:solidFill>
              </a:rPr>
              <a:t>Nature</a:t>
            </a:r>
            <a:r>
              <a:rPr lang="hr-HR" altLang="en-US" sz="2000" smtClean="0">
                <a:solidFill>
                  <a:schemeClr val="bg2"/>
                </a:solidFill>
              </a:rPr>
              <a:t> (1998) </a:t>
            </a:r>
            <a:r>
              <a:rPr lang="hr-HR" altLang="en-US" sz="2000" b="1" smtClean="0">
                <a:solidFill>
                  <a:schemeClr val="bg2"/>
                </a:solidFill>
              </a:rPr>
              <a:t>392</a:t>
            </a:r>
            <a:r>
              <a:rPr lang="hr-HR" altLang="en-US" sz="2000" smtClean="0">
                <a:solidFill>
                  <a:schemeClr val="bg2"/>
                </a:solidFill>
              </a:rPr>
              <a:t>, 177-179):</a:t>
            </a:r>
          </a:p>
          <a:p>
            <a:pPr>
              <a:lnSpc>
                <a:spcPct val="80000"/>
              </a:lnSpc>
              <a:buFont typeface="Monotype Sorts" pitchFamily="2" charset="2"/>
              <a:buNone/>
            </a:pPr>
            <a:r>
              <a:rPr lang="hr-HR" altLang="en-US" sz="2000" smtClean="0">
                <a:solidFill>
                  <a:schemeClr val="bg2"/>
                </a:solidFill>
              </a:rPr>
              <a:t>	They found that </a:t>
            </a:r>
            <a:r>
              <a:rPr lang="hr-HR" altLang="en-US" sz="2000" u="sng" smtClean="0">
                <a:solidFill>
                  <a:schemeClr val="bg2"/>
                </a:solidFill>
              </a:rPr>
              <a:t>odourless compounds from the armpits of women in the late follicular phase of their menstrual cycles accelerated the preovulatory surge of luteinizing hormone of recipient women and shortened their menstrual cycles</a:t>
            </a:r>
            <a:r>
              <a:rPr lang="hr-HR" altLang="en-US" sz="2000" smtClean="0">
                <a:solidFill>
                  <a:schemeClr val="bg2"/>
                </a:solidFill>
              </a:rPr>
              <a:t>. Axillary (underarm) compounds from the same donors which were </a:t>
            </a:r>
            <a:r>
              <a:rPr lang="hr-HR" altLang="en-US" sz="2000" u="sng" smtClean="0">
                <a:solidFill>
                  <a:schemeClr val="bg2"/>
                </a:solidFill>
              </a:rPr>
              <a:t>collected later in the menstrual cycle (at ovulation) had the opposite effect: they delayed the luteinizing-hormone surge of the recipients and lengthened their menstrual cycles</a:t>
            </a:r>
            <a:r>
              <a:rPr lang="hr-HR" altLang="en-US" sz="2000" smtClean="0">
                <a:solidFill>
                  <a:schemeClr val="bg2"/>
                </a:solidFill>
              </a:rPr>
              <a:t>. </a:t>
            </a:r>
          </a:p>
          <a:p>
            <a:pPr>
              <a:lnSpc>
                <a:spcPct val="80000"/>
              </a:lnSpc>
              <a:buFont typeface="Monotype Sorts" pitchFamily="2" charset="2"/>
              <a:buNone/>
            </a:pPr>
            <a:r>
              <a:rPr lang="hr-HR" altLang="en-US" sz="2000" smtClean="0">
                <a:solidFill>
                  <a:schemeClr val="bg2"/>
                </a:solidFill>
              </a:rPr>
              <a:t>     </a:t>
            </a:r>
          </a:p>
          <a:p>
            <a:pPr>
              <a:lnSpc>
                <a:spcPct val="80000"/>
              </a:lnSpc>
              <a:buFont typeface="Monotype Sorts" pitchFamily="2" charset="2"/>
              <a:buNone/>
            </a:pPr>
            <a:r>
              <a:rPr lang="hr-HR" altLang="en-US" sz="2000" smtClean="0">
                <a:solidFill>
                  <a:schemeClr val="bg2"/>
                </a:solidFill>
              </a:rPr>
              <a:t>     By showing in a fully controlled experiment that the timing of ovulation can be manipulated, this study provides </a:t>
            </a:r>
            <a:r>
              <a:rPr lang="hr-HR" altLang="en-US" sz="2000" b="1" smtClean="0">
                <a:solidFill>
                  <a:schemeClr val="bg2"/>
                </a:solidFill>
              </a:rPr>
              <a:t>definitive evidence of human pheromones.</a:t>
            </a:r>
            <a:r>
              <a:rPr lang="hr-HR" altLang="en-US" sz="2000" smtClean="0">
                <a:solidFill>
                  <a:schemeClr val="bg2"/>
                </a:solidFill>
              </a:rPr>
              <a:t> </a:t>
            </a:r>
          </a:p>
          <a:p>
            <a:pPr>
              <a:lnSpc>
                <a:spcPct val="80000"/>
              </a:lnSpc>
              <a:buFont typeface="Monotype Sorts" pitchFamily="2" charset="2"/>
              <a:buNone/>
            </a:pPr>
            <a:endParaRPr lang="hr-HR" altLang="en-US" sz="2000" smtClean="0">
              <a:solidFill>
                <a:schemeClr val="bg2"/>
              </a:solidFill>
            </a:endParaRPr>
          </a:p>
          <a:p>
            <a:pPr>
              <a:lnSpc>
                <a:spcPct val="80000"/>
              </a:lnSpc>
              <a:buFont typeface="Monotype Sorts" pitchFamily="2" charset="2"/>
              <a:buNone/>
            </a:pPr>
            <a:endParaRPr lang="hr-HR" altLang="en-US" sz="2000" smtClean="0">
              <a:solidFill>
                <a:schemeClr val="bg2"/>
              </a:solidFill>
            </a:endParaRPr>
          </a:p>
        </p:txBody>
      </p:sp>
    </p:spTree>
    <p:extLst>
      <p:ext uri="{BB962C8B-B14F-4D97-AF65-F5344CB8AC3E}">
        <p14:creationId xmlns:p14="http://schemas.microsoft.com/office/powerpoint/2010/main" val="2634843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1908175" y="115888"/>
            <a:ext cx="5543550" cy="647700"/>
          </a:xfrm>
        </p:spPr>
        <p:txBody>
          <a:bodyPr/>
          <a:lstStyle/>
          <a:p>
            <a:pPr>
              <a:buFont typeface="Monotype Sorts" pitchFamily="2" charset="2"/>
              <a:buNone/>
            </a:pPr>
            <a:r>
              <a:rPr lang="hr-HR" altLang="en-US" sz="2400" smtClean="0">
                <a:solidFill>
                  <a:schemeClr val="bg2"/>
                </a:solidFill>
                <a:latin typeface="Arial" panose="020B0604020202020204" pitchFamily="34" charset="0"/>
              </a:rPr>
              <a:t>OFC is the site of “parental instinct”</a:t>
            </a:r>
          </a:p>
        </p:txBody>
      </p:sp>
      <p:pic>
        <p:nvPicPr>
          <p:cNvPr id="54275" name="Picture 4" descr="paternal instinct activation time frequency analy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981075"/>
            <a:ext cx="89344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5"/>
          <p:cNvSpPr txBox="1">
            <a:spLocks noChangeArrowheads="1"/>
          </p:cNvSpPr>
          <p:nvPr/>
        </p:nvSpPr>
        <p:spPr bwMode="auto">
          <a:xfrm>
            <a:off x="-36513" y="6583363"/>
            <a:ext cx="324167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Kringelbach et al. (2008) Plos One</a:t>
            </a:r>
          </a:p>
        </p:txBody>
      </p:sp>
      <p:sp>
        <p:nvSpPr>
          <p:cNvPr id="54277" name="Text Box 7"/>
          <p:cNvSpPr txBox="1">
            <a:spLocks noChangeArrowheads="1"/>
          </p:cNvSpPr>
          <p:nvPr/>
        </p:nvSpPr>
        <p:spPr bwMode="auto">
          <a:xfrm>
            <a:off x="382588" y="5445125"/>
            <a:ext cx="8293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The OFC is also relevant for “theory of mind” – basically thinking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about other people’s intentions and desires</a:t>
            </a: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911637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827088" y="261938"/>
            <a:ext cx="7921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0" fontAlgn="base" latinLnBrk="0" hangingPunct="0">
              <a:lnSpc>
                <a:spcPct val="100000"/>
              </a:lnSpc>
              <a:spcBef>
                <a:spcPct val="20000"/>
              </a:spcBef>
              <a:spcAft>
                <a:spcPct val="0"/>
              </a:spcAft>
              <a:buClr>
                <a:srgbClr val="33CCCC"/>
              </a:buClr>
              <a:buSzTx/>
              <a:buFont typeface="Monotype Sorts" pitchFamily="2" charset="2"/>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Average group map of the gray matter maturation index</a:t>
            </a:r>
          </a:p>
        </p:txBody>
      </p:sp>
      <p:pic>
        <p:nvPicPr>
          <p:cNvPr id="55299" name="Picture 5" descr="matu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6"/>
          <p:cNvSpPr txBox="1">
            <a:spLocks noChangeArrowheads="1"/>
          </p:cNvSpPr>
          <p:nvPr/>
        </p:nvSpPr>
        <p:spPr bwMode="auto">
          <a:xfrm>
            <a:off x="-36513" y="6583363"/>
            <a:ext cx="324167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Gogtay N et al. (2004) PNAS USA 101:8174-8179.</a:t>
            </a:r>
          </a:p>
        </p:txBody>
      </p:sp>
      <p:sp>
        <p:nvSpPr>
          <p:cNvPr id="55301" name="Text Box 7"/>
          <p:cNvSpPr txBox="1">
            <a:spLocks noChangeArrowheads="1"/>
          </p:cNvSpPr>
          <p:nvPr/>
        </p:nvSpPr>
        <p:spPr bwMode="auto">
          <a:xfrm>
            <a:off x="1187450" y="5780088"/>
            <a:ext cx="7165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The OFC matures late compared with other cortical areas</a:t>
            </a: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72747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179388" y="234950"/>
            <a:ext cx="8894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Increased activity (RBF) of left </a:t>
            </a:r>
            <a:r>
              <a:rPr kumimoji="1" lang="hr-HR" altLang="en-US" sz="2400" b="0" i="0" u="none" strike="noStrike" kern="1200" cap="none" spc="0" normalizeH="0" baseline="0" noProof="0" smtClean="0">
                <a:ln>
                  <a:noFill/>
                </a:ln>
                <a:solidFill>
                  <a:srgbClr val="0066FF"/>
                </a:solidFill>
                <a:effectLst/>
                <a:uLnTx/>
                <a:uFillTx/>
                <a:latin typeface="Arial" panose="020B0604020202020204" pitchFamily="34" charset="0"/>
                <a:ea typeface="+mn-ea"/>
                <a:cs typeface="+mn-cs"/>
              </a:rPr>
              <a:t>OFC</a:t>
            </a: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and </a:t>
            </a:r>
            <a:r>
              <a:rPr kumimoji="1" lang="hr-HR" altLang="en-US" sz="2400" b="0" i="0" u="none" strike="noStrike" kern="1200" cap="none" spc="0" normalizeH="0" baseline="0" noProof="0" smtClean="0">
                <a:ln>
                  <a:noFill/>
                </a:ln>
                <a:solidFill>
                  <a:srgbClr val="0066FF"/>
                </a:solidFill>
                <a:effectLst/>
                <a:uLnTx/>
                <a:uFillTx/>
                <a:latin typeface="Arial" panose="020B0604020202020204" pitchFamily="34" charset="0"/>
                <a:ea typeface="+mn-ea"/>
                <a:cs typeface="+mn-cs"/>
              </a:rPr>
              <a:t>amygdala</a:t>
            </a: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in </a:t>
            </a:r>
            <a:r>
              <a:rPr kumimoji="1" lang="hr-HR" altLang="en-US" sz="2400" b="0" i="0" u="none" strike="noStrike" kern="1200" cap="none" spc="0" normalizeH="0" baseline="0" noProof="0" smtClean="0">
                <a:ln>
                  <a:noFill/>
                </a:ln>
                <a:solidFill>
                  <a:srgbClr val="FF00FF"/>
                </a:solidFill>
                <a:effectLst/>
                <a:uLnTx/>
                <a:uFillTx/>
                <a:latin typeface="Arial" panose="020B0604020202020204" pitchFamily="34" charset="0"/>
                <a:ea typeface="+mn-ea"/>
                <a:cs typeface="+mn-cs"/>
              </a:rPr>
              <a:t>depression</a:t>
            </a:r>
          </a:p>
        </p:txBody>
      </p:sp>
      <p:sp>
        <p:nvSpPr>
          <p:cNvPr id="56323" name="Text Box 6"/>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Price et al., 1996; Drevets, Curr. Opin. Neurobiol. 2001</a:t>
            </a:r>
          </a:p>
        </p:txBody>
      </p:sp>
      <p:pic>
        <p:nvPicPr>
          <p:cNvPr id="56324" name="Picture 7" descr="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798513"/>
            <a:ext cx="6985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176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2816225" y="101600"/>
            <a:ext cx="3036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Emotional dimensions</a:t>
            </a:r>
          </a:p>
        </p:txBody>
      </p:sp>
      <p:pic>
        <p:nvPicPr>
          <p:cNvPr id="20483" name="Picture 5" descr="Russel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92150"/>
            <a:ext cx="47244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8" descr="Russ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411288"/>
            <a:ext cx="38195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9"/>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Russell PA (1971) A circumplex model of affect. J Pers Soc Psychol 39: 1161-1178.</a:t>
            </a:r>
          </a:p>
        </p:txBody>
      </p:sp>
      <p:sp>
        <p:nvSpPr>
          <p:cNvPr id="20486" name="Text Box 10"/>
          <p:cNvSpPr txBox="1">
            <a:spLocks noChangeArrowheads="1"/>
          </p:cNvSpPr>
          <p:nvPr/>
        </p:nvSpPr>
        <p:spPr bwMode="auto">
          <a:xfrm>
            <a:off x="-36513" y="5559425"/>
            <a:ext cx="93964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Emotions are not discrete; rather they are having dimensions (e.g. low to high arousal, pleasant vs. unpleasant valence, approach vs. avoidance...)</a:t>
            </a:r>
          </a:p>
        </p:txBody>
      </p:sp>
    </p:spTree>
    <p:extLst>
      <p:ext uri="{BB962C8B-B14F-4D97-AF65-F5344CB8AC3E}">
        <p14:creationId xmlns:p14="http://schemas.microsoft.com/office/powerpoint/2010/main" val="17187244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323850" y="3716338"/>
            <a:ext cx="8640763" cy="2736850"/>
          </a:xfrm>
        </p:spPr>
        <p:txBody>
          <a:bodyPr/>
          <a:lstStyle/>
          <a:p>
            <a:pPr>
              <a:buFont typeface="Monotype Sorts" pitchFamily="2" charset="2"/>
              <a:buNone/>
            </a:pPr>
            <a:r>
              <a:rPr lang="hr-HR" altLang="en-US" sz="2000" smtClean="0">
                <a:solidFill>
                  <a:schemeClr val="bg2"/>
                </a:solidFill>
                <a:latin typeface="Times New Roman" panose="02020603050405020304" pitchFamily="18" charset="0"/>
              </a:rPr>
              <a:t>Data suggest that children carrying the short form of the MAOA promoter gene, which confers decreased MAOA activity, are more likely to develop </a:t>
            </a:r>
            <a:r>
              <a:rPr lang="hr-HR" altLang="en-US" sz="2000" smtClean="0">
                <a:solidFill>
                  <a:srgbClr val="FF00FF"/>
                </a:solidFill>
                <a:latin typeface="Times New Roman" panose="02020603050405020304" pitchFamily="18" charset="0"/>
              </a:rPr>
              <a:t>conduct disorders</a:t>
            </a:r>
            <a:r>
              <a:rPr lang="hr-HR" altLang="en-US" sz="2000" smtClean="0">
                <a:solidFill>
                  <a:schemeClr val="bg2"/>
                </a:solidFill>
                <a:latin typeface="Times New Roman" panose="02020603050405020304" pitchFamily="18" charset="0"/>
              </a:rPr>
              <a:t> and </a:t>
            </a:r>
            <a:r>
              <a:rPr lang="hr-HR" altLang="en-US" sz="2000" smtClean="0">
                <a:solidFill>
                  <a:srgbClr val="FF00FF"/>
                </a:solidFill>
                <a:latin typeface="Times New Roman" panose="02020603050405020304" pitchFamily="18" charset="0"/>
              </a:rPr>
              <a:t>increased antisocial behaviour</a:t>
            </a:r>
            <a:r>
              <a:rPr lang="hr-HR" altLang="en-US" sz="2000" smtClean="0">
                <a:solidFill>
                  <a:schemeClr val="bg2"/>
                </a:solidFill>
                <a:latin typeface="Times New Roman" panose="02020603050405020304" pitchFamily="18" charset="0"/>
              </a:rPr>
              <a:t> when exposed to abusive home environments. This environmental effect is less prevalent in individuals carrying the long form of the promoter</a:t>
            </a:r>
          </a:p>
          <a:p>
            <a:pPr>
              <a:buFont typeface="Monotype Sorts" pitchFamily="2" charset="2"/>
              <a:buNone/>
            </a:pPr>
            <a:endParaRPr lang="hr-HR" altLang="en-US" sz="2000" smtClean="0">
              <a:solidFill>
                <a:schemeClr val="bg2"/>
              </a:solidFill>
              <a:latin typeface="Times New Roman" panose="02020603050405020304" pitchFamily="18" charset="0"/>
            </a:endParaRPr>
          </a:p>
          <a:p>
            <a:pPr>
              <a:buFont typeface="Monotype Sorts" pitchFamily="2" charset="2"/>
              <a:buNone/>
            </a:pPr>
            <a:r>
              <a:rPr lang="hr-HR" altLang="en-US" sz="2000" smtClean="0">
                <a:solidFill>
                  <a:schemeClr val="bg2"/>
                </a:solidFill>
                <a:latin typeface="Times New Roman" panose="02020603050405020304" pitchFamily="18" charset="0"/>
              </a:rPr>
              <a:t>Slight modulation in 5-HT levels, turnover and metabolism, or in receptor type activation, density and binding activity affect aggressive behavior</a:t>
            </a:r>
          </a:p>
        </p:txBody>
      </p:sp>
      <p:sp>
        <p:nvSpPr>
          <p:cNvPr id="57347" name="Rectangle 4"/>
          <p:cNvSpPr>
            <a:spLocks noChangeArrowheads="1"/>
          </p:cNvSpPr>
          <p:nvPr/>
        </p:nvSpPr>
        <p:spPr bwMode="auto">
          <a:xfrm>
            <a:off x="1187450" y="44450"/>
            <a:ext cx="66976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0" fontAlgn="base" latinLnBrk="0" hangingPunct="0">
              <a:lnSpc>
                <a:spcPct val="100000"/>
              </a:lnSpc>
              <a:spcBef>
                <a:spcPct val="20000"/>
              </a:spcBef>
              <a:spcAft>
                <a:spcPct val="0"/>
              </a:spcAft>
              <a:buClr>
                <a:srgbClr val="33CCCC"/>
              </a:buClr>
              <a:buSzTx/>
              <a:buFont typeface="Monotype Sorts" pitchFamily="2" charset="2"/>
              <a:buNone/>
              <a:tabLst/>
              <a:defRPr/>
            </a:pPr>
            <a:r>
              <a:rPr kumimoji="1" lang="hr-HR" alt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Emotions and gene – environment interactions</a:t>
            </a:r>
          </a:p>
        </p:txBody>
      </p:sp>
      <p:pic>
        <p:nvPicPr>
          <p:cNvPr id="57348" name="Picture 7" descr="nelson ma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04813"/>
            <a:ext cx="7015162"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8"/>
          <p:cNvSpPr txBox="1">
            <a:spLocks noChangeArrowheads="1"/>
          </p:cNvSpPr>
          <p:nvPr/>
        </p:nvSpPr>
        <p:spPr bwMode="auto">
          <a:xfrm>
            <a:off x="-36513" y="6583363"/>
            <a:ext cx="6985001"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Nelson and Trainor (2007) Nature Rev. Neurosci. 8: 536-546; Nelson and Chiavegatto (2001) TINS  24: 713-719.</a:t>
            </a:r>
          </a:p>
        </p:txBody>
      </p:sp>
    </p:spTree>
    <p:extLst>
      <p:ext uri="{BB962C8B-B14F-4D97-AF65-F5344CB8AC3E}">
        <p14:creationId xmlns:p14="http://schemas.microsoft.com/office/powerpoint/2010/main" val="35463535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641350" y="44450"/>
            <a:ext cx="8178800" cy="750888"/>
          </a:xfrm>
        </p:spPr>
        <p:txBody>
          <a:bodyPr/>
          <a:lstStyle/>
          <a:p>
            <a:pPr>
              <a:buFont typeface="Monotype Sorts" pitchFamily="2" charset="2"/>
              <a:buNone/>
            </a:pPr>
            <a:r>
              <a:rPr lang="hr-HR" altLang="en-US" sz="2000" smtClean="0">
                <a:solidFill>
                  <a:schemeClr val="bg2"/>
                </a:solidFill>
                <a:latin typeface="Arial" panose="020B0604020202020204" pitchFamily="34" charset="0"/>
              </a:rPr>
              <a:t>The association between childhood maltreatment and subsequent antisocial behavior as a function of </a:t>
            </a:r>
            <a:r>
              <a:rPr lang="hr-HR" altLang="en-US" sz="2000" i="1" smtClean="0">
                <a:solidFill>
                  <a:schemeClr val="bg2"/>
                </a:solidFill>
                <a:latin typeface="Arial" panose="020B0604020202020204" pitchFamily="34" charset="0"/>
              </a:rPr>
              <a:t>MAOA </a:t>
            </a:r>
            <a:r>
              <a:rPr lang="hr-HR" altLang="en-US" sz="2000" smtClean="0">
                <a:solidFill>
                  <a:schemeClr val="bg2"/>
                </a:solidFill>
                <a:latin typeface="Arial" panose="020B0604020202020204" pitchFamily="34" charset="0"/>
              </a:rPr>
              <a:t>activity.</a:t>
            </a:r>
          </a:p>
          <a:p>
            <a:pPr>
              <a:buFont typeface="Monotype Sorts" pitchFamily="2" charset="2"/>
              <a:buNone/>
            </a:pPr>
            <a:endParaRPr lang="hr-HR" altLang="en-US" sz="2000" smtClean="0">
              <a:solidFill>
                <a:schemeClr val="bg2"/>
              </a:solidFill>
              <a:latin typeface="Arial" panose="020B0604020202020204" pitchFamily="34" charset="0"/>
            </a:endParaRPr>
          </a:p>
        </p:txBody>
      </p:sp>
      <p:pic>
        <p:nvPicPr>
          <p:cNvPr id="58371" name="Picture 4" descr="caspi maltrea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613" y="663575"/>
            <a:ext cx="5637212"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5"/>
          <p:cNvSpPr txBox="1">
            <a:spLocks noChangeArrowheads="1"/>
          </p:cNvSpPr>
          <p:nvPr/>
        </p:nvSpPr>
        <p:spPr bwMode="auto">
          <a:xfrm>
            <a:off x="179388" y="6165850"/>
            <a:ext cx="878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Maltreated children with a genotype conferring high levels of </a:t>
            </a:r>
            <a:r>
              <a:rPr kumimoji="0" lang="hr-HR" altLang="en-US" sz="12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MAOA </a:t>
            </a: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expression were less likely to develop antisocial problems.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58373" name="Text Box 6"/>
          <p:cNvSpPr txBox="1">
            <a:spLocks noChangeArrowheads="1"/>
          </p:cNvSpPr>
          <p:nvPr/>
        </p:nvSpPr>
        <p:spPr bwMode="auto">
          <a:xfrm>
            <a:off x="-36513" y="6583363"/>
            <a:ext cx="287972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Caspi A et al., (2002) Science 297: 851-854.</a:t>
            </a:r>
          </a:p>
        </p:txBody>
      </p:sp>
    </p:spTree>
    <p:extLst>
      <p:ext uri="{BB962C8B-B14F-4D97-AF65-F5344CB8AC3E}">
        <p14:creationId xmlns:p14="http://schemas.microsoft.com/office/powerpoint/2010/main" val="2265909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0" y="765175"/>
            <a:ext cx="6227763" cy="6092825"/>
          </a:xfrm>
        </p:spPr>
        <p:txBody>
          <a:bodyPr/>
          <a:lstStyle/>
          <a:p>
            <a:pPr>
              <a:lnSpc>
                <a:spcPct val="90000"/>
              </a:lnSpc>
              <a:buFontTx/>
              <a:buChar char="-"/>
            </a:pPr>
            <a:r>
              <a:rPr lang="hr-HR" altLang="en-US" sz="1400" smtClean="0">
                <a:solidFill>
                  <a:schemeClr val="bg2"/>
                </a:solidFill>
              </a:rPr>
              <a:t>Infant studies: </a:t>
            </a:r>
          </a:p>
          <a:p>
            <a:pPr>
              <a:lnSpc>
                <a:spcPct val="90000"/>
              </a:lnSpc>
              <a:buFontTx/>
              <a:buChar char="-"/>
            </a:pPr>
            <a:endParaRPr lang="hr-HR" altLang="en-US" sz="1400" smtClean="0">
              <a:solidFill>
                <a:schemeClr val="bg2"/>
              </a:solidFill>
            </a:endParaRPr>
          </a:p>
          <a:p>
            <a:pPr>
              <a:lnSpc>
                <a:spcPct val="90000"/>
              </a:lnSpc>
              <a:buFontTx/>
              <a:buChar char="-"/>
            </a:pPr>
            <a:endParaRPr lang="hr-HR" altLang="en-US" sz="1400" smtClean="0">
              <a:solidFill>
                <a:schemeClr val="bg2"/>
              </a:solidFill>
            </a:endParaRPr>
          </a:p>
          <a:p>
            <a:pPr>
              <a:lnSpc>
                <a:spcPct val="90000"/>
              </a:lnSpc>
              <a:buFontTx/>
              <a:buNone/>
            </a:pPr>
            <a:endParaRPr lang="hr-HR" altLang="en-US" sz="1400" smtClean="0">
              <a:solidFill>
                <a:schemeClr val="bg2"/>
              </a:solidFill>
            </a:endParaRPr>
          </a:p>
          <a:p>
            <a:pPr>
              <a:lnSpc>
                <a:spcPct val="90000"/>
              </a:lnSpc>
              <a:buFontTx/>
              <a:buChar char="-"/>
            </a:pPr>
            <a:r>
              <a:rPr lang="hr-HR" altLang="en-US" sz="1400" smtClean="0">
                <a:solidFill>
                  <a:schemeClr val="bg2"/>
                </a:solidFill>
              </a:rPr>
              <a:t>Blind / deaf : - same facial expressions and postures</a:t>
            </a:r>
          </a:p>
          <a:p>
            <a:pPr>
              <a:lnSpc>
                <a:spcPct val="90000"/>
              </a:lnSpc>
              <a:buFontTx/>
              <a:buNone/>
            </a:pPr>
            <a:endParaRPr lang="hr-HR" altLang="en-US" sz="1400" smtClean="0">
              <a:solidFill>
                <a:schemeClr val="bg2"/>
              </a:solidFill>
            </a:endParaRPr>
          </a:p>
          <a:p>
            <a:pPr>
              <a:lnSpc>
                <a:spcPct val="90000"/>
              </a:lnSpc>
              <a:buFontTx/>
              <a:buChar char="-"/>
            </a:pPr>
            <a:r>
              <a:rPr lang="hr-HR" altLang="en-US" sz="1400" smtClean="0">
                <a:solidFill>
                  <a:schemeClr val="bg2"/>
                </a:solidFill>
              </a:rPr>
              <a:t>Primate studies, e.g. of </a:t>
            </a:r>
            <a:r>
              <a:rPr lang="hr-HR" altLang="en-US" sz="1400" b="1" smtClean="0">
                <a:solidFill>
                  <a:schemeClr val="bg2"/>
                </a:solidFill>
              </a:rPr>
              <a:t>Frans de Waal</a:t>
            </a:r>
            <a:r>
              <a:rPr lang="hr-HR" altLang="en-US" sz="1400" smtClean="0">
                <a:solidFill>
                  <a:schemeClr val="bg2"/>
                </a:solidFill>
              </a:rPr>
              <a:t>:</a:t>
            </a:r>
          </a:p>
          <a:p>
            <a:pPr>
              <a:lnSpc>
                <a:spcPct val="90000"/>
              </a:lnSpc>
              <a:buFontTx/>
              <a:buNone/>
            </a:pPr>
            <a:r>
              <a:rPr lang="hr-HR" altLang="en-US" sz="1400" smtClean="0">
                <a:solidFill>
                  <a:schemeClr val="bg2"/>
                </a:solidFill>
              </a:rPr>
              <a:t>		“Peacemaking among primates”, 1989</a:t>
            </a:r>
          </a:p>
          <a:p>
            <a:pPr>
              <a:lnSpc>
                <a:spcPct val="90000"/>
              </a:lnSpc>
              <a:buFontTx/>
              <a:buNone/>
            </a:pPr>
            <a:r>
              <a:rPr lang="hr-HR" altLang="en-US" sz="1400" smtClean="0">
                <a:solidFill>
                  <a:schemeClr val="bg2"/>
                </a:solidFill>
              </a:rPr>
              <a:t>		 “Good natured: The origins of right and wrong in humans 	     and other animals”, 1996</a:t>
            </a:r>
          </a:p>
          <a:p>
            <a:pPr>
              <a:lnSpc>
                <a:spcPct val="90000"/>
              </a:lnSpc>
              <a:buFontTx/>
              <a:buNone/>
            </a:pPr>
            <a:r>
              <a:rPr lang="hr-HR" altLang="en-US" sz="1400" smtClean="0">
                <a:solidFill>
                  <a:schemeClr val="bg2"/>
                </a:solidFill>
              </a:rPr>
              <a:t>		 “Natural conflict evolution”, 2000</a:t>
            </a:r>
          </a:p>
          <a:p>
            <a:pPr>
              <a:lnSpc>
                <a:spcPct val="90000"/>
              </a:lnSpc>
              <a:buFontTx/>
              <a:buNone/>
            </a:pPr>
            <a:r>
              <a:rPr lang="hr-HR" altLang="en-US" sz="1400" smtClean="0">
                <a:solidFill>
                  <a:schemeClr val="bg2"/>
                </a:solidFill>
              </a:rPr>
              <a:t>		 “Chimpanzee politics: Power and sex among apes”, 2000 	“Tree of origin: What primate behavior can tell us about 	  	     human social evolution”, 2001</a:t>
            </a:r>
          </a:p>
          <a:p>
            <a:pPr>
              <a:lnSpc>
                <a:spcPct val="90000"/>
              </a:lnSpc>
              <a:buFontTx/>
              <a:buNone/>
            </a:pPr>
            <a:r>
              <a:rPr lang="hr-HR" altLang="en-US" sz="1400" smtClean="0">
                <a:solidFill>
                  <a:schemeClr val="bg2"/>
                </a:solidFill>
              </a:rPr>
              <a:t>		 “Animal social complexity: Intelligence, culture and 	  	     individualized societies”, 2003</a:t>
            </a:r>
          </a:p>
          <a:p>
            <a:pPr>
              <a:lnSpc>
                <a:spcPct val="90000"/>
              </a:lnSpc>
              <a:buFontTx/>
              <a:buNone/>
            </a:pPr>
            <a:r>
              <a:rPr lang="hr-HR" altLang="en-US" sz="1400" smtClean="0">
                <a:solidFill>
                  <a:schemeClr val="bg2"/>
                </a:solidFill>
              </a:rPr>
              <a:t>		 “Our inner ape”, 2005</a:t>
            </a:r>
          </a:p>
          <a:p>
            <a:pPr>
              <a:lnSpc>
                <a:spcPct val="90000"/>
              </a:lnSpc>
              <a:buFontTx/>
              <a:buNone/>
            </a:pPr>
            <a:r>
              <a:rPr lang="hr-HR" altLang="en-US" sz="1400" smtClean="0">
                <a:solidFill>
                  <a:schemeClr val="bg2"/>
                </a:solidFill>
              </a:rPr>
              <a:t>		 “The age of empathy: Nature’s lessons for a kinder society”, 	     2009 </a:t>
            </a:r>
          </a:p>
          <a:p>
            <a:pPr>
              <a:lnSpc>
                <a:spcPct val="90000"/>
              </a:lnSpc>
              <a:buFontTx/>
              <a:buNone/>
            </a:pPr>
            <a:endParaRPr lang="hr-HR" altLang="en-US" sz="1400" smtClean="0">
              <a:solidFill>
                <a:schemeClr val="bg2"/>
              </a:solidFill>
            </a:endParaRPr>
          </a:p>
          <a:p>
            <a:pPr>
              <a:lnSpc>
                <a:spcPct val="90000"/>
              </a:lnSpc>
              <a:buFontTx/>
              <a:buNone/>
            </a:pPr>
            <a:endParaRPr lang="hr-HR" altLang="en-US" sz="1400" smtClean="0">
              <a:solidFill>
                <a:schemeClr val="bg2"/>
              </a:solidFill>
            </a:endParaRPr>
          </a:p>
          <a:p>
            <a:pPr>
              <a:lnSpc>
                <a:spcPct val="90000"/>
              </a:lnSpc>
              <a:buFontTx/>
              <a:buChar char="-"/>
            </a:pPr>
            <a:r>
              <a:rPr lang="hr-HR" altLang="en-US" sz="1400" smtClean="0">
                <a:solidFill>
                  <a:schemeClr val="bg2"/>
                </a:solidFill>
              </a:rPr>
              <a:t>or </a:t>
            </a:r>
            <a:r>
              <a:rPr lang="hr-HR" altLang="en-US" sz="1400" b="1" smtClean="0">
                <a:solidFill>
                  <a:schemeClr val="bg2"/>
                </a:solidFill>
              </a:rPr>
              <a:t>Jane Goodall</a:t>
            </a:r>
            <a:r>
              <a:rPr lang="hr-HR" altLang="en-US" sz="1400" smtClean="0">
                <a:solidFill>
                  <a:schemeClr val="bg2"/>
                </a:solidFill>
              </a:rPr>
              <a:t>: “</a:t>
            </a:r>
            <a:r>
              <a:rPr lang="hr-HR" altLang="en-US" sz="1400" smtClean="0">
                <a:solidFill>
                  <a:srgbClr val="FF3300"/>
                </a:solidFill>
              </a:rPr>
              <a:t>Emotional states of chimps are so obviously similar to ours that even an inexperienced observer can interpret the behavior</a:t>
            </a:r>
            <a:r>
              <a:rPr lang="hr-HR" altLang="en-US" sz="1400" smtClean="0">
                <a:solidFill>
                  <a:schemeClr val="bg2"/>
                </a:solidFill>
              </a:rPr>
              <a:t>.”</a:t>
            </a:r>
          </a:p>
        </p:txBody>
      </p:sp>
      <p:sp>
        <p:nvSpPr>
          <p:cNvPr id="59395" name="Text Box 4"/>
          <p:cNvSpPr txBox="1">
            <a:spLocks noChangeArrowheads="1"/>
          </p:cNvSpPr>
          <p:nvPr/>
        </p:nvSpPr>
        <p:spPr bwMode="auto">
          <a:xfrm>
            <a:off x="1071563" y="44450"/>
            <a:ext cx="6548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Are emotions universal and “born”, not “thought?”</a:t>
            </a:r>
          </a:p>
        </p:txBody>
      </p:sp>
      <p:pic>
        <p:nvPicPr>
          <p:cNvPr id="59396" name="Picture 6" descr="de Wa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773238"/>
            <a:ext cx="14351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J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849688"/>
            <a:ext cx="20764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9" descr="bi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604838"/>
            <a:ext cx="22669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0" descr="swe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549275"/>
            <a:ext cx="23241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565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4" descr="bus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5088"/>
            <a:ext cx="27146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5" descr="bus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44450"/>
            <a:ext cx="27241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7" descr="bush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44450"/>
            <a:ext cx="2724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8" descr="bush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5013325"/>
            <a:ext cx="27051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9" descr="bush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295400"/>
            <a:ext cx="27146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0" descr="bush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4213" y="1319213"/>
            <a:ext cx="26955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1" descr="bush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8550" y="1960563"/>
            <a:ext cx="2714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2" descr="bush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4688" y="3078163"/>
            <a:ext cx="27146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4" descr="bush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3222625"/>
            <a:ext cx="2714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5" descr="bush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4213" y="5065713"/>
            <a:ext cx="26955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6" descr="bush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8550" y="3633788"/>
            <a:ext cx="27146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7" descr="bush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4625975"/>
            <a:ext cx="26860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Text Box 19"/>
          <p:cNvSpPr txBox="1">
            <a:spLocks noChangeArrowheads="1"/>
          </p:cNvSpPr>
          <p:nvPr/>
        </p:nvSpPr>
        <p:spPr bwMode="auto">
          <a:xfrm>
            <a:off x="0" y="6583363"/>
            <a:ext cx="2987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http://www.bushorchimp.com</a:t>
            </a:r>
          </a:p>
        </p:txBody>
      </p:sp>
    </p:spTree>
    <p:extLst>
      <p:ext uri="{BB962C8B-B14F-4D97-AF65-F5344CB8AC3E}">
        <p14:creationId xmlns:p14="http://schemas.microsoft.com/office/powerpoint/2010/main" val="26272910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0" y="6583363"/>
            <a:ext cx="2987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http://www.bushorchimp.com</a:t>
            </a:r>
          </a:p>
        </p:txBody>
      </p:sp>
      <p:pic>
        <p:nvPicPr>
          <p:cNvPr id="61443" name="Picture 5" descr="bush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115888"/>
            <a:ext cx="26955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descr="bush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1773238"/>
            <a:ext cx="27051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descr="bush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15888"/>
            <a:ext cx="27146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8" descr="bush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5888"/>
            <a:ext cx="27241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9" descr="bush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5027613"/>
            <a:ext cx="26955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0" descr="bush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2060575"/>
            <a:ext cx="26765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1" descr="bush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3213100"/>
            <a:ext cx="2667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2" descr="bush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9450" y="3573463"/>
            <a:ext cx="27051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3" descr="bush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1979613"/>
            <a:ext cx="26765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14" descr="bush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3513138"/>
            <a:ext cx="2705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15" descr="bush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1150" y="4706938"/>
            <a:ext cx="26765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16" descr="bush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5013325"/>
            <a:ext cx="27241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7007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4" descr="monkey and human 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6988"/>
            <a:ext cx="8020050" cy="349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5" descr="laughter and sm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3860800"/>
            <a:ext cx="37719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6"/>
          <p:cNvSpPr txBox="1">
            <a:spLocks noChangeArrowheads="1"/>
          </p:cNvSpPr>
          <p:nvPr/>
        </p:nvSpPr>
        <p:spPr bwMode="auto">
          <a:xfrm>
            <a:off x="3060700" y="5661025"/>
            <a:ext cx="3095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Laughter        Smile</a:t>
            </a:r>
          </a:p>
        </p:txBody>
      </p:sp>
    </p:spTree>
    <p:extLst>
      <p:ext uri="{BB962C8B-B14F-4D97-AF65-F5344CB8AC3E}">
        <p14:creationId xmlns:p14="http://schemas.microsoft.com/office/powerpoint/2010/main" val="3695918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4" descr="baby face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671513"/>
            <a:ext cx="428625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5" descr="baby fac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2314575"/>
            <a:ext cx="406717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6"/>
          <p:cNvSpPr txBox="1">
            <a:spLocks noChangeArrowheads="1"/>
          </p:cNvSpPr>
          <p:nvPr/>
        </p:nvSpPr>
        <p:spPr bwMode="auto">
          <a:xfrm>
            <a:off x="2608263" y="54657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63493" name="Text Box 7"/>
          <p:cNvSpPr txBox="1">
            <a:spLocks noChangeArrowheads="1"/>
          </p:cNvSpPr>
          <p:nvPr/>
        </p:nvSpPr>
        <p:spPr bwMode="auto">
          <a:xfrm>
            <a:off x="447675" y="5321300"/>
            <a:ext cx="7789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Emotions are not specified by a single facial cue, but multiple,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so that signal value is remarkably robust</a:t>
            </a:r>
          </a:p>
        </p:txBody>
      </p:sp>
      <p:sp>
        <p:nvSpPr>
          <p:cNvPr id="63494" name="Text Box 8"/>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Oster H (2003) Ann. N.Y. Acad Sci 1000: 197-204.</a:t>
            </a:r>
          </a:p>
        </p:txBody>
      </p:sp>
    </p:spTree>
    <p:extLst>
      <p:ext uri="{BB962C8B-B14F-4D97-AF65-F5344CB8AC3E}">
        <p14:creationId xmlns:p14="http://schemas.microsoft.com/office/powerpoint/2010/main" val="1696638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4" descr="mothers and baby fa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847725"/>
            <a:ext cx="687705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p:cNvSpPr txBox="1">
            <a:spLocks noChangeArrowheads="1"/>
          </p:cNvSpPr>
          <p:nvPr/>
        </p:nvSpPr>
        <p:spPr bwMode="auto">
          <a:xfrm>
            <a:off x="468313" y="6165850"/>
            <a:ext cx="770413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It has been recently shown that mothers with secure attachment show greater activation of medial OFC, ventral striatum and the oxytocin-associated hypothalamic regions, while insecure/dismissing mothers showed greater insular activation in response to their own infant’s sad faces (Strathearn et al., </a:t>
            </a:r>
            <a:r>
              <a:rPr kumimoji="0" lang="en-US" altLang="en-US" sz="12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Neuropsychopharmacol.</a:t>
            </a:r>
            <a:r>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2009).</a:t>
            </a:r>
            <a:r>
              <a:rPr kumimoji="0" lang="hr-HR"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5454740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2640013" y="246063"/>
            <a:ext cx="33924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 Recognition of emotions</a:t>
            </a:r>
          </a:p>
        </p:txBody>
      </p:sp>
      <p:pic>
        <p:nvPicPr>
          <p:cNvPr id="65539" name="Picture 5" descr="fake and genu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1452563"/>
            <a:ext cx="741045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10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2640013" y="246063"/>
            <a:ext cx="33924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 Recognition of emotions</a:t>
            </a:r>
          </a:p>
        </p:txBody>
      </p:sp>
      <p:pic>
        <p:nvPicPr>
          <p:cNvPr id="66563" name="Picture 3" descr="fake and genu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1452563"/>
            <a:ext cx="741045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1836738" y="5321300"/>
            <a:ext cx="151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Fake smile</a:t>
            </a:r>
          </a:p>
        </p:txBody>
      </p:sp>
      <p:sp>
        <p:nvSpPr>
          <p:cNvPr id="66565" name="Text Box 5"/>
          <p:cNvSpPr txBox="1">
            <a:spLocks noChangeArrowheads="1"/>
          </p:cNvSpPr>
          <p:nvPr/>
        </p:nvSpPr>
        <p:spPr bwMode="auto">
          <a:xfrm>
            <a:off x="5508625" y="5300663"/>
            <a:ext cx="1951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Genuine smile</a:t>
            </a:r>
          </a:p>
        </p:txBody>
      </p:sp>
    </p:spTree>
    <p:extLst>
      <p:ext uri="{BB962C8B-B14F-4D97-AF65-F5344CB8AC3E}">
        <p14:creationId xmlns:p14="http://schemas.microsoft.com/office/powerpoint/2010/main" val="2838636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2136775" y="44450"/>
            <a:ext cx="4397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Emotional dimensions expanded</a:t>
            </a:r>
          </a:p>
        </p:txBody>
      </p:sp>
      <p:pic>
        <p:nvPicPr>
          <p:cNvPr id="21507" name="Picture 5" descr="plutchik wh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75" y="620713"/>
            <a:ext cx="38957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plu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22320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plutch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754313"/>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10"/>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Plutchik R (1958) Outlines of a new theory of emotion. Trans NY Acad Sci 20: 394-403.</a:t>
            </a:r>
          </a:p>
        </p:txBody>
      </p:sp>
    </p:spTree>
    <p:extLst>
      <p:ext uri="{BB962C8B-B14F-4D97-AF65-F5344CB8AC3E}">
        <p14:creationId xmlns:p14="http://schemas.microsoft.com/office/powerpoint/2010/main" val="11886680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hr-HR" altLang="en-US" sz="2000" b="1" smtClean="0"/>
              <a:t>Attractiveness of men's faces</a:t>
            </a:r>
            <a:br>
              <a:rPr lang="hr-HR" altLang="en-US" sz="2000" b="1" smtClean="0"/>
            </a:br>
            <a:r>
              <a:rPr lang="hr-HR" altLang="en-US" sz="2000" b="1" smtClean="0"/>
              <a:t>in relation to women's phase of menstrual cycle</a:t>
            </a:r>
          </a:p>
        </p:txBody>
      </p:sp>
      <p:sp>
        <p:nvSpPr>
          <p:cNvPr id="67587" name="Text Box 4"/>
          <p:cNvSpPr txBox="1">
            <a:spLocks noChangeArrowheads="1"/>
          </p:cNvSpPr>
          <p:nvPr/>
        </p:nvSpPr>
        <p:spPr bwMode="auto">
          <a:xfrm>
            <a:off x="250825" y="2005013"/>
            <a:ext cx="85693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1"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In between-subjects studies on two groups of women of the same age, we show that women assess male's facial attractiveness differently in the follicular (F) and luteal (L) phases. In the high conception risk phase (F), women tended to give higher scores to male faces than when they were in the luteal phase. During the five first days of the cycle, i.e. when the estrogen level is still low, women assessed men's facial attractiveness relatively highly. We suggest that it is progesterone in the luteal phase that is responsible for lower attractiveness assigned then to male faces. We also tested which anthropometric facial traits or indices influence male attractiveness. We found that </a:t>
            </a:r>
            <a:r>
              <a:rPr kumimoji="1" lang="hr-HR" altLang="en-US" sz="2000" b="0" i="0" u="sng"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assessments of attractiveness were correlated only with mouth height (positively) and the angle between the middle of the mouth and the middle of the eyes (negatively).</a:t>
            </a:r>
            <a:endParaRPr kumimoji="1"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1"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1"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1828800" marR="0" lvl="4" indent="0" algn="l" defTabSz="914400" rtl="0" eaLnBrk="0" fontAlgn="base" latinLnBrk="0" hangingPunct="0">
              <a:lnSpc>
                <a:spcPct val="100000"/>
              </a:lnSpc>
              <a:spcBef>
                <a:spcPct val="0"/>
              </a:spcBef>
              <a:spcAft>
                <a:spcPct val="0"/>
              </a:spcAft>
              <a:buClrTx/>
              <a:buSzTx/>
              <a:buFontTx/>
              <a:buNone/>
              <a:tabLst/>
              <a:defRPr/>
            </a:pPr>
            <a:r>
              <a:rPr kumimoji="1"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Danel D, Pawlowski B, </a:t>
            </a:r>
            <a:r>
              <a:rPr kumimoji="1"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Coll Antropol. 2006 Jun;30(2):285-9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400962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6300788" y="6237288"/>
            <a:ext cx="2700337" cy="492125"/>
          </a:xfrm>
        </p:spPr>
        <p:txBody>
          <a:bodyPr/>
          <a:lstStyle/>
          <a:p>
            <a:pPr>
              <a:lnSpc>
                <a:spcPct val="90000"/>
              </a:lnSpc>
              <a:buFont typeface="Monotype Sorts" pitchFamily="2" charset="2"/>
              <a:buNone/>
            </a:pPr>
            <a:r>
              <a:rPr lang="hr-HR" altLang="en-US" sz="1200" smtClean="0">
                <a:solidFill>
                  <a:schemeClr val="bg2"/>
                </a:solidFill>
                <a:latin typeface="Arial Narrow" panose="020B0606020202030204" pitchFamily="34" charset="0"/>
              </a:rPr>
              <a:t>Perret et al. 1994</a:t>
            </a:r>
          </a:p>
        </p:txBody>
      </p:sp>
      <p:pic>
        <p:nvPicPr>
          <p:cNvPr id="68611" name="Picture 4" descr="fac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844675"/>
            <a:ext cx="1393825"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5" descr="fa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628775"/>
            <a:ext cx="42672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6"/>
          <p:cNvSpPr txBox="1">
            <a:spLocks noChangeArrowheads="1"/>
          </p:cNvSpPr>
          <p:nvPr/>
        </p:nvSpPr>
        <p:spPr bwMode="auto">
          <a:xfrm>
            <a:off x="539750" y="5373688"/>
            <a:ext cx="80073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Obje slike su računalski “uprosječene” slike 24 privlačna muška i 24 privlačna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ženska lica. “Uprosječene” slike privlačnih lica su privlačnije od uprosječenih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slika nasumce odabranih lica.</a:t>
            </a:r>
          </a:p>
        </p:txBody>
      </p:sp>
    </p:spTree>
    <p:extLst>
      <p:ext uri="{BB962C8B-B14F-4D97-AF65-F5344CB8AC3E}">
        <p14:creationId xmlns:p14="http://schemas.microsoft.com/office/powerpoint/2010/main" val="3287480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3"/>
          <p:cNvSpPr txBox="1">
            <a:spLocks noChangeArrowheads="1"/>
          </p:cNvSpPr>
          <p:nvPr/>
        </p:nvSpPr>
        <p:spPr bwMode="auto">
          <a:xfrm>
            <a:off x="3708400" y="1630363"/>
            <a:ext cx="53213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The degree of left/right face asymmetry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suggests the lower level of health, e.g.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 kromosomal anomalies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Down sy, cleft lip, fragile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skoliosis, etc. (Thornhill i Moeller, ’97)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 disease symptoms (Wayneforth, ’98)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 symptoms of anxiety, breathing difficulties,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pain syndromes, etc. (Shackleford &amp; Larsen)</a:t>
            </a:r>
          </a:p>
        </p:txBody>
      </p:sp>
      <p:pic>
        <p:nvPicPr>
          <p:cNvPr id="70659" name="Picture 4" descr="face2sy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28775"/>
            <a:ext cx="345598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5"/>
          <p:cNvSpPr>
            <a:spLocks noGrp="1" noChangeArrowheads="1"/>
          </p:cNvSpPr>
          <p:nvPr>
            <p:ph type="body" idx="1"/>
          </p:nvPr>
        </p:nvSpPr>
        <p:spPr>
          <a:xfrm>
            <a:off x="6227763" y="6237288"/>
            <a:ext cx="2700337" cy="492125"/>
          </a:xfrm>
          <a:noFill/>
        </p:spPr>
        <p:txBody>
          <a:bodyPr/>
          <a:lstStyle/>
          <a:p>
            <a:pPr>
              <a:lnSpc>
                <a:spcPct val="90000"/>
              </a:lnSpc>
              <a:buFont typeface="Monotype Sorts" pitchFamily="2" charset="2"/>
              <a:buNone/>
            </a:pPr>
            <a:r>
              <a:rPr lang="hr-HR" altLang="en-US" sz="1200" smtClean="0">
                <a:solidFill>
                  <a:schemeClr val="bg2"/>
                </a:solidFill>
                <a:latin typeface="Arial Narrow" panose="020B0606020202030204" pitchFamily="34" charset="0"/>
              </a:rPr>
              <a:t>Perret et al. 1999</a:t>
            </a:r>
          </a:p>
        </p:txBody>
      </p:sp>
      <p:sp>
        <p:nvSpPr>
          <p:cNvPr id="70661" name="Text Box 6"/>
          <p:cNvSpPr txBox="1">
            <a:spLocks noChangeArrowheads="1"/>
          </p:cNvSpPr>
          <p:nvPr/>
        </p:nvSpPr>
        <p:spPr bwMode="auto">
          <a:xfrm>
            <a:off x="1547813" y="1196975"/>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original</a:t>
            </a:r>
          </a:p>
        </p:txBody>
      </p:sp>
      <p:sp>
        <p:nvSpPr>
          <p:cNvPr id="70662" name="Text Box 7"/>
          <p:cNvSpPr txBox="1">
            <a:spLocks noChangeArrowheads="1"/>
          </p:cNvSpPr>
          <p:nvPr/>
        </p:nvSpPr>
        <p:spPr bwMode="auto">
          <a:xfrm>
            <a:off x="539750" y="4581525"/>
            <a:ext cx="321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računalom povećana simetrija</a:t>
            </a:r>
          </a:p>
        </p:txBody>
      </p:sp>
    </p:spTree>
    <p:extLst>
      <p:ext uri="{BB962C8B-B14F-4D97-AF65-F5344CB8AC3E}">
        <p14:creationId xmlns:p14="http://schemas.microsoft.com/office/powerpoint/2010/main" val="32480256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3" descr="somatoty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1125538"/>
            <a:ext cx="43751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4"/>
          <p:cNvSpPr txBox="1">
            <a:spLocks noChangeArrowheads="1"/>
          </p:cNvSpPr>
          <p:nvPr/>
        </p:nvSpPr>
        <p:spPr bwMode="auto">
          <a:xfrm>
            <a:off x="6300788" y="1557338"/>
            <a:ext cx="2843212"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…svodi se na izbor partnera koji može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nudi bolju zaštitu i prehranu potomstva (bolji lovac)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 jedan od najistaknutijih čimbenika je visina muškarca veća od prosječne (ali ne više od 195 cm)</a:t>
            </a:r>
          </a:p>
        </p:txBody>
      </p:sp>
    </p:spTree>
    <p:extLst>
      <p:ext uri="{BB962C8B-B14F-4D97-AF65-F5344CB8AC3E}">
        <p14:creationId xmlns:p14="http://schemas.microsoft.com/office/powerpoint/2010/main" val="36084690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3" descr="w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5199063"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wh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916113"/>
            <a:ext cx="446405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5"/>
          <p:cNvSpPr txBox="1">
            <a:spLocks noChangeArrowheads="1"/>
          </p:cNvSpPr>
          <p:nvPr/>
        </p:nvSpPr>
        <p:spPr bwMode="auto">
          <a:xfrm>
            <a:off x="5992813" y="5033963"/>
            <a:ext cx="158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Streeter &amp; McBurney, ‘03</a:t>
            </a:r>
          </a:p>
        </p:txBody>
      </p:sp>
    </p:spTree>
    <p:extLst>
      <p:ext uri="{BB962C8B-B14F-4D97-AF65-F5344CB8AC3E}">
        <p14:creationId xmlns:p14="http://schemas.microsoft.com/office/powerpoint/2010/main" val="16222448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4" descr="autistic2 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85863"/>
            <a:ext cx="3097212"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5" descr="autist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981075"/>
            <a:ext cx="45053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6"/>
          <p:cNvSpPr txBox="1">
            <a:spLocks noChangeArrowheads="1"/>
          </p:cNvSpPr>
          <p:nvPr/>
        </p:nvSpPr>
        <p:spPr bwMode="auto">
          <a:xfrm>
            <a:off x="107950" y="5818188"/>
            <a:ext cx="463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2006</a:t>
            </a:r>
          </a:p>
        </p:txBody>
      </p:sp>
    </p:spTree>
    <p:extLst>
      <p:ext uri="{BB962C8B-B14F-4D97-AF65-F5344CB8AC3E}">
        <p14:creationId xmlns:p14="http://schemas.microsoft.com/office/powerpoint/2010/main" val="40849473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4" descr="n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379538"/>
            <a:ext cx="6696075" cy="54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5"/>
          <p:cNvSpPr txBox="1">
            <a:spLocks noChangeArrowheads="1"/>
          </p:cNvSpPr>
          <p:nvPr/>
        </p:nvSpPr>
        <p:spPr bwMode="auto">
          <a:xfrm>
            <a:off x="323850" y="260350"/>
            <a:ext cx="828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In Alzheimer’s disease emotional changes usually precede cognitive changes!</a:t>
            </a:r>
          </a:p>
        </p:txBody>
      </p:sp>
    </p:spTree>
    <p:extLst>
      <p:ext uri="{BB962C8B-B14F-4D97-AF65-F5344CB8AC3E}">
        <p14:creationId xmlns:p14="http://schemas.microsoft.com/office/powerpoint/2010/main" val="20319635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15888"/>
            <a:ext cx="8229600" cy="1143000"/>
          </a:xfrm>
        </p:spPr>
        <p:txBody>
          <a:bodyPr/>
          <a:lstStyle/>
          <a:p>
            <a:r>
              <a:rPr lang="hr-HR" altLang="en-US" smtClean="0"/>
              <a:t>Razvitak primarnih emocija</a:t>
            </a:r>
          </a:p>
        </p:txBody>
      </p:sp>
      <p:sp>
        <p:nvSpPr>
          <p:cNvPr id="76803" name="Rectangle 3"/>
          <p:cNvSpPr>
            <a:spLocks noGrp="1" noChangeArrowheads="1"/>
          </p:cNvSpPr>
          <p:nvPr>
            <p:ph type="body" idx="1"/>
          </p:nvPr>
        </p:nvSpPr>
        <p:spPr>
          <a:xfrm>
            <a:off x="0" y="1989138"/>
            <a:ext cx="9144000" cy="4868862"/>
          </a:xfrm>
        </p:spPr>
        <p:txBody>
          <a:bodyPr/>
          <a:lstStyle/>
          <a:p>
            <a:pPr>
              <a:lnSpc>
                <a:spcPct val="80000"/>
              </a:lnSpc>
              <a:buFont typeface="Monotype Sorts" pitchFamily="2" charset="2"/>
              <a:buNone/>
            </a:pPr>
            <a:r>
              <a:rPr lang="hr-HR" altLang="en-US" sz="2000" smtClean="0">
                <a:solidFill>
                  <a:schemeClr val="bg2"/>
                </a:solidFill>
              </a:rPr>
              <a:t>Novorođenčad negdje do 2-3 mj. ima </a:t>
            </a:r>
            <a:r>
              <a:rPr lang="hr-HR" altLang="en-US" sz="2000" b="1" smtClean="0">
                <a:solidFill>
                  <a:schemeClr val="bg2"/>
                </a:solidFill>
              </a:rPr>
              <a:t>bipolarne emocije</a:t>
            </a:r>
            <a:r>
              <a:rPr lang="hr-HR" altLang="en-US" sz="2000" smtClean="0">
                <a:solidFill>
                  <a:schemeClr val="bg2"/>
                </a:solidFill>
              </a:rPr>
              <a:t>:</a:t>
            </a:r>
          </a:p>
          <a:p>
            <a:pPr>
              <a:lnSpc>
                <a:spcPct val="80000"/>
              </a:lnSpc>
              <a:buFontTx/>
              <a:buChar char="-"/>
            </a:pPr>
            <a:r>
              <a:rPr lang="hr-HR" altLang="en-US" sz="2000" smtClean="0">
                <a:solidFill>
                  <a:schemeClr val="bg2"/>
                </a:solidFill>
              </a:rPr>
              <a:t>neugodu, npr. zbog gorke hrane (plač, iritabilnost) i</a:t>
            </a:r>
          </a:p>
          <a:p>
            <a:pPr>
              <a:lnSpc>
                <a:spcPct val="80000"/>
              </a:lnSpc>
              <a:buFontTx/>
              <a:buChar char="-"/>
            </a:pPr>
            <a:r>
              <a:rPr lang="hr-HR" altLang="en-US" sz="2000" smtClean="0">
                <a:solidFill>
                  <a:schemeClr val="bg2"/>
                </a:solidFill>
              </a:rPr>
              <a:t>ugodu (pažnja, interes)</a:t>
            </a:r>
          </a:p>
          <a:p>
            <a:pPr>
              <a:lnSpc>
                <a:spcPct val="80000"/>
              </a:lnSpc>
              <a:buFontTx/>
              <a:buNone/>
            </a:pPr>
            <a:endParaRPr lang="hr-HR" altLang="en-US" sz="2000" smtClean="0">
              <a:solidFill>
                <a:schemeClr val="bg2"/>
              </a:solidFill>
            </a:endParaRPr>
          </a:p>
          <a:p>
            <a:pPr>
              <a:lnSpc>
                <a:spcPct val="80000"/>
              </a:lnSpc>
              <a:buFontTx/>
              <a:buNone/>
            </a:pPr>
            <a:r>
              <a:rPr lang="hr-HR" altLang="en-US" sz="2000" smtClean="0">
                <a:solidFill>
                  <a:schemeClr val="bg2"/>
                </a:solidFill>
              </a:rPr>
              <a:t>Svih 6 primarnih emocija dijete izražava s oko 6 mj.</a:t>
            </a:r>
          </a:p>
          <a:p>
            <a:pPr>
              <a:lnSpc>
                <a:spcPct val="80000"/>
              </a:lnSpc>
              <a:buFontTx/>
              <a:buNone/>
            </a:pPr>
            <a:r>
              <a:rPr lang="hr-HR" altLang="en-US" sz="2000" smtClean="0">
                <a:solidFill>
                  <a:schemeClr val="bg2"/>
                </a:solidFill>
              </a:rPr>
              <a:t>-  ove emocije ostaju trajan dio repertoara ponašanja, samo se s vremenom mijenjaju okolnosti koje do njih dovode</a:t>
            </a:r>
          </a:p>
          <a:p>
            <a:pPr>
              <a:lnSpc>
                <a:spcPct val="80000"/>
              </a:lnSpc>
              <a:buFontTx/>
              <a:buChar char="-"/>
            </a:pPr>
            <a:r>
              <a:rPr lang="hr-HR" altLang="en-US" sz="2000" smtClean="0">
                <a:solidFill>
                  <a:schemeClr val="bg2"/>
                </a:solidFill>
              </a:rPr>
              <a:t>između 6 i 10 tj. dijete počinje izražavati “</a:t>
            </a:r>
            <a:r>
              <a:rPr lang="hr-HR" altLang="en-US" sz="2000" b="1" smtClean="0">
                <a:solidFill>
                  <a:schemeClr val="bg2"/>
                </a:solidFill>
              </a:rPr>
              <a:t>socijalni smiješak</a:t>
            </a:r>
            <a:r>
              <a:rPr lang="hr-HR" altLang="en-US" sz="2000" smtClean="0">
                <a:solidFill>
                  <a:schemeClr val="bg2"/>
                </a:solidFill>
              </a:rPr>
              <a:t>”, koji s vremenom postaje sve učestaliji, a djeca se također sve češće smješe zbog zadovoljstva prilikom kontrole igračaka ili drugih događaja</a:t>
            </a:r>
          </a:p>
          <a:p>
            <a:pPr>
              <a:lnSpc>
                <a:spcPct val="80000"/>
              </a:lnSpc>
              <a:buFontTx/>
              <a:buChar char="-"/>
            </a:pPr>
            <a:r>
              <a:rPr lang="hr-HR" altLang="en-US" sz="2000" smtClean="0">
                <a:solidFill>
                  <a:schemeClr val="bg2"/>
                </a:solidFill>
              </a:rPr>
              <a:t>strah se normalno pojavljuje u dobi od oko 6 mj. što korespondira s razvitkom amigdalofugalnih putova; najveći stupanj straha javlja se s otprilike 18 mjeseci (strah od nepoznatih lica – “</a:t>
            </a:r>
            <a:r>
              <a:rPr lang="hr-HR" altLang="en-US" sz="2000" b="1" smtClean="0">
                <a:solidFill>
                  <a:schemeClr val="bg2"/>
                </a:solidFill>
              </a:rPr>
              <a:t>stranger anxiety</a:t>
            </a:r>
            <a:r>
              <a:rPr lang="hr-HR" altLang="en-US" sz="2000" smtClean="0">
                <a:solidFill>
                  <a:schemeClr val="bg2"/>
                </a:solidFill>
              </a:rPr>
              <a:t>” i strah od separacije – “</a:t>
            </a:r>
            <a:r>
              <a:rPr lang="hr-HR" altLang="en-US" sz="2000" b="1" smtClean="0">
                <a:solidFill>
                  <a:schemeClr val="bg2"/>
                </a:solidFill>
              </a:rPr>
              <a:t>separation anxiety</a:t>
            </a:r>
            <a:r>
              <a:rPr lang="hr-HR" altLang="en-US" sz="2000" smtClean="0">
                <a:solidFill>
                  <a:schemeClr val="bg2"/>
                </a:solidFill>
              </a:rPr>
              <a:t>”)</a:t>
            </a:r>
          </a:p>
          <a:p>
            <a:pPr>
              <a:lnSpc>
                <a:spcPct val="80000"/>
              </a:lnSpc>
              <a:buFontTx/>
              <a:buChar char="-"/>
            </a:pPr>
            <a:endParaRPr lang="hr-HR" altLang="en-US" sz="2000" smtClean="0">
              <a:solidFill>
                <a:schemeClr val="bg2"/>
              </a:solidFill>
            </a:endParaRPr>
          </a:p>
        </p:txBody>
      </p:sp>
    </p:spTree>
    <p:extLst>
      <p:ext uri="{BB962C8B-B14F-4D97-AF65-F5344CB8AC3E}">
        <p14:creationId xmlns:p14="http://schemas.microsoft.com/office/powerpoint/2010/main" val="25466356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115888"/>
            <a:ext cx="8229600" cy="1143000"/>
          </a:xfrm>
        </p:spPr>
        <p:txBody>
          <a:bodyPr/>
          <a:lstStyle/>
          <a:p>
            <a:r>
              <a:rPr lang="hr-HR" altLang="en-US" smtClean="0"/>
              <a:t>Razvitak sekundarnih emocija</a:t>
            </a:r>
          </a:p>
        </p:txBody>
      </p:sp>
      <p:sp>
        <p:nvSpPr>
          <p:cNvPr id="77827" name="Rectangle 3"/>
          <p:cNvSpPr>
            <a:spLocks noGrp="1" noChangeArrowheads="1"/>
          </p:cNvSpPr>
          <p:nvPr>
            <p:ph type="body" idx="1"/>
          </p:nvPr>
        </p:nvSpPr>
        <p:spPr>
          <a:xfrm>
            <a:off x="0" y="1700213"/>
            <a:ext cx="9144000" cy="5157787"/>
          </a:xfrm>
        </p:spPr>
        <p:txBody>
          <a:bodyPr/>
          <a:lstStyle/>
          <a:p>
            <a:pPr>
              <a:lnSpc>
                <a:spcPct val="80000"/>
              </a:lnSpc>
              <a:buFont typeface="Monotype Sorts" pitchFamily="2" charset="2"/>
              <a:buNone/>
            </a:pPr>
            <a:r>
              <a:rPr lang="hr-HR" altLang="en-US" sz="2400" smtClean="0">
                <a:solidFill>
                  <a:schemeClr val="bg2"/>
                </a:solidFill>
              </a:rPr>
              <a:t>Razvijaju se tijekom 2. i 3. godine života, npr.</a:t>
            </a:r>
          </a:p>
          <a:p>
            <a:pPr>
              <a:lnSpc>
                <a:spcPct val="80000"/>
              </a:lnSpc>
              <a:buFontTx/>
              <a:buChar char="-"/>
            </a:pPr>
            <a:r>
              <a:rPr lang="hr-HR" altLang="en-US" sz="2400" smtClean="0">
                <a:solidFill>
                  <a:schemeClr val="bg2"/>
                </a:solidFill>
              </a:rPr>
              <a:t>sram, krivnja, itd.</a:t>
            </a:r>
          </a:p>
          <a:p>
            <a:pPr>
              <a:lnSpc>
                <a:spcPct val="80000"/>
              </a:lnSpc>
              <a:buFontTx/>
              <a:buChar char="-"/>
            </a:pPr>
            <a:r>
              <a:rPr lang="hr-HR" altLang="en-US" sz="2400" smtClean="0">
                <a:solidFill>
                  <a:schemeClr val="bg2"/>
                </a:solidFill>
              </a:rPr>
              <a:t>nakon što djeca postanu svjesna vlastitih primarnih emocija</a:t>
            </a:r>
          </a:p>
          <a:p>
            <a:pPr>
              <a:lnSpc>
                <a:spcPct val="80000"/>
              </a:lnSpc>
              <a:buFontTx/>
              <a:buChar char="-"/>
            </a:pPr>
            <a:endParaRPr lang="hr-HR" altLang="en-US" sz="2400" smtClean="0">
              <a:solidFill>
                <a:schemeClr val="bg2"/>
              </a:solidFill>
            </a:endParaRPr>
          </a:p>
          <a:p>
            <a:pPr>
              <a:lnSpc>
                <a:spcPct val="80000"/>
              </a:lnSpc>
              <a:buFontTx/>
              <a:buNone/>
            </a:pPr>
            <a:r>
              <a:rPr lang="hr-HR" altLang="en-US" sz="2400" smtClean="0">
                <a:solidFill>
                  <a:schemeClr val="bg2"/>
                </a:solidFill>
              </a:rPr>
              <a:t>U ovoj dobi djeca također uče pravila i društvene norme za izražavanje emocija s obzirom na okolnosti</a:t>
            </a:r>
          </a:p>
          <a:p>
            <a:pPr>
              <a:lnSpc>
                <a:spcPct val="80000"/>
              </a:lnSpc>
              <a:buFontTx/>
              <a:buNone/>
            </a:pPr>
            <a:endParaRPr lang="hr-HR" altLang="en-US" sz="2400" smtClean="0">
              <a:solidFill>
                <a:schemeClr val="bg2"/>
              </a:solidFill>
            </a:endParaRPr>
          </a:p>
          <a:p>
            <a:pPr>
              <a:lnSpc>
                <a:spcPct val="80000"/>
              </a:lnSpc>
              <a:buFontTx/>
              <a:buNone/>
            </a:pPr>
            <a:r>
              <a:rPr lang="hr-HR" altLang="en-US" sz="2400" smtClean="0">
                <a:solidFill>
                  <a:schemeClr val="bg2"/>
                </a:solidFill>
              </a:rPr>
              <a:t>No, već i prije toga djeca započinju prepoznavati emocije drugih osoba:</a:t>
            </a:r>
          </a:p>
          <a:p>
            <a:pPr>
              <a:lnSpc>
                <a:spcPct val="80000"/>
              </a:lnSpc>
              <a:buFontTx/>
              <a:buChar char="-"/>
            </a:pPr>
            <a:r>
              <a:rPr lang="hr-HR" altLang="en-US" sz="2400" smtClean="0">
                <a:solidFill>
                  <a:schemeClr val="bg2"/>
                </a:solidFill>
              </a:rPr>
              <a:t>Već od dobi 7-10 mj. pa nadalje djeca su sposobna razumjeti kako bi se trebali osjećati ili ponašati u određenim situacijama (</a:t>
            </a:r>
            <a:r>
              <a:rPr lang="hr-HR" altLang="en-US" sz="2400" b="1" smtClean="0">
                <a:solidFill>
                  <a:schemeClr val="bg2"/>
                </a:solidFill>
              </a:rPr>
              <a:t>“social referencing”</a:t>
            </a:r>
            <a:r>
              <a:rPr lang="hr-HR" altLang="en-US" sz="2400" smtClean="0">
                <a:solidFill>
                  <a:schemeClr val="bg2"/>
                </a:solidFill>
              </a:rPr>
              <a:t>)</a:t>
            </a:r>
          </a:p>
          <a:p>
            <a:pPr>
              <a:lnSpc>
                <a:spcPct val="80000"/>
              </a:lnSpc>
              <a:buFontTx/>
              <a:buChar char="-"/>
            </a:pPr>
            <a:r>
              <a:rPr lang="hr-HR" altLang="en-US" sz="2400" smtClean="0">
                <a:solidFill>
                  <a:schemeClr val="bg2"/>
                </a:solidFill>
              </a:rPr>
              <a:t>Divlja djeca (“feral children”) ne razvijaju sekundarne emocije (jer nemaju uzora)</a:t>
            </a:r>
          </a:p>
        </p:txBody>
      </p:sp>
    </p:spTree>
    <p:extLst>
      <p:ext uri="{BB962C8B-B14F-4D97-AF65-F5344CB8AC3E}">
        <p14:creationId xmlns:p14="http://schemas.microsoft.com/office/powerpoint/2010/main" val="41295744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0" y="1916113"/>
            <a:ext cx="5003800" cy="4941887"/>
          </a:xfrm>
        </p:spPr>
        <p:txBody>
          <a:bodyPr/>
          <a:lstStyle/>
          <a:p>
            <a:pPr>
              <a:lnSpc>
                <a:spcPct val="80000"/>
              </a:lnSpc>
            </a:pPr>
            <a:r>
              <a:rPr lang="hr-HR" altLang="en-US" sz="2000" smtClean="0">
                <a:solidFill>
                  <a:schemeClr val="bg2"/>
                </a:solidFill>
              </a:rPr>
              <a:t>Sazrijevanjem PFC između 4. i 5. g. djeca se mogu uživiti u razmišljanje i osjećaje drugih osoba (</a:t>
            </a:r>
            <a:r>
              <a:rPr lang="hr-HR" altLang="en-US" sz="2000" b="1" smtClean="0">
                <a:solidFill>
                  <a:schemeClr val="bg2"/>
                </a:solidFill>
              </a:rPr>
              <a:t>“theory of mind”</a:t>
            </a:r>
            <a:r>
              <a:rPr lang="hr-HR" altLang="en-US" sz="2000" smtClean="0">
                <a:solidFill>
                  <a:schemeClr val="bg2"/>
                </a:solidFill>
              </a:rPr>
              <a:t>), te</a:t>
            </a:r>
          </a:p>
          <a:p>
            <a:pPr>
              <a:lnSpc>
                <a:spcPct val="80000"/>
              </a:lnSpc>
            </a:pPr>
            <a:r>
              <a:rPr lang="hr-HR" altLang="en-US" sz="2000" smtClean="0">
                <a:solidFill>
                  <a:schemeClr val="bg2"/>
                </a:solidFill>
              </a:rPr>
              <a:t>postaju svjesna da trenutni osjećaj može biti izazvan razmišljanjem o prošlim događajima</a:t>
            </a:r>
          </a:p>
          <a:p>
            <a:pPr>
              <a:lnSpc>
                <a:spcPct val="80000"/>
              </a:lnSpc>
            </a:pPr>
            <a:r>
              <a:rPr lang="hr-HR" altLang="en-US" sz="2000" smtClean="0">
                <a:solidFill>
                  <a:schemeClr val="bg2"/>
                </a:solidFill>
              </a:rPr>
              <a:t>Između 6. i 10. g. djeca sve više postaju svjesna da različiti ljudi mogu proživljavati različite emocije s obzirom na isti događaj, a</a:t>
            </a:r>
          </a:p>
          <a:p>
            <a:pPr>
              <a:lnSpc>
                <a:spcPct val="80000"/>
              </a:lnSpc>
            </a:pPr>
            <a:r>
              <a:rPr lang="hr-HR" altLang="en-US" sz="2000" smtClean="0">
                <a:solidFill>
                  <a:schemeClr val="bg2"/>
                </a:solidFill>
              </a:rPr>
              <a:t>emocionalna socijalizacija pospješuje se detaljnom elaboracijom osjećaja kroz dijalog </a:t>
            </a:r>
          </a:p>
        </p:txBody>
      </p:sp>
      <p:sp>
        <p:nvSpPr>
          <p:cNvPr id="78851" name="Rectangle 3"/>
          <p:cNvSpPr>
            <a:spLocks noGrp="1" noChangeArrowheads="1"/>
          </p:cNvSpPr>
          <p:nvPr>
            <p:ph type="title"/>
          </p:nvPr>
        </p:nvSpPr>
        <p:spPr>
          <a:xfrm>
            <a:off x="468313" y="0"/>
            <a:ext cx="8229600" cy="1143000"/>
          </a:xfrm>
          <a:noFill/>
        </p:spPr>
        <p:txBody>
          <a:bodyPr anchor="ctr"/>
          <a:lstStyle/>
          <a:p>
            <a:r>
              <a:rPr lang="hr-HR" altLang="en-US" sz="3600" smtClean="0"/>
              <a:t>Razvitak sekundarnih emocija (2)</a:t>
            </a:r>
          </a:p>
        </p:txBody>
      </p:sp>
      <p:pic>
        <p:nvPicPr>
          <p:cNvPr id="78852" name="Picture 4" descr="theory of m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8" y="1268413"/>
            <a:ext cx="3921125"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5"/>
          <p:cNvSpPr>
            <a:spLocks noChangeArrowheads="1"/>
          </p:cNvSpPr>
          <p:nvPr/>
        </p:nvSpPr>
        <p:spPr bwMode="auto">
          <a:xfrm>
            <a:off x="4932363" y="5661025"/>
            <a:ext cx="4211637" cy="1196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45363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71438" y="5924550"/>
            <a:ext cx="939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Personality traits of emotional nature may be life-long. </a:t>
            </a:r>
          </a:p>
        </p:txBody>
      </p:sp>
      <p:pic>
        <p:nvPicPr>
          <p:cNvPr id="22531" name="Picture 5" descr="profeso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11175"/>
            <a:ext cx="775335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p:cNvSpPr txBox="1">
            <a:spLocks noChangeArrowheads="1"/>
          </p:cNvSpPr>
          <p:nvPr/>
        </p:nvSpPr>
        <p:spPr bwMode="auto">
          <a:xfrm>
            <a:off x="1352550" y="44450"/>
            <a:ext cx="5984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Personality traits of 452 university professors</a:t>
            </a:r>
          </a:p>
        </p:txBody>
      </p:sp>
      <p:sp>
        <p:nvSpPr>
          <p:cNvPr id="22533" name="Text Box 7"/>
          <p:cNvSpPr txBox="1">
            <a:spLocks noChangeArrowheads="1"/>
          </p:cNvSpPr>
          <p:nvPr/>
        </p:nvSpPr>
        <p:spPr bwMode="auto">
          <a:xfrm>
            <a:off x="3851275" y="549275"/>
            <a:ext cx="2508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4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t>Number of SCI citations</a:t>
            </a:r>
          </a:p>
        </p:txBody>
      </p:sp>
      <p:sp>
        <p:nvSpPr>
          <p:cNvPr id="22534" name="Text Box 8"/>
          <p:cNvSpPr txBox="1">
            <a:spLocks noChangeArrowheads="1"/>
          </p:cNvSpPr>
          <p:nvPr/>
        </p:nvSpPr>
        <p:spPr bwMode="auto">
          <a:xfrm>
            <a:off x="6372225" y="2979738"/>
            <a:ext cx="2487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r-HR" altLang="en-US" sz="14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t>5-year students’ ratings</a:t>
            </a:r>
          </a:p>
        </p:txBody>
      </p:sp>
      <p:sp>
        <p:nvSpPr>
          <p:cNvPr id="22535" name="AutoShape 9"/>
          <p:cNvSpPr>
            <a:spLocks noChangeArrowheads="1"/>
          </p:cNvSpPr>
          <p:nvPr/>
        </p:nvSpPr>
        <p:spPr bwMode="auto">
          <a:xfrm>
            <a:off x="5724525" y="3716338"/>
            <a:ext cx="1511300" cy="73025"/>
          </a:xfrm>
          <a:prstGeom prst="leftArrow">
            <a:avLst>
              <a:gd name="adj1" fmla="val 50000"/>
              <a:gd name="adj2" fmla="val 517391"/>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22536" name="AutoShape 10"/>
          <p:cNvSpPr>
            <a:spLocks noChangeArrowheads="1"/>
          </p:cNvSpPr>
          <p:nvPr/>
        </p:nvSpPr>
        <p:spPr bwMode="auto">
          <a:xfrm>
            <a:off x="6084888" y="3933825"/>
            <a:ext cx="1511300" cy="71438"/>
          </a:xfrm>
          <a:prstGeom prst="leftArrow">
            <a:avLst>
              <a:gd name="adj1" fmla="val 50000"/>
              <a:gd name="adj2" fmla="val 528885"/>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22537" name="AutoShape 11"/>
          <p:cNvSpPr>
            <a:spLocks noChangeArrowheads="1"/>
          </p:cNvSpPr>
          <p:nvPr/>
        </p:nvSpPr>
        <p:spPr bwMode="auto">
          <a:xfrm>
            <a:off x="1547813" y="2133600"/>
            <a:ext cx="1295400" cy="71438"/>
          </a:xfrm>
          <a:prstGeom prst="rightArrow">
            <a:avLst>
              <a:gd name="adj1" fmla="val 50000"/>
              <a:gd name="adj2" fmla="val 453330"/>
            </a:avLst>
          </a:prstGeom>
          <a:solidFill>
            <a:srgbClr val="FF33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
        <p:nvSpPr>
          <p:cNvPr id="22538" name="AutoShape 12"/>
          <p:cNvSpPr>
            <a:spLocks noChangeArrowheads="1"/>
          </p:cNvSpPr>
          <p:nvPr/>
        </p:nvSpPr>
        <p:spPr bwMode="auto">
          <a:xfrm>
            <a:off x="5795963" y="4076700"/>
            <a:ext cx="1368425" cy="73025"/>
          </a:xfrm>
          <a:prstGeom prst="leftArrow">
            <a:avLst>
              <a:gd name="adj1" fmla="val 50000"/>
              <a:gd name="adj2" fmla="val 468478"/>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r-HR"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169761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0" y="1916113"/>
            <a:ext cx="5003800" cy="4941887"/>
          </a:xfrm>
        </p:spPr>
        <p:txBody>
          <a:bodyPr/>
          <a:lstStyle/>
          <a:p>
            <a:pPr>
              <a:lnSpc>
                <a:spcPct val="80000"/>
              </a:lnSpc>
            </a:pPr>
            <a:r>
              <a:rPr lang="hr-HR" altLang="en-US" sz="2000" smtClean="0">
                <a:solidFill>
                  <a:schemeClr val="bg2"/>
                </a:solidFill>
              </a:rPr>
              <a:t>Sazrijevanjem PFC između 4. i 5. g. djeca se mogu uživiti u razmišljanje i osjećaje drugih osoba (</a:t>
            </a:r>
            <a:r>
              <a:rPr lang="hr-HR" altLang="en-US" sz="2000" b="1" smtClean="0">
                <a:solidFill>
                  <a:schemeClr val="bg2"/>
                </a:solidFill>
              </a:rPr>
              <a:t>“theory of mind”</a:t>
            </a:r>
            <a:r>
              <a:rPr lang="hr-HR" altLang="en-US" sz="2000" smtClean="0">
                <a:solidFill>
                  <a:schemeClr val="bg2"/>
                </a:solidFill>
              </a:rPr>
              <a:t>), te</a:t>
            </a:r>
          </a:p>
          <a:p>
            <a:pPr>
              <a:lnSpc>
                <a:spcPct val="80000"/>
              </a:lnSpc>
            </a:pPr>
            <a:r>
              <a:rPr lang="hr-HR" altLang="en-US" sz="2000" smtClean="0">
                <a:solidFill>
                  <a:schemeClr val="bg2"/>
                </a:solidFill>
              </a:rPr>
              <a:t>postaju svjesna da trenutni osjećaj može biti izazvan razmišljanjem o prošlim događajima</a:t>
            </a:r>
          </a:p>
          <a:p>
            <a:pPr>
              <a:lnSpc>
                <a:spcPct val="80000"/>
              </a:lnSpc>
            </a:pPr>
            <a:r>
              <a:rPr lang="hr-HR" altLang="en-US" sz="2000" smtClean="0">
                <a:solidFill>
                  <a:schemeClr val="bg2"/>
                </a:solidFill>
              </a:rPr>
              <a:t>Između 6. i 10. g. djeca sve više postaju svjesna da različiti ljudi mogu proživljavati različite emocije s obzirom na isti događaj, a</a:t>
            </a:r>
          </a:p>
          <a:p>
            <a:pPr>
              <a:lnSpc>
                <a:spcPct val="80000"/>
              </a:lnSpc>
            </a:pPr>
            <a:r>
              <a:rPr lang="hr-HR" altLang="en-US" sz="2000" smtClean="0">
                <a:solidFill>
                  <a:schemeClr val="bg2"/>
                </a:solidFill>
              </a:rPr>
              <a:t>emocionalna socijalizacija pospješuje se detaljnom elaboracijom osjećaja kroz dijalog </a:t>
            </a:r>
          </a:p>
        </p:txBody>
      </p:sp>
      <p:sp>
        <p:nvSpPr>
          <p:cNvPr id="79875" name="Rectangle 3"/>
          <p:cNvSpPr>
            <a:spLocks noGrp="1" noChangeArrowheads="1"/>
          </p:cNvSpPr>
          <p:nvPr>
            <p:ph type="title"/>
          </p:nvPr>
        </p:nvSpPr>
        <p:spPr>
          <a:xfrm>
            <a:off x="468313" y="0"/>
            <a:ext cx="8229600" cy="1143000"/>
          </a:xfrm>
          <a:noFill/>
        </p:spPr>
        <p:txBody>
          <a:bodyPr anchor="ctr"/>
          <a:lstStyle/>
          <a:p>
            <a:r>
              <a:rPr lang="hr-HR" altLang="en-US" sz="3600" smtClean="0"/>
              <a:t>Razvitak sekundarnih emocija (2)</a:t>
            </a:r>
          </a:p>
        </p:txBody>
      </p:sp>
      <p:pic>
        <p:nvPicPr>
          <p:cNvPr id="79876" name="Picture 4" descr="theory of m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8" y="1268413"/>
            <a:ext cx="3921125"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3730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68313" y="188913"/>
            <a:ext cx="8229600" cy="1143000"/>
          </a:xfrm>
        </p:spPr>
        <p:txBody>
          <a:bodyPr/>
          <a:lstStyle/>
          <a:p>
            <a:r>
              <a:rPr lang="hr-HR" altLang="en-US" sz="1600" smtClean="0"/>
              <a:t>Novorođenčad do 3 mj. u potpunosti su ovisna o njegovateljima i ne mogu sama nadvladati određeni stupanj neugode, no s vremenom razvijaju različite strategije kako bi regulirali negativne emocije (Shaffer, 2004):</a:t>
            </a:r>
          </a:p>
        </p:txBody>
      </p:sp>
      <p:sp>
        <p:nvSpPr>
          <p:cNvPr id="80899" name="Rectangle 3"/>
          <p:cNvSpPr>
            <a:spLocks noGrp="1" noChangeArrowheads="1"/>
          </p:cNvSpPr>
          <p:nvPr>
            <p:ph type="body" idx="1"/>
          </p:nvPr>
        </p:nvSpPr>
        <p:spPr>
          <a:xfrm>
            <a:off x="0" y="1773238"/>
            <a:ext cx="9144000" cy="4525962"/>
          </a:xfrm>
        </p:spPr>
        <p:txBody>
          <a:bodyPr/>
          <a:lstStyle/>
          <a:p>
            <a:pPr>
              <a:lnSpc>
                <a:spcPct val="80000"/>
              </a:lnSpc>
              <a:buFont typeface="Monotype Sorts" pitchFamily="2" charset="2"/>
              <a:buNone/>
            </a:pPr>
            <a:endParaRPr lang="hr-HR" altLang="en-US" sz="2800" smtClean="0">
              <a:solidFill>
                <a:schemeClr val="bg2"/>
              </a:solidFill>
            </a:endParaRPr>
          </a:p>
          <a:p>
            <a:pPr>
              <a:lnSpc>
                <a:spcPct val="80000"/>
              </a:lnSpc>
              <a:buFont typeface="Monotype Sorts" pitchFamily="2" charset="2"/>
              <a:buNone/>
            </a:pPr>
            <a:r>
              <a:rPr lang="hr-HR" altLang="en-US" sz="2800" smtClean="0">
                <a:solidFill>
                  <a:schemeClr val="bg2"/>
                </a:solidFill>
              </a:rPr>
              <a:t>Dob		Strategija			Ponašanje</a:t>
            </a:r>
          </a:p>
          <a:p>
            <a:pPr>
              <a:lnSpc>
                <a:spcPct val="80000"/>
              </a:lnSpc>
              <a:buFont typeface="Monotype Sorts" pitchFamily="2" charset="2"/>
              <a:buNone/>
            </a:pPr>
            <a:endParaRPr lang="hr-HR" altLang="en-US" sz="2800" smtClean="0">
              <a:solidFill>
                <a:schemeClr val="bg2"/>
              </a:solidFill>
            </a:endParaRPr>
          </a:p>
          <a:p>
            <a:pPr>
              <a:lnSpc>
                <a:spcPct val="80000"/>
              </a:lnSpc>
              <a:buFont typeface="Monotype Sorts" pitchFamily="2" charset="2"/>
              <a:buNone/>
            </a:pPr>
            <a:r>
              <a:rPr lang="hr-HR" altLang="en-US" sz="2800" smtClean="0">
                <a:solidFill>
                  <a:schemeClr val="bg2"/>
                </a:solidFill>
              </a:rPr>
              <a:t>oko 3 mj.	</a:t>
            </a:r>
            <a:r>
              <a:rPr lang="hr-HR" altLang="en-US" sz="1800" smtClean="0">
                <a:solidFill>
                  <a:schemeClr val="bg2"/>
                </a:solidFill>
              </a:rPr>
              <a:t>preusmjeravanje pažnje	ne želi gledati izvor emoc. nezadovoljstva</a:t>
            </a:r>
          </a:p>
          <a:p>
            <a:pPr>
              <a:lnSpc>
                <a:spcPct val="80000"/>
              </a:lnSpc>
              <a:buFont typeface="Monotype Sorts" pitchFamily="2" charset="2"/>
              <a:buNone/>
            </a:pPr>
            <a:r>
              <a:rPr lang="hr-HR" altLang="en-US" sz="2800" smtClean="0">
                <a:solidFill>
                  <a:schemeClr val="bg2"/>
                </a:solidFill>
              </a:rPr>
              <a:t>12 mj.	</a:t>
            </a:r>
            <a:r>
              <a:rPr lang="hr-HR" altLang="en-US" sz="1800" smtClean="0">
                <a:solidFill>
                  <a:schemeClr val="bg2"/>
                </a:solidFill>
              </a:rPr>
              <a:t>samougađanje		sisanje palca, ljuljanje, kovrčanje kose</a:t>
            </a:r>
          </a:p>
          <a:p>
            <a:pPr>
              <a:lnSpc>
                <a:spcPct val="80000"/>
              </a:lnSpc>
              <a:buFont typeface="Monotype Sorts" pitchFamily="2" charset="2"/>
              <a:buNone/>
            </a:pPr>
            <a:r>
              <a:rPr lang="hr-HR" altLang="en-US" sz="2800" smtClean="0">
                <a:solidFill>
                  <a:schemeClr val="bg2"/>
                </a:solidFill>
              </a:rPr>
              <a:t>6-12 mj.	</a:t>
            </a:r>
            <a:r>
              <a:rPr lang="hr-HR" altLang="en-US" sz="1800" smtClean="0">
                <a:solidFill>
                  <a:schemeClr val="bg2"/>
                </a:solidFill>
              </a:rPr>
              <a:t>traženje pomoći odraslih	praćenje, vješanje oko vrata, dozivanje</a:t>
            </a:r>
          </a:p>
          <a:p>
            <a:pPr>
              <a:lnSpc>
                <a:spcPct val="80000"/>
              </a:lnSpc>
              <a:buFont typeface="Monotype Sorts" pitchFamily="2" charset="2"/>
              <a:buNone/>
            </a:pPr>
            <a:r>
              <a:rPr lang="hr-HR" altLang="en-US" sz="2800" smtClean="0">
                <a:solidFill>
                  <a:schemeClr val="bg2"/>
                </a:solidFill>
              </a:rPr>
              <a:t>6-12 mj.   </a:t>
            </a:r>
            <a:r>
              <a:rPr lang="hr-HR" altLang="en-US" sz="1800" smtClean="0">
                <a:solidFill>
                  <a:schemeClr val="bg2"/>
                </a:solidFill>
              </a:rPr>
              <a:t>upotreba prijelaznog objekta	grljenje mekane igračke ili dijela odjeće</a:t>
            </a:r>
          </a:p>
          <a:p>
            <a:pPr>
              <a:lnSpc>
                <a:spcPct val="80000"/>
              </a:lnSpc>
              <a:buFont typeface="Monotype Sorts" pitchFamily="2" charset="2"/>
              <a:buNone/>
            </a:pPr>
            <a:r>
              <a:rPr lang="hr-HR" altLang="en-US" sz="2800" smtClean="0">
                <a:solidFill>
                  <a:schemeClr val="bg2"/>
                </a:solidFill>
              </a:rPr>
              <a:t>2 g. </a:t>
            </a:r>
            <a:r>
              <a:rPr lang="hr-HR" altLang="en-US" sz="1800" smtClean="0">
                <a:solidFill>
                  <a:schemeClr val="bg2"/>
                </a:solidFill>
              </a:rPr>
              <a:t>nadalje	fizičko izbjegavanje	bježanje s mjesta emoc. neug. situacija</a:t>
            </a:r>
          </a:p>
          <a:p>
            <a:pPr>
              <a:lnSpc>
                <a:spcPct val="80000"/>
              </a:lnSpc>
              <a:buFont typeface="Monotype Sorts" pitchFamily="2" charset="2"/>
              <a:buNone/>
            </a:pPr>
            <a:r>
              <a:rPr lang="hr-HR" altLang="en-US" sz="2800" smtClean="0">
                <a:solidFill>
                  <a:schemeClr val="bg2"/>
                </a:solidFill>
              </a:rPr>
              <a:t>2-3. g.      </a:t>
            </a:r>
            <a:r>
              <a:rPr lang="hr-HR" altLang="en-US" sz="1800" smtClean="0">
                <a:solidFill>
                  <a:schemeClr val="bg2"/>
                </a:solidFill>
              </a:rPr>
              <a:t>fantaziranje, simbolička igra	izražavanje emocija kroz uloge</a:t>
            </a:r>
          </a:p>
          <a:p>
            <a:pPr>
              <a:lnSpc>
                <a:spcPct val="80000"/>
              </a:lnSpc>
              <a:buFont typeface="Monotype Sorts" pitchFamily="2" charset="2"/>
              <a:buNone/>
            </a:pPr>
            <a:r>
              <a:rPr lang="hr-HR" altLang="en-US" sz="1800" smtClean="0">
                <a:solidFill>
                  <a:schemeClr val="bg2"/>
                </a:solidFill>
              </a:rPr>
              <a:t>predškolska dob	verbalna kontrola		verbalizacija emocija, razmišljenje o emoc.</a:t>
            </a:r>
          </a:p>
          <a:p>
            <a:pPr>
              <a:lnSpc>
                <a:spcPct val="80000"/>
              </a:lnSpc>
              <a:buFont typeface="Monotype Sorts" pitchFamily="2" charset="2"/>
              <a:buNone/>
            </a:pPr>
            <a:r>
              <a:rPr lang="hr-HR" altLang="en-US" sz="1800" smtClean="0">
                <a:solidFill>
                  <a:schemeClr val="bg2"/>
                </a:solidFill>
              </a:rPr>
              <a:t>predškolska dob	svjesna supresija emocija	Anderson et al., Science, 2004</a:t>
            </a:r>
          </a:p>
        </p:txBody>
      </p:sp>
    </p:spTree>
    <p:extLst>
      <p:ext uri="{BB962C8B-B14F-4D97-AF65-F5344CB8AC3E}">
        <p14:creationId xmlns:p14="http://schemas.microsoft.com/office/powerpoint/2010/main" val="11274919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hr-HR" altLang="en-US" sz="2400" smtClean="0"/>
              <a:t>Uloga neuropeptidnih sustava u roditeljskom ponašanju (oksitocin, vazopresin i CRF)</a:t>
            </a:r>
          </a:p>
        </p:txBody>
      </p:sp>
      <p:sp>
        <p:nvSpPr>
          <p:cNvPr id="81923" name="Rectangle 3"/>
          <p:cNvSpPr>
            <a:spLocks noGrp="1" noChangeArrowheads="1"/>
          </p:cNvSpPr>
          <p:nvPr>
            <p:ph type="body" idx="1"/>
          </p:nvPr>
        </p:nvSpPr>
        <p:spPr/>
        <p:txBody>
          <a:bodyPr/>
          <a:lstStyle/>
          <a:p>
            <a:pPr>
              <a:lnSpc>
                <a:spcPct val="80000"/>
              </a:lnSpc>
            </a:pPr>
            <a:r>
              <a:rPr lang="hr-HR" altLang="en-US" sz="2400" smtClean="0">
                <a:solidFill>
                  <a:schemeClr val="bg2"/>
                </a:solidFill>
              </a:rPr>
              <a:t>veća konc. cirkulirajućeg oksitocina značajno korelira s dobrim roditeljskim ponašanjem 62 analiziranih trudnica (Feldman et al., 2007)</a:t>
            </a:r>
          </a:p>
          <a:p>
            <a:pPr>
              <a:lnSpc>
                <a:spcPct val="80000"/>
              </a:lnSpc>
            </a:pPr>
            <a:r>
              <a:rPr lang="hr-HR" altLang="en-US" sz="2400" smtClean="0">
                <a:solidFill>
                  <a:schemeClr val="bg2"/>
                </a:solidFill>
              </a:rPr>
              <a:t>intranazalno davanje oksitocina pospješuje osjećaj povjerenja i prepoznavanje izraza lica (Baumgartner et al., 2008; Guastella et al., 2008)</a:t>
            </a:r>
          </a:p>
          <a:p>
            <a:pPr>
              <a:lnSpc>
                <a:spcPct val="80000"/>
              </a:lnSpc>
            </a:pPr>
            <a:r>
              <a:rPr lang="hr-HR" altLang="en-US" sz="2400" smtClean="0">
                <a:solidFill>
                  <a:schemeClr val="bg2"/>
                </a:solidFill>
              </a:rPr>
              <a:t>rano postnatalno davanje oksitocina mladim prerijskim voluharicama povećava njihovo maternalno ponašanje, čak i prema djeci koja nisu njihova (a također smanjuje preferenciju prema istom partneru) (Bales et al., 2007; Ahern i Young, 2009)</a:t>
            </a:r>
          </a:p>
          <a:p>
            <a:pPr>
              <a:lnSpc>
                <a:spcPct val="80000"/>
              </a:lnSpc>
              <a:buFont typeface="Monotype Sorts" pitchFamily="2" charset="2"/>
              <a:buNone/>
            </a:pPr>
            <a:endParaRPr lang="hr-HR" altLang="en-US" sz="2400" smtClean="0">
              <a:solidFill>
                <a:schemeClr val="bg2"/>
              </a:solidFill>
            </a:endParaRPr>
          </a:p>
          <a:p>
            <a:pPr>
              <a:lnSpc>
                <a:spcPct val="80000"/>
              </a:lnSpc>
            </a:pPr>
            <a:r>
              <a:rPr lang="hr-HR" altLang="en-US" sz="2400" smtClean="0">
                <a:solidFill>
                  <a:schemeClr val="bg2"/>
                </a:solidFill>
                <a:sym typeface="Symbol" panose="05050102010706020507" pitchFamily="18" charset="2"/>
              </a:rPr>
              <a:t>: Čini se da o</a:t>
            </a:r>
            <a:r>
              <a:rPr lang="hr-HR" altLang="en-US" sz="2400" smtClean="0">
                <a:solidFill>
                  <a:schemeClr val="bg2"/>
                </a:solidFill>
              </a:rPr>
              <a:t>ksitocinski sustav povezuje društveni kontekst sa sustavom nagrade/ugode</a:t>
            </a:r>
            <a:endParaRPr lang="hr-HR" altLang="en-US" sz="2400" smtClean="0">
              <a:solidFill>
                <a:schemeClr val="bg2"/>
              </a:solidFill>
              <a:sym typeface="Symbol" panose="05050102010706020507" pitchFamily="18" charset="2"/>
            </a:endParaRPr>
          </a:p>
          <a:p>
            <a:pPr>
              <a:lnSpc>
                <a:spcPct val="80000"/>
              </a:lnSpc>
              <a:buFont typeface="Monotype Sorts" pitchFamily="2" charset="2"/>
              <a:buNone/>
            </a:pPr>
            <a:endParaRPr lang="hr-HR" altLang="en-US" sz="2400" smtClean="0">
              <a:solidFill>
                <a:schemeClr val="bg2"/>
              </a:solidFill>
            </a:endParaRPr>
          </a:p>
        </p:txBody>
      </p:sp>
    </p:spTree>
    <p:extLst>
      <p:ext uri="{BB962C8B-B14F-4D97-AF65-F5344CB8AC3E}">
        <p14:creationId xmlns:p14="http://schemas.microsoft.com/office/powerpoint/2010/main" val="33093595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179388" y="1600200"/>
            <a:ext cx="8713787" cy="5068888"/>
          </a:xfrm>
        </p:spPr>
        <p:txBody>
          <a:bodyPr/>
          <a:lstStyle/>
          <a:p>
            <a:pPr>
              <a:lnSpc>
                <a:spcPct val="80000"/>
              </a:lnSpc>
            </a:pPr>
            <a:r>
              <a:rPr lang="hr-HR" altLang="en-US" sz="2800" smtClean="0">
                <a:solidFill>
                  <a:schemeClr val="bg2"/>
                </a:solidFill>
              </a:rPr>
              <a:t>mjerene su razine oksitocina i vazopresina u djece koja su rasla s biološkim roditeljima i adoptirane djece nakon dugogodišnjeg boravka u domovima za napuštenu djecu u Rusiji i Rumunjskoj; nakon kontakta s biološkom majkom razina oksitocina je porasla u djece koja su rasla s roditeljima, dok kod napuštene djece nije (Wismer Fries et al., PNAS 2005)</a:t>
            </a:r>
          </a:p>
          <a:p>
            <a:pPr>
              <a:lnSpc>
                <a:spcPct val="80000"/>
              </a:lnSpc>
              <a:buFont typeface="Monotype Sorts" pitchFamily="2" charset="2"/>
              <a:buNone/>
            </a:pPr>
            <a:endParaRPr lang="hr-HR" altLang="en-US" sz="2800" smtClean="0">
              <a:solidFill>
                <a:schemeClr val="bg2"/>
              </a:solidFill>
            </a:endParaRPr>
          </a:p>
          <a:p>
            <a:pPr>
              <a:lnSpc>
                <a:spcPct val="80000"/>
              </a:lnSpc>
            </a:pPr>
            <a:r>
              <a:rPr lang="hr-HR" altLang="en-US" sz="2800" smtClean="0">
                <a:solidFill>
                  <a:schemeClr val="bg2"/>
                </a:solidFill>
                <a:sym typeface="Symbol" panose="05050102010706020507" pitchFamily="18" charset="2"/>
              </a:rPr>
              <a:t>: čini se da ovi rezultati govore u prilog empirijskoj činjenici da </a:t>
            </a:r>
            <a:r>
              <a:rPr lang="hr-HR" altLang="en-US" sz="2800" smtClean="0">
                <a:solidFill>
                  <a:schemeClr val="bg2"/>
                </a:solidFill>
              </a:rPr>
              <a:t>adoptirana i deprivirana djeca više ne mogu stvarati povjerljive i čvrste odnose s drugima usprkos kasnijem usvojenju i životu u bogatim obiteljima </a:t>
            </a:r>
          </a:p>
        </p:txBody>
      </p:sp>
      <p:sp>
        <p:nvSpPr>
          <p:cNvPr id="82947" name="Rectangle 3"/>
          <p:cNvSpPr>
            <a:spLocks noGrp="1" noChangeArrowheads="1"/>
          </p:cNvSpPr>
          <p:nvPr>
            <p:ph type="title"/>
          </p:nvPr>
        </p:nvSpPr>
        <p:spPr>
          <a:noFill/>
        </p:spPr>
        <p:txBody>
          <a:bodyPr anchor="ctr"/>
          <a:lstStyle/>
          <a:p>
            <a:r>
              <a:rPr lang="hr-HR" altLang="en-US" sz="2400" smtClean="0"/>
              <a:t>Uloga neuropeptidnih sustava u roditeljskom ponašanju (oksitocin, vazopresin i CRF) (2)</a:t>
            </a:r>
          </a:p>
        </p:txBody>
      </p:sp>
    </p:spTree>
    <p:extLst>
      <p:ext uri="{BB962C8B-B14F-4D97-AF65-F5344CB8AC3E}">
        <p14:creationId xmlns:p14="http://schemas.microsoft.com/office/powerpoint/2010/main" val="8117137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457200" y="1600200"/>
            <a:ext cx="8229600" cy="4852988"/>
          </a:xfrm>
        </p:spPr>
        <p:txBody>
          <a:bodyPr/>
          <a:lstStyle/>
          <a:p>
            <a:pPr>
              <a:lnSpc>
                <a:spcPct val="90000"/>
              </a:lnSpc>
            </a:pPr>
            <a:r>
              <a:rPr lang="hr-HR" altLang="en-US" sz="2800" smtClean="0">
                <a:solidFill>
                  <a:schemeClr val="bg2"/>
                </a:solidFill>
              </a:rPr>
              <a:t>autistična djeca imaju smanjenju razinu oksitocina u plazmi; u odnosu na placebo skupinu, davanjem oksitocina poboljašava im se preoznavanje emocionalnog konteksta u testu razumijevanja govora (Hollander et al., Biol. Psychiatry, 2007)</a:t>
            </a:r>
          </a:p>
          <a:p>
            <a:pPr>
              <a:lnSpc>
                <a:spcPct val="90000"/>
              </a:lnSpc>
              <a:buFont typeface="Monotype Sorts" pitchFamily="2" charset="2"/>
              <a:buNone/>
            </a:pPr>
            <a:endParaRPr lang="hr-HR" altLang="en-US" sz="2800" smtClean="0">
              <a:solidFill>
                <a:schemeClr val="bg2"/>
              </a:solidFill>
            </a:endParaRPr>
          </a:p>
          <a:p>
            <a:pPr>
              <a:lnSpc>
                <a:spcPct val="90000"/>
              </a:lnSpc>
            </a:pPr>
            <a:r>
              <a:rPr lang="hr-HR" altLang="en-US" sz="2800" smtClean="0">
                <a:solidFill>
                  <a:schemeClr val="bg2"/>
                </a:solidFill>
                <a:sym typeface="Symbol" panose="05050102010706020507" pitchFamily="18" charset="2"/>
              </a:rPr>
              <a:t>: oksitocin se može primjenjivati u terapiji autističnog poremećaja jer ima kratko vrijeme poluživota od oko 6-7 minuta (Robinson i Verbalis, 2003), te se na nj ne razvija tolerancija</a:t>
            </a:r>
          </a:p>
        </p:txBody>
      </p:sp>
      <p:sp>
        <p:nvSpPr>
          <p:cNvPr id="83971" name="Rectangle 3"/>
          <p:cNvSpPr>
            <a:spLocks noGrp="1" noChangeArrowheads="1"/>
          </p:cNvSpPr>
          <p:nvPr>
            <p:ph type="title"/>
          </p:nvPr>
        </p:nvSpPr>
        <p:spPr>
          <a:noFill/>
        </p:spPr>
        <p:txBody>
          <a:bodyPr anchor="ctr"/>
          <a:lstStyle/>
          <a:p>
            <a:r>
              <a:rPr lang="hr-HR" altLang="en-US" sz="2400" smtClean="0"/>
              <a:t>Uloga neuropeptidnih sustava u roditeljskom ponašanju (oksitocin, vazopresin i CRF) (3)</a:t>
            </a:r>
          </a:p>
        </p:txBody>
      </p:sp>
    </p:spTree>
    <p:extLst>
      <p:ext uri="{BB962C8B-B14F-4D97-AF65-F5344CB8AC3E}">
        <p14:creationId xmlns:p14="http://schemas.microsoft.com/office/powerpoint/2010/main" val="29179699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0" y="2060575"/>
            <a:ext cx="9144000" cy="4464050"/>
          </a:xfrm>
        </p:spPr>
        <p:txBody>
          <a:bodyPr/>
          <a:lstStyle/>
          <a:p>
            <a:pPr>
              <a:lnSpc>
                <a:spcPct val="80000"/>
              </a:lnSpc>
              <a:buFontTx/>
              <a:buNone/>
            </a:pPr>
            <a:r>
              <a:rPr lang="hr-HR" altLang="en-US" sz="2800" smtClean="0">
                <a:solidFill>
                  <a:schemeClr val="bg2"/>
                </a:solidFill>
              </a:rPr>
              <a:t>Uključuje nesvjesne (preko AMY) i svjesne odgovore (naučene informacije o opasnim podražajima na koje nas evolucija nije mogla pripremiti)</a:t>
            </a:r>
          </a:p>
          <a:p>
            <a:pPr>
              <a:lnSpc>
                <a:spcPct val="80000"/>
              </a:lnSpc>
              <a:buFontTx/>
              <a:buNone/>
            </a:pPr>
            <a:endParaRPr lang="hr-HR" altLang="en-US" sz="2800" smtClean="0">
              <a:solidFill>
                <a:schemeClr val="bg2"/>
              </a:solidFill>
            </a:endParaRPr>
          </a:p>
          <a:p>
            <a:pPr>
              <a:lnSpc>
                <a:spcPct val="80000"/>
              </a:lnSpc>
              <a:buFontTx/>
              <a:buNone/>
            </a:pPr>
            <a:r>
              <a:rPr lang="hr-HR" altLang="en-US" sz="2800" smtClean="0">
                <a:solidFill>
                  <a:schemeClr val="bg2"/>
                </a:solidFill>
              </a:rPr>
              <a:t>Prenaglašeno kondicioniranje straha dovodi do paničnog poremećaja, PTSP, opsesivno-kompulzivnog poremećaja, anksioznosti i fobija</a:t>
            </a:r>
          </a:p>
          <a:p>
            <a:pPr>
              <a:lnSpc>
                <a:spcPct val="80000"/>
              </a:lnSpc>
              <a:buFontTx/>
              <a:buNone/>
            </a:pPr>
            <a:endParaRPr lang="hr-HR" altLang="en-US" sz="2800" smtClean="0">
              <a:solidFill>
                <a:schemeClr val="bg2"/>
              </a:solidFill>
            </a:endParaRPr>
          </a:p>
          <a:p>
            <a:pPr>
              <a:lnSpc>
                <a:spcPct val="80000"/>
              </a:lnSpc>
              <a:buFontTx/>
              <a:buNone/>
            </a:pPr>
            <a:r>
              <a:rPr lang="hr-HR" altLang="en-US" sz="2800" smtClean="0">
                <a:solidFill>
                  <a:schemeClr val="bg2"/>
                </a:solidFill>
              </a:rPr>
              <a:t>Naučena bespomoćnost (“learned helplessness”) (Bauer et al., Neuroimage, 2003)</a:t>
            </a:r>
          </a:p>
          <a:p>
            <a:pPr>
              <a:lnSpc>
                <a:spcPct val="80000"/>
              </a:lnSpc>
              <a:buFontTx/>
              <a:buNone/>
            </a:pPr>
            <a:r>
              <a:rPr lang="hr-HR" altLang="en-US" sz="2800" smtClean="0">
                <a:solidFill>
                  <a:schemeClr val="bg2"/>
                </a:solidFill>
              </a:rPr>
              <a:t> </a:t>
            </a:r>
          </a:p>
        </p:txBody>
      </p:sp>
      <p:sp>
        <p:nvSpPr>
          <p:cNvPr id="84995" name="Rectangle 3"/>
          <p:cNvSpPr>
            <a:spLocks noChangeArrowheads="1"/>
          </p:cNvSpPr>
          <p:nvPr/>
        </p:nvSpPr>
        <p:spPr bwMode="auto">
          <a:xfrm>
            <a:off x="1331913" y="260350"/>
            <a:ext cx="741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hr-HR" altLang="en-US" sz="3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Sustav kondicioniranja straha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hr-HR" altLang="en-US" sz="3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4996" name="Text Box 4"/>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Kolb B, Whishaw I (2008) Fundamentals of human neuropsychology.</a:t>
            </a:r>
          </a:p>
        </p:txBody>
      </p:sp>
    </p:spTree>
    <p:extLst>
      <p:ext uri="{BB962C8B-B14F-4D97-AF65-F5344CB8AC3E}">
        <p14:creationId xmlns:p14="http://schemas.microsoft.com/office/powerpoint/2010/main" val="21938682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1773238"/>
            <a:ext cx="93948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Hipertenzije (uslijed hipokalemije i retencije natrija)</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Nereaktivnosti na inzulin i dijabetesa tip 2 (zbog glikogenolize i glukoneogeneze)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Dislipidemije, atrofija mišića i preraspodjela masnog tkiva (“buffalo hump”, facies lunata – “full moon face” i druga obilježja “cuhingoidnosti”)</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Povećanog apetita i pretilosti, ateroskleroze i koronarne bolesti</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Smanjenog imunološkog i upalnog odgovora (smanjuje se omjer CD4+/CD8+ limfocita 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Promjene raspoloženja, koncentracije i sposobnosti pamćenja uslijed ekscitotoksične smrti zrnatih stanica hipokampusa (Sapolsky et al.,)</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Depresije (&gt;5% stanovnika RH, tj. &gt;220 000 godišnje)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Poremećaja menstrualnog ciklusa, pojačane budnosti (nesanice)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hr-HR"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Osteoporoze, stres inkontinencije, kifoze, skolioze, ulceroznog kolitisa</a:t>
            </a:r>
            <a:endParaRPr kumimoji="0" lang="en-US" altLang="en-US"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86019" name="Rectangle 3"/>
          <p:cNvSpPr>
            <a:spLocks noChangeArrowheads="1"/>
          </p:cNvSpPr>
          <p:nvPr/>
        </p:nvSpPr>
        <p:spPr bwMode="auto">
          <a:xfrm>
            <a:off x="0" y="476250"/>
            <a:ext cx="93964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altLang="en-US" sz="2000" b="1" i="0" u="none" strike="noStrike" kern="1200" cap="none" spc="0" normalizeH="0" baseline="0" noProof="0" smtClean="0">
                <a:ln>
                  <a:noFill/>
                </a:ln>
                <a:solidFill>
                  <a:srgbClr val="FF3300"/>
                </a:solidFill>
                <a:effectLst/>
                <a:uLnTx/>
                <a:uFillTx/>
                <a:latin typeface="Times New Roman" panose="02020603050405020304" pitchFamily="18" charset="0"/>
                <a:ea typeface="+mn-ea"/>
                <a:cs typeface="+mn-cs"/>
              </a:rPr>
              <a:t>Stanja povezana s kroničnim stresom (dugoročna aktivacija AŽS) zbog trajno povećane koncentracije kortizola putem glukokortikoidnih receptora dovode do:</a:t>
            </a:r>
            <a:endParaRPr kumimoji="0" lang="en-US" altLang="en-US" sz="2000" b="1" i="0" u="none" strike="noStrike" kern="1200" cap="none" spc="0" normalizeH="0" baseline="0" noProof="0" smtClean="0">
              <a:ln>
                <a:noFill/>
              </a:ln>
              <a:solidFill>
                <a:srgbClr val="FF33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039108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68313" y="0"/>
            <a:ext cx="8229600" cy="1143000"/>
          </a:xfrm>
        </p:spPr>
        <p:txBody>
          <a:bodyPr/>
          <a:lstStyle/>
          <a:p>
            <a:r>
              <a:rPr lang="hr-HR" altLang="en-US" smtClean="0"/>
              <a:t>“Zrcalni neuroni”</a:t>
            </a:r>
          </a:p>
        </p:txBody>
      </p:sp>
      <p:sp>
        <p:nvSpPr>
          <p:cNvPr id="87043" name="Rectangle 3"/>
          <p:cNvSpPr>
            <a:spLocks noGrp="1" noChangeArrowheads="1"/>
          </p:cNvSpPr>
          <p:nvPr>
            <p:ph type="body" idx="1"/>
          </p:nvPr>
        </p:nvSpPr>
        <p:spPr>
          <a:xfrm>
            <a:off x="0" y="1844675"/>
            <a:ext cx="9144000" cy="5013325"/>
          </a:xfrm>
        </p:spPr>
        <p:txBody>
          <a:bodyPr/>
          <a:lstStyle/>
          <a:p>
            <a:pPr>
              <a:lnSpc>
                <a:spcPct val="80000"/>
              </a:lnSpc>
              <a:buFont typeface="Monotype Sorts" pitchFamily="2" charset="2"/>
              <a:buNone/>
            </a:pPr>
            <a:r>
              <a:rPr lang="hr-HR" altLang="en-US" sz="1800" b="1" smtClean="0">
                <a:solidFill>
                  <a:schemeClr val="bg2"/>
                </a:solidFill>
              </a:rPr>
              <a:t>Ako novorođenom djetetu 'isplazite' jezik, vratit će vam istom gestom - za to su zaslužni zrcalni neuroni smješteni u premotornoj i donjoj parijetalnoj moždanoj kori; ovi neuroni ne okidaju samo kada čovjek izvodi neki pokret, nego i kad promatra drugu osobu kako izvodi pokret; moglo bi se stoga reći da NE UČIMO OPONAŠANJEM, NEGO OPONAŠAMO UČENJEM (“I am a part of all that I have met” – Alfred Lord Tennyson). Djeca uče ono što vide i proživljavaju – see poem of Dorothy Law Nolte)</a:t>
            </a:r>
          </a:p>
          <a:p>
            <a:pPr>
              <a:lnSpc>
                <a:spcPct val="80000"/>
              </a:lnSpc>
              <a:buFont typeface="Monotype Sorts" pitchFamily="2" charset="2"/>
              <a:buNone/>
            </a:pPr>
            <a:endParaRPr lang="hr-HR" altLang="en-US" sz="1800" b="1" smtClean="0">
              <a:solidFill>
                <a:schemeClr val="bg2"/>
              </a:solidFill>
            </a:endParaRPr>
          </a:p>
          <a:p>
            <a:pPr>
              <a:lnSpc>
                <a:spcPct val="80000"/>
              </a:lnSpc>
              <a:buFont typeface="Monotype Sorts" pitchFamily="2" charset="2"/>
              <a:buNone/>
            </a:pPr>
            <a:r>
              <a:rPr lang="hr-HR" altLang="en-US" sz="1800" b="1" smtClean="0">
                <a:solidFill>
                  <a:schemeClr val="bg2"/>
                </a:solidFill>
              </a:rPr>
              <a:t>Zrcalne neurone otkrili su slučajno sredinom 90-tih Rizzollati i sur. pri promatrnju aktivnost pojedinačnih neurona premotornog korteksa majmuna. Ključni trenutak dogodio se kada je jedan od suradnika ušao u prostoriju u kojoj se nalazio majmun i posegnuo za grožđicom: na monitoru su zamijetili da su se neuroni majmuna aktivirali baš kako su se aktivirali i prije, kada je majmun sam posegnuo za grožđicom: to ukazuje na činjenicu da </a:t>
            </a:r>
            <a:r>
              <a:rPr lang="hr-HR" altLang="en-US" sz="1800" b="1" u="sng" smtClean="0">
                <a:solidFill>
                  <a:schemeClr val="bg2"/>
                </a:solidFill>
              </a:rPr>
              <a:t>sve što promatramo zapravo ponavljamo u mislima</a:t>
            </a:r>
            <a:r>
              <a:rPr lang="hr-HR" altLang="en-US" sz="1800" b="1" smtClean="0">
                <a:solidFill>
                  <a:schemeClr val="bg2"/>
                </a:solidFill>
              </a:rPr>
              <a:t>. Osim što se ovim procesom može objasniti kako učimo hodati, govoriti itd., na višoj razini daje i ideju o mogućem načinu kojim shvaćamo druge ljude, kulturu i socijalne okolnosti (npr. kako “čitamo” namjere i emocije drugih ljudi i učimo fine socijalne vještine) (Iacoboni, 2005), te pomaže objasniti psihosocijalne poremećaje kao što su nedostatak empatije ili autizam.</a:t>
            </a:r>
          </a:p>
          <a:p>
            <a:pPr>
              <a:lnSpc>
                <a:spcPct val="80000"/>
              </a:lnSpc>
              <a:buFont typeface="Monotype Sorts" pitchFamily="2" charset="2"/>
              <a:buNone/>
            </a:pPr>
            <a:endParaRPr lang="hr-HR" altLang="en-US" sz="1800" b="1" smtClean="0">
              <a:solidFill>
                <a:schemeClr val="bg2"/>
              </a:solidFill>
            </a:endParaRPr>
          </a:p>
          <a:p>
            <a:pPr>
              <a:lnSpc>
                <a:spcPct val="80000"/>
              </a:lnSpc>
              <a:buFont typeface="Monotype Sorts" pitchFamily="2" charset="2"/>
              <a:buNone/>
            </a:pPr>
            <a:endParaRPr lang="hr-HR" altLang="en-US" sz="1800" b="1" smtClean="0">
              <a:solidFill>
                <a:schemeClr val="bg2"/>
              </a:solidFill>
            </a:endParaRPr>
          </a:p>
          <a:p>
            <a:pPr>
              <a:lnSpc>
                <a:spcPct val="80000"/>
              </a:lnSpc>
              <a:buFont typeface="Monotype Sorts" pitchFamily="2" charset="2"/>
              <a:buNone/>
            </a:pPr>
            <a:endParaRPr lang="hr-HR" altLang="en-US" sz="1800" b="1" smtClean="0">
              <a:solidFill>
                <a:schemeClr val="bg2"/>
              </a:solidFill>
            </a:endParaRPr>
          </a:p>
        </p:txBody>
      </p:sp>
    </p:spTree>
    <p:extLst>
      <p:ext uri="{BB962C8B-B14F-4D97-AF65-F5344CB8AC3E}">
        <p14:creationId xmlns:p14="http://schemas.microsoft.com/office/powerpoint/2010/main" val="24413546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hr-HR" altLang="en-US" smtClean="0"/>
              <a:t>“Zrcalni neuroni” (2)</a:t>
            </a:r>
          </a:p>
        </p:txBody>
      </p:sp>
      <p:sp>
        <p:nvSpPr>
          <p:cNvPr id="88067" name="Rectangle 3"/>
          <p:cNvSpPr>
            <a:spLocks noGrp="1" noChangeArrowheads="1"/>
          </p:cNvSpPr>
          <p:nvPr>
            <p:ph type="body" idx="1"/>
          </p:nvPr>
        </p:nvSpPr>
        <p:spPr>
          <a:xfrm>
            <a:off x="0" y="1600200"/>
            <a:ext cx="9144000" cy="5257800"/>
          </a:xfrm>
        </p:spPr>
        <p:txBody>
          <a:bodyPr/>
          <a:lstStyle/>
          <a:p>
            <a:pPr>
              <a:lnSpc>
                <a:spcPct val="90000"/>
              </a:lnSpc>
            </a:pPr>
            <a:r>
              <a:rPr lang="hr-HR" altLang="en-US" sz="2000" smtClean="0">
                <a:solidFill>
                  <a:schemeClr val="bg2"/>
                </a:solidFill>
              </a:rPr>
              <a:t>Rizzolatti i Arbib su 1998. otkrili su da je jedna od regija posebno bogatih zrcalnim neuronima Brokino područje (BA44/45). Stoga se ti neuroni u zadnje vrijeme uklapaju u postojeću jezičnu teoriju, koja govori da postupci imaju sličnu sintaksu s onom govornog ili pisanog jezika. Za zrcalne neurone, posezanje za lopticom je isto ako je postupak napravljen ili samo izražen govorom i gestikulacijom.</a:t>
            </a:r>
          </a:p>
          <a:p>
            <a:pPr>
              <a:lnSpc>
                <a:spcPct val="90000"/>
              </a:lnSpc>
              <a:buFont typeface="Monotype Sorts" pitchFamily="2" charset="2"/>
              <a:buNone/>
            </a:pPr>
            <a:endParaRPr lang="hr-HR" altLang="en-US" sz="2000" smtClean="0">
              <a:solidFill>
                <a:schemeClr val="bg2"/>
              </a:solidFill>
            </a:endParaRPr>
          </a:p>
          <a:p>
            <a:pPr>
              <a:lnSpc>
                <a:spcPct val="90000"/>
              </a:lnSpc>
            </a:pPr>
            <a:r>
              <a:rPr lang="hr-HR" altLang="en-US" sz="2000" smtClean="0">
                <a:solidFill>
                  <a:schemeClr val="bg2"/>
                </a:solidFill>
              </a:rPr>
              <a:t>Stoga se smatra da i jezik nastaje iz razumijevanja koje stvaraju zrcalni neuroni. Ova ideja šire je prihvaćena kada je pokazano da su isti zrcalni neuroni aktivni kada ispitanici slušaju rečenice koje opisuju neke postupke, kao i kad sami izvode te postupke ili ih promatraju (Iacoboni, 2005). Dakle, ove stanice 'odgovaraju' na apstraktne prikaze dotičnih procesa.</a:t>
            </a:r>
          </a:p>
          <a:p>
            <a:pPr>
              <a:lnSpc>
                <a:spcPct val="90000"/>
              </a:lnSpc>
            </a:pPr>
            <a:endParaRPr lang="hr-HR" altLang="en-US" sz="2000" smtClean="0">
              <a:solidFill>
                <a:schemeClr val="bg2"/>
              </a:solidFill>
            </a:endParaRPr>
          </a:p>
          <a:p>
            <a:pPr>
              <a:lnSpc>
                <a:spcPct val="90000"/>
              </a:lnSpc>
            </a:pPr>
            <a:r>
              <a:rPr lang="hr-HR" altLang="en-US" sz="2000" smtClean="0">
                <a:solidFill>
                  <a:schemeClr val="bg2"/>
                </a:solidFill>
              </a:rPr>
              <a:t>Zrcalni neuroni daju i biološki temelj dobro poznatim pojavama “zaraznosti” zijevanja, smjeha, dobrih i loših raspoloženja (Wicker, 2003). </a:t>
            </a:r>
          </a:p>
        </p:txBody>
      </p:sp>
    </p:spTree>
    <p:extLst>
      <p:ext uri="{BB962C8B-B14F-4D97-AF65-F5344CB8AC3E}">
        <p14:creationId xmlns:p14="http://schemas.microsoft.com/office/powerpoint/2010/main" val="9788344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100013"/>
            <a:ext cx="8229600" cy="836613"/>
          </a:xfrm>
        </p:spPr>
        <p:txBody>
          <a:bodyPr/>
          <a:lstStyle/>
          <a:p>
            <a:r>
              <a:rPr lang="hr-HR" altLang="en-US" smtClean="0"/>
              <a:t>Zaključci</a:t>
            </a:r>
          </a:p>
        </p:txBody>
      </p:sp>
      <p:sp>
        <p:nvSpPr>
          <p:cNvPr id="89091" name="Rectangle 3"/>
          <p:cNvSpPr>
            <a:spLocks noGrp="1" noChangeArrowheads="1"/>
          </p:cNvSpPr>
          <p:nvPr>
            <p:ph type="body" idx="1"/>
          </p:nvPr>
        </p:nvSpPr>
        <p:spPr>
          <a:xfrm>
            <a:off x="0" y="1844675"/>
            <a:ext cx="9144000" cy="5013325"/>
          </a:xfrm>
        </p:spPr>
        <p:txBody>
          <a:bodyPr/>
          <a:lstStyle/>
          <a:p>
            <a:pPr marL="457200" indent="-457200">
              <a:lnSpc>
                <a:spcPct val="80000"/>
              </a:lnSpc>
              <a:buFont typeface="Monotype Sorts" pitchFamily="2" charset="2"/>
              <a:buNone/>
            </a:pPr>
            <a:r>
              <a:rPr lang="hr-HR" altLang="en-US" sz="1800" smtClean="0">
                <a:solidFill>
                  <a:schemeClr val="bg2"/>
                </a:solidFill>
              </a:rPr>
              <a:t>A) Odvajanje ili nesiguran odnos s roditeljima, zlostavljanje, zanemarivanje, trauma i stres u najranijoj životnoj dobi </a:t>
            </a:r>
            <a:r>
              <a:rPr lang="hr-HR" altLang="en-US" sz="1800" u="sng" smtClean="0">
                <a:solidFill>
                  <a:schemeClr val="bg2"/>
                </a:solidFill>
              </a:rPr>
              <a:t>višestruko povećavaju vjerojatnost nastanka različitih psihičkih i fizičkih poremećaja,</a:t>
            </a:r>
            <a:r>
              <a:rPr lang="hr-HR" altLang="en-US" sz="1800" smtClean="0">
                <a:solidFill>
                  <a:schemeClr val="bg2"/>
                </a:solidFill>
              </a:rPr>
              <a:t> koji su rezultat poremećenog razvitka:</a:t>
            </a:r>
          </a:p>
          <a:p>
            <a:pPr marL="457200" indent="-457200">
              <a:lnSpc>
                <a:spcPct val="80000"/>
              </a:lnSpc>
              <a:buFont typeface="Monotype Sorts" pitchFamily="2" charset="2"/>
              <a:buNone/>
            </a:pPr>
            <a:r>
              <a:rPr lang="hr-HR" altLang="en-US" sz="1800" smtClean="0">
                <a:solidFill>
                  <a:schemeClr val="bg2"/>
                </a:solidFill>
              </a:rPr>
              <a:t>1.  Sustava nagrade/ugode (</a:t>
            </a:r>
            <a:r>
              <a:rPr lang="hr-HR" altLang="en-US" sz="1800" b="1" smtClean="0">
                <a:solidFill>
                  <a:schemeClr val="bg2"/>
                </a:solidFill>
              </a:rPr>
              <a:t>depresija, ovisnosti, povećana vulnerabilnost na nove okolnosti i stres</a:t>
            </a:r>
            <a:r>
              <a:rPr lang="hr-HR" altLang="en-US" sz="1800" smtClean="0">
                <a:solidFill>
                  <a:schemeClr val="bg2"/>
                </a:solidFill>
              </a:rPr>
              <a:t>)</a:t>
            </a:r>
          </a:p>
          <a:p>
            <a:pPr marL="457200" indent="-457200">
              <a:lnSpc>
                <a:spcPct val="80000"/>
              </a:lnSpc>
              <a:buFontTx/>
              <a:buNone/>
            </a:pPr>
            <a:r>
              <a:rPr lang="hr-HR" altLang="en-US" sz="1800" smtClean="0">
                <a:solidFill>
                  <a:schemeClr val="bg2"/>
                </a:solidFill>
              </a:rPr>
              <a:t>2.  Sustava kondicioniranja straha (</a:t>
            </a:r>
            <a:r>
              <a:rPr lang="hr-HR" altLang="en-US" sz="1800" b="1" smtClean="0">
                <a:solidFill>
                  <a:schemeClr val="bg2"/>
                </a:solidFill>
              </a:rPr>
              <a:t>panični poremećaj, opsesivno-kompulzivni poremećaj, PTSP, anksioznost, fobije</a:t>
            </a:r>
            <a:r>
              <a:rPr lang="hr-HR" altLang="en-US" sz="1800" smtClean="0">
                <a:solidFill>
                  <a:schemeClr val="bg2"/>
                </a:solidFill>
              </a:rPr>
              <a:t>)</a:t>
            </a:r>
          </a:p>
          <a:p>
            <a:pPr marL="457200" indent="-457200">
              <a:lnSpc>
                <a:spcPct val="80000"/>
              </a:lnSpc>
              <a:buFontTx/>
              <a:buNone/>
            </a:pPr>
            <a:r>
              <a:rPr lang="hr-HR" altLang="en-US" sz="1800" smtClean="0">
                <a:solidFill>
                  <a:schemeClr val="bg2"/>
                </a:solidFill>
              </a:rPr>
              <a:t>3.  Autonomnog živčanog sustava i lučenja kortizola (hipertenzija, pretilost, dijabetes tip 2, smanjen imunološki odgovor, stres inkontinencija, ulcerozni kolitis, loše držanje, itd.)</a:t>
            </a:r>
          </a:p>
          <a:p>
            <a:pPr marL="457200" indent="-457200">
              <a:lnSpc>
                <a:spcPct val="80000"/>
              </a:lnSpc>
              <a:buFontTx/>
              <a:buNone/>
            </a:pPr>
            <a:r>
              <a:rPr lang="hr-HR" altLang="en-US" sz="1800" smtClean="0">
                <a:solidFill>
                  <a:schemeClr val="bg2"/>
                </a:solidFill>
              </a:rPr>
              <a:t>4.  Razvitka socijalnih kompetencija (</a:t>
            </a:r>
            <a:r>
              <a:rPr lang="hr-HR" altLang="en-US" sz="1800" b="1" smtClean="0">
                <a:solidFill>
                  <a:schemeClr val="bg2"/>
                </a:solidFill>
              </a:rPr>
              <a:t>autizam, sociopatije</a:t>
            </a:r>
            <a:r>
              <a:rPr lang="hr-HR" altLang="en-US" sz="1800" smtClean="0">
                <a:solidFill>
                  <a:schemeClr val="bg2"/>
                </a:solidFill>
              </a:rPr>
              <a:t>)</a:t>
            </a:r>
          </a:p>
          <a:p>
            <a:pPr marL="457200" indent="-457200">
              <a:lnSpc>
                <a:spcPct val="80000"/>
              </a:lnSpc>
              <a:buFontTx/>
              <a:buNone/>
            </a:pPr>
            <a:endParaRPr lang="hr-HR" altLang="en-US" sz="1800" smtClean="0">
              <a:solidFill>
                <a:schemeClr val="bg2"/>
              </a:solidFill>
            </a:endParaRPr>
          </a:p>
          <a:p>
            <a:pPr marL="457200" indent="-457200">
              <a:lnSpc>
                <a:spcPct val="80000"/>
              </a:lnSpc>
              <a:buFontTx/>
              <a:buNone/>
            </a:pPr>
            <a:r>
              <a:rPr lang="hr-HR" altLang="en-US" sz="1800" smtClean="0">
                <a:solidFill>
                  <a:schemeClr val="bg2"/>
                </a:solidFill>
              </a:rPr>
              <a:t>B) Većina navedenih poremećaja ne mogu se riješiti programima psihosocijalne pomoći.</a:t>
            </a:r>
          </a:p>
          <a:p>
            <a:pPr marL="457200" indent="-457200">
              <a:lnSpc>
                <a:spcPct val="80000"/>
              </a:lnSpc>
              <a:buFontTx/>
              <a:buNone/>
            </a:pPr>
            <a:endParaRPr lang="hr-HR" altLang="en-US" sz="1800" smtClean="0">
              <a:solidFill>
                <a:schemeClr val="bg2"/>
              </a:solidFill>
            </a:endParaRPr>
          </a:p>
          <a:p>
            <a:pPr marL="457200" indent="-457200">
              <a:lnSpc>
                <a:spcPct val="80000"/>
              </a:lnSpc>
              <a:buFontTx/>
              <a:buNone/>
            </a:pPr>
            <a:r>
              <a:rPr lang="hr-HR" altLang="en-US" sz="1800" smtClean="0">
                <a:solidFill>
                  <a:schemeClr val="bg2"/>
                </a:solidFill>
              </a:rPr>
              <a:t>C) Zbog sve ranijeg odvajanja djece od roditelja, u tzv. suvremenim društvima, drastično je narušena uspostava sigurnog obrasca privrženosti roditelja i djece.</a:t>
            </a:r>
          </a:p>
          <a:p>
            <a:pPr marL="457200" indent="-457200">
              <a:lnSpc>
                <a:spcPct val="80000"/>
              </a:lnSpc>
              <a:buFontTx/>
              <a:buNone/>
            </a:pPr>
            <a:endParaRPr lang="hr-HR" altLang="en-US" sz="1800" smtClean="0">
              <a:solidFill>
                <a:schemeClr val="bg2"/>
              </a:solidFill>
            </a:endParaRPr>
          </a:p>
          <a:p>
            <a:pPr marL="457200" indent="-457200">
              <a:lnSpc>
                <a:spcPct val="80000"/>
              </a:lnSpc>
              <a:buFontTx/>
              <a:buNone/>
            </a:pPr>
            <a:r>
              <a:rPr lang="hr-HR" altLang="en-US" sz="1800" smtClean="0">
                <a:solidFill>
                  <a:schemeClr val="bg2"/>
                </a:solidFill>
              </a:rPr>
              <a:t>D) Iz svega navedenoga neprijeporan je zaključak da je za svako društvo najbolje i dugoročno najisplativije ulagati u kvalitetan rani razvoj djece.</a:t>
            </a:r>
          </a:p>
          <a:p>
            <a:pPr marL="457200" indent="-457200">
              <a:lnSpc>
                <a:spcPct val="80000"/>
              </a:lnSpc>
              <a:buFontTx/>
              <a:buNone/>
            </a:pPr>
            <a:endParaRPr lang="hr-HR" altLang="en-US" sz="1800" smtClean="0">
              <a:solidFill>
                <a:schemeClr val="bg2"/>
              </a:solidFill>
            </a:endParaRPr>
          </a:p>
          <a:p>
            <a:pPr marL="457200" indent="-457200">
              <a:lnSpc>
                <a:spcPct val="80000"/>
              </a:lnSpc>
              <a:buFontTx/>
              <a:buChar char="-"/>
            </a:pPr>
            <a:endParaRPr lang="hr-HR" altLang="en-US" sz="1800" smtClean="0">
              <a:solidFill>
                <a:schemeClr val="bg2"/>
              </a:solidFill>
            </a:endParaRPr>
          </a:p>
          <a:p>
            <a:pPr marL="457200" indent="-457200">
              <a:lnSpc>
                <a:spcPct val="80000"/>
              </a:lnSpc>
              <a:buFontTx/>
              <a:buNone/>
            </a:pPr>
            <a:endParaRPr lang="hr-HR" altLang="en-US" sz="1800" smtClean="0">
              <a:solidFill>
                <a:schemeClr val="bg2"/>
              </a:solidFill>
            </a:endParaRPr>
          </a:p>
          <a:p>
            <a:pPr marL="457200" indent="-457200">
              <a:lnSpc>
                <a:spcPct val="80000"/>
              </a:lnSpc>
              <a:buFontTx/>
              <a:buNone/>
            </a:pPr>
            <a:endParaRPr lang="hr-HR" altLang="en-US" sz="1800" smtClean="0">
              <a:solidFill>
                <a:schemeClr val="bg2"/>
              </a:solidFill>
            </a:endParaRPr>
          </a:p>
          <a:p>
            <a:pPr marL="457200" indent="-457200">
              <a:lnSpc>
                <a:spcPct val="80000"/>
              </a:lnSpc>
              <a:buFontTx/>
              <a:buNone/>
            </a:pPr>
            <a:endParaRPr lang="hr-HR" altLang="en-US" sz="1800" smtClean="0">
              <a:solidFill>
                <a:schemeClr val="bg2"/>
              </a:solidFill>
            </a:endParaRPr>
          </a:p>
          <a:p>
            <a:pPr marL="457200" indent="-457200">
              <a:lnSpc>
                <a:spcPct val="80000"/>
              </a:lnSpc>
              <a:buFontTx/>
              <a:buChar char="-"/>
            </a:pPr>
            <a:endParaRPr lang="hr-HR" altLang="en-US" sz="1800" smtClean="0">
              <a:solidFill>
                <a:schemeClr val="bg2"/>
              </a:solidFill>
            </a:endParaRPr>
          </a:p>
        </p:txBody>
      </p:sp>
    </p:spTree>
    <p:extLst>
      <p:ext uri="{BB962C8B-B14F-4D97-AF65-F5344CB8AC3E}">
        <p14:creationId xmlns:p14="http://schemas.microsoft.com/office/powerpoint/2010/main" val="3406482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2916238" y="101600"/>
            <a:ext cx="2841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Definition of emotion</a:t>
            </a:r>
          </a:p>
        </p:txBody>
      </p:sp>
      <p:pic>
        <p:nvPicPr>
          <p:cNvPr id="23555" name="Picture 5" descr="defin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379663"/>
            <a:ext cx="8893175"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p:cNvSpPr txBox="1">
            <a:spLocks noChangeArrowheads="1"/>
          </p:cNvSpPr>
          <p:nvPr/>
        </p:nvSpPr>
        <p:spPr bwMode="auto">
          <a:xfrm>
            <a:off x="250825" y="765175"/>
            <a:ext cx="84978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For many years, emotion remained an elusive scientific topic and was generally defined in opposition to cognition as that which moves us in some way, as is implied by the Latin root (</a:t>
            </a:r>
            <a:r>
              <a:rPr kumimoji="0" lang="hr-HR" altLang="en-US" sz="20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movere</a:t>
            </a:r>
            <a:r>
              <a:rPr kumimoji="0" lang="hr-HR"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to move)</a:t>
            </a:r>
          </a:p>
        </p:txBody>
      </p:sp>
    </p:spTree>
    <p:extLst>
      <p:ext uri="{BB962C8B-B14F-4D97-AF65-F5344CB8AC3E}">
        <p14:creationId xmlns:p14="http://schemas.microsoft.com/office/powerpoint/2010/main" val="10933268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181" y="205460"/>
            <a:ext cx="4587638" cy="6447079"/>
          </a:xfrm>
          <a:prstGeom prst="rect">
            <a:avLst/>
          </a:prstGeom>
        </p:spPr>
      </p:pic>
    </p:spTree>
    <p:extLst>
      <p:ext uri="{BB962C8B-B14F-4D97-AF65-F5344CB8AC3E}">
        <p14:creationId xmlns:p14="http://schemas.microsoft.com/office/powerpoint/2010/main" val="3460168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12" y="266700"/>
            <a:ext cx="7877175" cy="6324600"/>
          </a:xfrm>
          <a:prstGeom prst="rect">
            <a:avLst/>
          </a:prstGeom>
        </p:spPr>
      </p:pic>
    </p:spTree>
    <p:extLst>
      <p:ext uri="{BB962C8B-B14F-4D97-AF65-F5344CB8AC3E}">
        <p14:creationId xmlns:p14="http://schemas.microsoft.com/office/powerpoint/2010/main" val="30944965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62" y="204787"/>
            <a:ext cx="7839075" cy="6448425"/>
          </a:xfrm>
          <a:prstGeom prst="rect">
            <a:avLst/>
          </a:prstGeom>
        </p:spPr>
      </p:pic>
    </p:spTree>
    <p:extLst>
      <p:ext uri="{BB962C8B-B14F-4D97-AF65-F5344CB8AC3E}">
        <p14:creationId xmlns:p14="http://schemas.microsoft.com/office/powerpoint/2010/main" val="13311078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4" y="0"/>
            <a:ext cx="9013371" cy="6858000"/>
          </a:xfrm>
          <a:prstGeom prst="rect">
            <a:avLst/>
          </a:prstGeom>
        </p:spPr>
      </p:pic>
    </p:spTree>
    <p:extLst>
      <p:ext uri="{BB962C8B-B14F-4D97-AF65-F5344CB8AC3E}">
        <p14:creationId xmlns:p14="http://schemas.microsoft.com/office/powerpoint/2010/main" val="2877376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908720"/>
            <a:ext cx="5372100" cy="4514850"/>
          </a:xfrm>
          <a:prstGeom prst="rect">
            <a:avLst/>
          </a:prstGeom>
        </p:spPr>
      </p:pic>
    </p:spTree>
    <p:extLst>
      <p:ext uri="{BB962C8B-B14F-4D97-AF65-F5344CB8AC3E}">
        <p14:creationId xmlns:p14="http://schemas.microsoft.com/office/powerpoint/2010/main" val="24016286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6064233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6469"/>
            <a:ext cx="9144000" cy="4565062"/>
          </a:xfrm>
          <a:prstGeom prst="rect">
            <a:avLst/>
          </a:prstGeom>
        </p:spPr>
      </p:pic>
    </p:spTree>
    <p:extLst>
      <p:ext uri="{BB962C8B-B14F-4D97-AF65-F5344CB8AC3E}">
        <p14:creationId xmlns:p14="http://schemas.microsoft.com/office/powerpoint/2010/main" val="819628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75" y="490537"/>
            <a:ext cx="7639050" cy="5876925"/>
          </a:xfrm>
          <a:prstGeom prst="rect">
            <a:avLst/>
          </a:prstGeom>
        </p:spPr>
      </p:pic>
    </p:spTree>
    <p:extLst>
      <p:ext uri="{BB962C8B-B14F-4D97-AF65-F5344CB8AC3E}">
        <p14:creationId xmlns:p14="http://schemas.microsoft.com/office/powerpoint/2010/main" val="2753230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509587"/>
            <a:ext cx="8420100" cy="5838825"/>
          </a:xfrm>
          <a:prstGeom prst="rect">
            <a:avLst/>
          </a:prstGeom>
        </p:spPr>
      </p:pic>
    </p:spTree>
    <p:extLst>
      <p:ext uri="{BB962C8B-B14F-4D97-AF65-F5344CB8AC3E}">
        <p14:creationId xmlns:p14="http://schemas.microsoft.com/office/powerpoint/2010/main" val="1099033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04010"/>
            <a:ext cx="8534400" cy="3649980"/>
          </a:xfrm>
          <a:prstGeom prst="rect">
            <a:avLst/>
          </a:prstGeom>
        </p:spPr>
      </p:pic>
    </p:spTree>
    <p:extLst>
      <p:ext uri="{BB962C8B-B14F-4D97-AF65-F5344CB8AC3E}">
        <p14:creationId xmlns:p14="http://schemas.microsoft.com/office/powerpoint/2010/main" val="1913042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4" descr="ev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95263"/>
            <a:ext cx="7772400" cy="658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
          <p:cNvSpPr txBox="1">
            <a:spLocks noChangeArrowheads="1"/>
          </p:cNvSpPr>
          <p:nvPr/>
        </p:nvSpPr>
        <p:spPr bwMode="auto">
          <a:xfrm>
            <a:off x="20638" y="44450"/>
            <a:ext cx="39751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r-HR" altLang="en-US" sz="2800" b="0" i="0" u="none" strike="noStrike" kern="1200" cap="none" spc="0" normalizeH="0" baseline="0" noProof="0" smtClean="0">
                <a:ln>
                  <a:noFill/>
                </a:ln>
                <a:solidFill>
                  <a:srgbClr val="FF3300"/>
                </a:solidFill>
                <a:effectLst/>
                <a:uLnTx/>
                <a:uFillTx/>
                <a:latin typeface="Arial Narrow" panose="020B0606020202030204" pitchFamily="34" charset="0"/>
                <a:ea typeface="+mn-ea"/>
                <a:cs typeface="+mn-cs"/>
              </a:rPr>
              <a:t>Emotions are related to goals</a:t>
            </a:r>
          </a:p>
        </p:txBody>
      </p:sp>
    </p:spTree>
    <p:extLst>
      <p:ext uri="{BB962C8B-B14F-4D97-AF65-F5344CB8AC3E}">
        <p14:creationId xmlns:p14="http://schemas.microsoft.com/office/powerpoint/2010/main" val="2654887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5603"/>
            <a:ext cx="9144000" cy="6106793"/>
          </a:xfrm>
          <a:prstGeom prst="rect">
            <a:avLst/>
          </a:prstGeom>
        </p:spPr>
      </p:pic>
    </p:spTree>
    <p:extLst>
      <p:ext uri="{BB962C8B-B14F-4D97-AF65-F5344CB8AC3E}">
        <p14:creationId xmlns:p14="http://schemas.microsoft.com/office/powerpoint/2010/main" val="42651007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5603"/>
            <a:ext cx="9144000" cy="6106793"/>
          </a:xfrm>
          <a:prstGeom prst="rect">
            <a:avLst/>
          </a:prstGeom>
        </p:spPr>
      </p:pic>
    </p:spTree>
    <p:extLst>
      <p:ext uri="{BB962C8B-B14F-4D97-AF65-F5344CB8AC3E}">
        <p14:creationId xmlns:p14="http://schemas.microsoft.com/office/powerpoint/2010/main" val="9041570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29" y="0"/>
            <a:ext cx="8325341" cy="6858000"/>
          </a:xfrm>
          <a:prstGeom prst="rect">
            <a:avLst/>
          </a:prstGeom>
        </p:spPr>
      </p:pic>
    </p:spTree>
    <p:extLst>
      <p:ext uri="{BB962C8B-B14F-4D97-AF65-F5344CB8AC3E}">
        <p14:creationId xmlns:p14="http://schemas.microsoft.com/office/powerpoint/2010/main" val="31868983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1707" y="0"/>
            <a:ext cx="5440585" cy="6858000"/>
          </a:xfrm>
          <a:prstGeom prst="rect">
            <a:avLst/>
          </a:prstGeom>
        </p:spPr>
      </p:pic>
    </p:spTree>
    <p:extLst>
      <p:ext uri="{BB962C8B-B14F-4D97-AF65-F5344CB8AC3E}">
        <p14:creationId xmlns:p14="http://schemas.microsoft.com/office/powerpoint/2010/main" val="32878267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380" y="167640"/>
            <a:ext cx="5349240" cy="6522720"/>
          </a:xfrm>
          <a:prstGeom prst="rect">
            <a:avLst/>
          </a:prstGeom>
        </p:spPr>
      </p:pic>
    </p:spTree>
    <p:extLst>
      <p:ext uri="{BB962C8B-B14F-4D97-AF65-F5344CB8AC3E}">
        <p14:creationId xmlns:p14="http://schemas.microsoft.com/office/powerpoint/2010/main" val="22894153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763" y="476672"/>
            <a:ext cx="8369803" cy="5832648"/>
          </a:xfrm>
          <a:prstGeom prst="rect">
            <a:avLst/>
          </a:prstGeom>
        </p:spPr>
      </p:pic>
    </p:spTree>
    <p:extLst>
      <p:ext uri="{BB962C8B-B14F-4D97-AF65-F5344CB8AC3E}">
        <p14:creationId xmlns:p14="http://schemas.microsoft.com/office/powerpoint/2010/main" val="463437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6823246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606"/>
            <a:ext cx="9144000" cy="6618788"/>
          </a:xfrm>
          <a:prstGeom prst="rect">
            <a:avLst/>
          </a:prstGeom>
        </p:spPr>
      </p:pic>
    </p:spTree>
    <p:extLst>
      <p:ext uri="{BB962C8B-B14F-4D97-AF65-F5344CB8AC3E}">
        <p14:creationId xmlns:p14="http://schemas.microsoft.com/office/powerpoint/2010/main" val="1130363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0"/>
            <a:ext cx="8782050" cy="6858000"/>
          </a:xfrm>
          <a:prstGeom prst="rect">
            <a:avLst/>
          </a:prstGeom>
        </p:spPr>
      </p:pic>
    </p:spTree>
    <p:extLst>
      <p:ext uri="{BB962C8B-B14F-4D97-AF65-F5344CB8AC3E}">
        <p14:creationId xmlns:p14="http://schemas.microsoft.com/office/powerpoint/2010/main" val="31501273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6940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252413" y="395288"/>
            <a:ext cx="9144000" cy="6057900"/>
          </a:xfrm>
        </p:spPr>
        <p:txBody>
          <a:bodyPr/>
          <a:lstStyle/>
          <a:p>
            <a:pPr>
              <a:lnSpc>
                <a:spcPct val="90000"/>
              </a:lnSpc>
              <a:buFont typeface="Monotype Sorts" pitchFamily="2" charset="2"/>
              <a:buNone/>
            </a:pPr>
            <a:r>
              <a:rPr lang="hr-HR" altLang="en-US" smtClean="0">
                <a:solidFill>
                  <a:schemeClr val="bg2"/>
                </a:solidFill>
              </a:rPr>
              <a:t>Emotions are complex affective states comprized of many components:</a:t>
            </a:r>
          </a:p>
          <a:p>
            <a:pPr>
              <a:lnSpc>
                <a:spcPct val="90000"/>
              </a:lnSpc>
              <a:buFont typeface="Monotype Sorts" pitchFamily="2" charset="2"/>
              <a:buNone/>
            </a:pPr>
            <a:endParaRPr lang="hr-HR" altLang="en-US" smtClean="0">
              <a:solidFill>
                <a:schemeClr val="bg2"/>
              </a:solidFill>
            </a:endParaRPr>
          </a:p>
          <a:p>
            <a:pPr>
              <a:lnSpc>
                <a:spcPct val="90000"/>
              </a:lnSpc>
              <a:buFontTx/>
              <a:buChar char="-"/>
            </a:pPr>
            <a:r>
              <a:rPr lang="hr-HR" altLang="en-US" smtClean="0">
                <a:solidFill>
                  <a:schemeClr val="bg2"/>
                </a:solidFill>
              </a:rPr>
              <a:t>Autonomic (hormonal and visceral)</a:t>
            </a:r>
          </a:p>
          <a:p>
            <a:pPr>
              <a:lnSpc>
                <a:spcPct val="90000"/>
              </a:lnSpc>
              <a:buFontTx/>
              <a:buChar char="-"/>
            </a:pPr>
            <a:r>
              <a:rPr lang="hr-HR" altLang="en-US" smtClean="0">
                <a:solidFill>
                  <a:schemeClr val="bg2"/>
                </a:solidFill>
              </a:rPr>
              <a:t>Cognitive (subjective feelings and thoughts)</a:t>
            </a:r>
          </a:p>
          <a:p>
            <a:pPr>
              <a:lnSpc>
                <a:spcPct val="90000"/>
              </a:lnSpc>
              <a:buFontTx/>
              <a:buChar char="-"/>
            </a:pPr>
            <a:r>
              <a:rPr lang="hr-HR" altLang="en-US" smtClean="0">
                <a:solidFill>
                  <a:schemeClr val="bg2"/>
                </a:solidFill>
              </a:rPr>
              <a:t>Motor expression (face, body, voice)</a:t>
            </a:r>
          </a:p>
          <a:p>
            <a:pPr>
              <a:lnSpc>
                <a:spcPct val="90000"/>
              </a:lnSpc>
              <a:buFontTx/>
              <a:buChar char="-"/>
            </a:pPr>
            <a:r>
              <a:rPr lang="hr-HR" altLang="en-US" smtClean="0">
                <a:solidFill>
                  <a:schemeClr val="bg2"/>
                </a:solidFill>
              </a:rPr>
              <a:t>Recognition of motor expression</a:t>
            </a:r>
          </a:p>
          <a:p>
            <a:pPr>
              <a:lnSpc>
                <a:spcPct val="90000"/>
              </a:lnSpc>
              <a:buFontTx/>
              <a:buChar char="-"/>
            </a:pPr>
            <a:r>
              <a:rPr lang="hr-HR" altLang="en-US" smtClean="0">
                <a:solidFill>
                  <a:schemeClr val="bg2"/>
                </a:solidFill>
              </a:rPr>
              <a:t>Conscious perceptive awareness</a:t>
            </a:r>
          </a:p>
          <a:p>
            <a:pPr>
              <a:lnSpc>
                <a:spcPct val="90000"/>
              </a:lnSpc>
              <a:buFontTx/>
              <a:buChar char="-"/>
            </a:pPr>
            <a:r>
              <a:rPr lang="hr-HR" altLang="en-US" smtClean="0">
                <a:solidFill>
                  <a:schemeClr val="bg2"/>
                </a:solidFill>
              </a:rPr>
              <a:t>Unconscious perception</a:t>
            </a:r>
          </a:p>
          <a:p>
            <a:pPr>
              <a:lnSpc>
                <a:spcPct val="90000"/>
              </a:lnSpc>
              <a:buFontTx/>
              <a:buChar char="-"/>
            </a:pPr>
            <a:r>
              <a:rPr lang="hr-HR" altLang="en-US" smtClean="0">
                <a:solidFill>
                  <a:schemeClr val="bg2"/>
                </a:solidFill>
              </a:rPr>
              <a:t>Attention (external and internal)</a:t>
            </a:r>
          </a:p>
          <a:p>
            <a:pPr>
              <a:lnSpc>
                <a:spcPct val="90000"/>
              </a:lnSpc>
              <a:buFontTx/>
              <a:buChar char="-"/>
            </a:pPr>
            <a:r>
              <a:rPr lang="hr-HR" altLang="en-US" smtClean="0">
                <a:solidFill>
                  <a:schemeClr val="bg2"/>
                </a:solidFill>
              </a:rPr>
              <a:t>Memories</a:t>
            </a:r>
          </a:p>
        </p:txBody>
      </p:sp>
      <p:sp>
        <p:nvSpPr>
          <p:cNvPr id="25603" name="Text Box 4"/>
          <p:cNvSpPr txBox="1">
            <a:spLocks noChangeArrowheads="1"/>
          </p:cNvSpPr>
          <p:nvPr/>
        </p:nvSpPr>
        <p:spPr bwMode="auto">
          <a:xfrm>
            <a:off x="0" y="6583363"/>
            <a:ext cx="8101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hr-HR" altLang="en-US" sz="1200" b="0" i="0" u="none" strike="noStrike" kern="1200" cap="none" spc="0" normalizeH="0" baseline="0" noProof="0" smtClean="0">
                <a:ln>
                  <a:noFill/>
                </a:ln>
                <a:solidFill>
                  <a:srgbClr val="000000"/>
                </a:solidFill>
                <a:effectLst/>
                <a:uLnTx/>
                <a:uFillTx/>
                <a:latin typeface="Arial Narrow" panose="020B0606020202030204" pitchFamily="34" charset="0"/>
                <a:ea typeface="+mn-ea"/>
                <a:cs typeface="+mn-cs"/>
              </a:rPr>
              <a:t>Kolb B, Whishaw I (2008) Fundamentals of human neuropsychology.</a:t>
            </a:r>
          </a:p>
        </p:txBody>
      </p:sp>
    </p:spTree>
    <p:extLst>
      <p:ext uri="{BB962C8B-B14F-4D97-AF65-F5344CB8AC3E}">
        <p14:creationId xmlns:p14="http://schemas.microsoft.com/office/powerpoint/2010/main" val="11443051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50"/>
            <a:ext cx="9144000" cy="6787299"/>
          </a:xfrm>
          <a:prstGeom prst="rect">
            <a:avLst/>
          </a:prstGeom>
        </p:spPr>
      </p:pic>
    </p:spTree>
    <p:extLst>
      <p:ext uri="{BB962C8B-B14F-4D97-AF65-F5344CB8AC3E}">
        <p14:creationId xmlns:p14="http://schemas.microsoft.com/office/powerpoint/2010/main" val="20159690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76" y="177252"/>
            <a:ext cx="8430787" cy="6564116"/>
          </a:xfrm>
          <a:prstGeom prst="rect">
            <a:avLst/>
          </a:prstGeom>
        </p:spPr>
      </p:pic>
    </p:spTree>
    <p:extLst>
      <p:ext uri="{BB962C8B-B14F-4D97-AF65-F5344CB8AC3E}">
        <p14:creationId xmlns:p14="http://schemas.microsoft.com/office/powerpoint/2010/main" val="26613057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50" y="214312"/>
            <a:ext cx="7124700" cy="6429375"/>
          </a:xfrm>
          <a:prstGeom prst="rect">
            <a:avLst/>
          </a:prstGeom>
        </p:spPr>
      </p:pic>
    </p:spTree>
    <p:extLst>
      <p:ext uri="{BB962C8B-B14F-4D97-AF65-F5344CB8AC3E}">
        <p14:creationId xmlns:p14="http://schemas.microsoft.com/office/powerpoint/2010/main" val="37375130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25" y="404812"/>
            <a:ext cx="7067550" cy="6048375"/>
          </a:xfrm>
          <a:prstGeom prst="rect">
            <a:avLst/>
          </a:prstGeom>
        </p:spPr>
      </p:pic>
    </p:spTree>
    <p:extLst>
      <p:ext uri="{BB962C8B-B14F-4D97-AF65-F5344CB8AC3E}">
        <p14:creationId xmlns:p14="http://schemas.microsoft.com/office/powerpoint/2010/main" val="30643902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76" y="20894"/>
            <a:ext cx="7078416" cy="6837106"/>
          </a:xfrm>
          <a:prstGeom prst="rect">
            <a:avLst/>
          </a:prstGeom>
        </p:spPr>
      </p:pic>
    </p:spTree>
    <p:extLst>
      <p:ext uri="{BB962C8B-B14F-4D97-AF65-F5344CB8AC3E}">
        <p14:creationId xmlns:p14="http://schemas.microsoft.com/office/powerpoint/2010/main" val="30875460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2" y="95250"/>
            <a:ext cx="8982075" cy="6667500"/>
          </a:xfrm>
          <a:prstGeom prst="rect">
            <a:avLst/>
          </a:prstGeom>
        </p:spPr>
      </p:pic>
    </p:spTree>
    <p:extLst>
      <p:ext uri="{BB962C8B-B14F-4D97-AF65-F5344CB8AC3E}">
        <p14:creationId xmlns:p14="http://schemas.microsoft.com/office/powerpoint/2010/main" val="41460987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1237873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1233487"/>
            <a:ext cx="8191500" cy="4391025"/>
          </a:xfrm>
          <a:prstGeom prst="rect">
            <a:avLst/>
          </a:prstGeom>
        </p:spPr>
      </p:pic>
    </p:spTree>
    <p:extLst>
      <p:ext uri="{BB962C8B-B14F-4D97-AF65-F5344CB8AC3E}">
        <p14:creationId xmlns:p14="http://schemas.microsoft.com/office/powerpoint/2010/main" val="1441220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320"/>
            <a:ext cx="9144000" cy="6373359"/>
          </a:xfrm>
          <a:prstGeom prst="rect">
            <a:avLst/>
          </a:prstGeom>
        </p:spPr>
      </p:pic>
    </p:spTree>
    <p:extLst>
      <p:ext uri="{BB962C8B-B14F-4D97-AF65-F5344CB8AC3E}">
        <p14:creationId xmlns:p14="http://schemas.microsoft.com/office/powerpoint/2010/main" val="1117772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023"/>
            <a:ext cx="9144000" cy="5059953"/>
          </a:xfrm>
          <a:prstGeom prst="rect">
            <a:avLst/>
          </a:prstGeom>
        </p:spPr>
      </p:pic>
    </p:spTree>
    <p:extLst>
      <p:ext uri="{BB962C8B-B14F-4D97-AF65-F5344CB8AC3E}">
        <p14:creationId xmlns:p14="http://schemas.microsoft.com/office/powerpoint/2010/main" val="369119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mporary Portrait">
  <a:themeElements>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TotalTime>
  <Words>3686</Words>
  <Application>Microsoft Office PowerPoint</Application>
  <PresentationFormat>On-screen Show (4:3)</PresentationFormat>
  <Paragraphs>321</Paragraphs>
  <Slides>127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127</vt:i4>
      </vt:variant>
    </vt:vector>
  </HeadingPairs>
  <TitlesOfParts>
    <vt:vector size="137" baseType="lpstr">
      <vt:lpstr>Arial</vt:lpstr>
      <vt:lpstr>Arial Black</vt:lpstr>
      <vt:lpstr>Arial Narrow</vt:lpstr>
      <vt:lpstr>Calibri</vt:lpstr>
      <vt:lpstr>Monotype Sorts</vt:lpstr>
      <vt:lpstr>Symbol</vt:lpstr>
      <vt:lpstr>Tahoma</vt:lpstr>
      <vt:lpstr>Times New Roman</vt:lpstr>
      <vt:lpstr>Office Theme</vt:lpstr>
      <vt:lpstr>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Damasio’s SOMATIC MARKER HYPOTHESIS</vt:lpstr>
      <vt:lpstr>Damasio’s SOMATIC MARKER HYPOTHESIS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Mesocorticolimbic projections from VTA (A10)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Smell of fear</vt:lpstr>
      <vt:lpstr>Menstrual synchrony and smell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Attractiveness of men's faces in relation to women's phase of menstrual cycle</vt:lpstr>
      <vt:lpstr>PowerPoint Presentation</vt:lpstr>
      <vt:lpstr>PowerPoint Presentation</vt:lpstr>
      <vt:lpstr>PowerPoint Presentation</vt:lpstr>
      <vt:lpstr>PowerPoint Presentation</vt:lpstr>
      <vt:lpstr>PowerPoint Presentation</vt:lpstr>
      <vt:lpstr>PowerPoint Presentation</vt:lpstr>
      <vt:lpstr>Razvitak primarnih emocija</vt:lpstr>
      <vt:lpstr>Razvitak sekundarnih emocija</vt:lpstr>
      <vt:lpstr>Razvitak sekundarnih emocija (2)</vt:lpstr>
      <vt:lpstr>Razvitak sekundarnih emocija (2)</vt:lpstr>
      <vt:lpstr>Novorođenčad do 3 mj. u potpunosti su ovisna o njegovateljima i ne mogu sama nadvladati određeni stupanj neugode, no s vremenom razvijaju različite strategije kako bi regulirali negativne emocije (Shaffer, 2004):</vt:lpstr>
      <vt:lpstr>Uloga neuropeptidnih sustava u roditeljskom ponašanju (oksitocin, vazopresin i CRF)</vt:lpstr>
      <vt:lpstr>Uloga neuropeptidnih sustava u roditeljskom ponašanju (oksitocin, vazopresin i CRF) (2)</vt:lpstr>
      <vt:lpstr>Uloga neuropeptidnih sustava u roditeljskom ponašanju (oksitocin, vazopresin i CRF) (3)</vt:lpstr>
      <vt:lpstr>PowerPoint Presentation</vt:lpstr>
      <vt:lpstr>PowerPoint Presentation</vt:lpstr>
      <vt:lpstr>“Zrcalni neuroni”</vt:lpstr>
      <vt:lpstr>“Zrcalni neuroni” (2)</vt:lpstr>
      <vt:lpstr>Zaključci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Funkcijska neuroanatomija  moždane kore  Goran Šimić</dc:title>
  <dc:creator>Goran Simic</dc:creator>
  <cp:lastModifiedBy>Goran Simic</cp:lastModifiedBy>
  <cp:revision>86</cp:revision>
  <dcterms:created xsi:type="dcterms:W3CDTF">2017-10-12T14:06:29Z</dcterms:created>
  <dcterms:modified xsi:type="dcterms:W3CDTF">2023-01-10T22:53:01Z</dcterms:modified>
</cp:coreProperties>
</file>