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23" r:id="rId4"/>
    <p:sldMasterId id="2147483751" r:id="rId5"/>
    <p:sldMasterId id="2147483763" r:id="rId6"/>
    <p:sldMasterId id="2147483775" r:id="rId7"/>
    <p:sldMasterId id="2147483787" r:id="rId8"/>
    <p:sldMasterId id="2147483799" r:id="rId9"/>
  </p:sldMasterIdLst>
  <p:notesMasterIdLst>
    <p:notesMasterId r:id="rId84"/>
  </p:notesMasterIdLst>
  <p:sldIdLst>
    <p:sldId id="256" r:id="rId10"/>
    <p:sldId id="263" r:id="rId11"/>
    <p:sldId id="356" r:id="rId12"/>
    <p:sldId id="358" r:id="rId13"/>
    <p:sldId id="359" r:id="rId14"/>
    <p:sldId id="360" r:id="rId15"/>
    <p:sldId id="361" r:id="rId16"/>
    <p:sldId id="362" r:id="rId17"/>
    <p:sldId id="363" r:id="rId18"/>
    <p:sldId id="357" r:id="rId19"/>
    <p:sldId id="316" r:id="rId20"/>
    <p:sldId id="317" r:id="rId21"/>
    <p:sldId id="318" r:id="rId22"/>
    <p:sldId id="319" r:id="rId23"/>
    <p:sldId id="320" r:id="rId24"/>
    <p:sldId id="264" r:id="rId25"/>
    <p:sldId id="285" r:id="rId26"/>
    <p:sldId id="268" r:id="rId27"/>
    <p:sldId id="282" r:id="rId28"/>
    <p:sldId id="283" r:id="rId29"/>
    <p:sldId id="284" r:id="rId30"/>
    <p:sldId id="286" r:id="rId31"/>
    <p:sldId id="287" r:id="rId32"/>
    <p:sldId id="288" r:id="rId33"/>
    <p:sldId id="382" r:id="rId34"/>
    <p:sldId id="383" r:id="rId35"/>
    <p:sldId id="384" r:id="rId36"/>
    <p:sldId id="289" r:id="rId37"/>
    <p:sldId id="347" r:id="rId38"/>
    <p:sldId id="348" r:id="rId39"/>
    <p:sldId id="349" r:id="rId40"/>
    <p:sldId id="350" r:id="rId41"/>
    <p:sldId id="337" r:id="rId42"/>
    <p:sldId id="338" r:id="rId43"/>
    <p:sldId id="339" r:id="rId44"/>
    <p:sldId id="342" r:id="rId45"/>
    <p:sldId id="343" r:id="rId46"/>
    <p:sldId id="344" r:id="rId47"/>
    <p:sldId id="345" r:id="rId48"/>
    <p:sldId id="346" r:id="rId49"/>
    <p:sldId id="290" r:id="rId50"/>
    <p:sldId id="291" r:id="rId51"/>
    <p:sldId id="351" r:id="rId52"/>
    <p:sldId id="352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4" r:id="rId63"/>
    <p:sldId id="375" r:id="rId64"/>
    <p:sldId id="376" r:id="rId65"/>
    <p:sldId id="377" r:id="rId66"/>
    <p:sldId id="378" r:id="rId67"/>
    <p:sldId id="354" r:id="rId68"/>
    <p:sldId id="257" r:id="rId69"/>
    <p:sldId id="380" r:id="rId70"/>
    <p:sldId id="353" r:id="rId71"/>
    <p:sldId id="265" r:id="rId72"/>
    <p:sldId id="266" r:id="rId73"/>
    <p:sldId id="386" r:id="rId74"/>
    <p:sldId id="331" r:id="rId75"/>
    <p:sldId id="385" r:id="rId76"/>
    <p:sldId id="258" r:id="rId77"/>
    <p:sldId id="321" r:id="rId78"/>
    <p:sldId id="259" r:id="rId79"/>
    <p:sldId id="260" r:id="rId80"/>
    <p:sldId id="261" r:id="rId81"/>
    <p:sldId id="262" r:id="rId82"/>
    <p:sldId id="381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3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6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BEB02-3CEB-42F5-9F14-BBBCF23469B9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BADF1-7798-485B-A669-762B6B4E0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9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6B31A-D90C-4B5B-AC53-FF5E17D3F5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8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059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FD1C8-D889-4938-A186-4FD0D1E52468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0061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2EA8F-3834-4C51-913C-66E7E0907E48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5995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154DE-BEB5-4986-8F51-BFEC3451523A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546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E1E91-5241-4CD7-BD82-B87CA79C3C27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290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AC994-49B5-45AE-B76B-22D9C3C1A312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178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3331F-740D-4F6E-926C-665E789C2E69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230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DA118-5087-4B6E-B140-9F7B9A1E9D1A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73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80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92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14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54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50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17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84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4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55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83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86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39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989ED8A-9E15-497B-A980-B74269355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52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D28E6-BB6C-4B64-A273-4E5516A728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59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D235E-C860-4FAB-9671-5E77745A50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56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1C5AA-7E23-42A7-9C60-B6246FE579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80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B242E-C239-46D3-A380-DDEF2F0D48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90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15846-05B0-4F07-91CD-A478ACF55B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8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00AD5-DE51-4F88-BDEB-5812BCB3C3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0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84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9A81E-478A-4D8D-94B2-AE23499BE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5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A57FA-16D1-4FA0-B06A-47CA2AEC1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16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5DA4D-4A3D-4559-88DB-5D4AEFE083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02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4FFB3-0E1C-4D6E-AEDF-8AA531CF94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0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885950"/>
            <a:ext cx="81788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67F91-7BBE-4787-BAB2-D4E8727CF2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74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885950"/>
            <a:ext cx="81788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00CCB-5720-4C89-B2D9-EA32447017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063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77FA7-900D-4DFB-A121-979A32D375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36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F313217F-AF72-4226-A401-615723CF6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24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AEC02-C627-4480-8087-9387BC0461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0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F2173-F3BC-494C-9065-22AA365785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3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71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49736-F8D0-4128-907E-0F98754D7E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3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39611-AAF8-4906-BC2A-C3C8F5329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38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63B71-311C-4D00-8890-AD16D25BF2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35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8D42C-7ED5-472A-853E-C9B5C3696E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12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C53A8-8D77-455F-B5AF-BF7A9A5C3F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37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B046A-2A12-4E2D-89BC-2E00E23C0E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1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2130B-39C6-49AF-A90B-5C1FC0B779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84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DC54E-CE50-4DBF-B8D0-FD1AD02DAF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10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885950"/>
            <a:ext cx="81788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F7D19-77DD-4DB5-988C-E718781E7E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87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885950"/>
            <a:ext cx="81788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5CCD-A6BD-4D5F-B080-CDBCD71851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4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93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endParaRPr lang="hr-H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91D5-E3BE-46EE-8068-7510F3D607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05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736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2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1626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030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67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284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905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254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8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442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7130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7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5228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733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4246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063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3263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456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74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957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077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663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2585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4401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EA8F5-995A-4558-8853-10568DDFCF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2C8EA-26D4-4CFB-9ACD-D4E34AA8566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206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8C7DE-F957-4D76-8C1A-A2C63D62BB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03981-5B62-43CC-9E21-C6E0D4C584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4453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C00DF-B8A5-464F-9446-B9E67B33CD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D267D-6411-4A15-BE38-39FA193618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182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C22A4-36E5-45D9-9151-6F623281DE6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58A5BF-68AB-4025-9748-11F65DE2AB9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3417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8D02-D948-49D6-BEBA-23B36D7E61F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F85D9-E846-446A-BC99-AD90BDBC4E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943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133D7-5F2E-494C-80E5-8AEE8F077C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DEE6C-B06D-4CD6-BB13-D2A3125BA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8506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974DA-B643-4F11-967C-C809C946F0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4DC49-5244-4ADE-91B5-77D3E33C5E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17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813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2D734-1A6D-4E91-86E5-48B53D411FD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5CAA3B-52B6-4FD7-8393-E90FD54FBB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007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36C9-8407-458D-8940-95C1E0963C4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72219-FA74-441C-9348-AC4DD8FAD8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687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DD10D1-1D0A-4721-9F56-678714024FD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6367-DAFA-4D8C-9F2B-05AA00D5772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04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7DB9D-40FC-40AC-887F-58411D23F6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A2F0B-6AA1-4E22-90D7-21C12D086B6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356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221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7630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956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518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0363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9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287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6419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61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1835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559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1445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8B18C-DE6F-4280-8400-83E1D14EB131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587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B69CA-8D2D-472F-A2D4-E09F13D96043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7137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9DEAE-F49A-47B9-859C-AFC11DA50E96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6869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1A175F-E837-4F3A-818B-4888B09E4692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281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C24CE-5D77-45D4-B00C-585A7FE4B912}" type="slidenum"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04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0314F-B91E-4C35-88C2-7DB0DF91CF57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2F33E-563E-4696-860B-DF9AA85B0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1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B1C39-EA48-4A2F-8345-2CB3C4DF4732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19.1.2023.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2F2FC-87F9-4126-A599-05BF6F31524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3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23C34AAB-A1AC-4FFB-90B3-D72DF8ED46F4}" type="slidenum">
              <a:rPr lang="en-US">
                <a:solidFill>
                  <a:srgbClr val="000000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7181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D2424439-BDAE-4867-9FC0-B6B28D71734A}" type="slidenum">
              <a:rPr lang="en-US">
                <a:solidFill>
                  <a:srgbClr val="000000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5268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828F-398B-42B1-B1C3-E4050B5292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129C-15D2-43FE-A5F8-83286788B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5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13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2D5E58-FAD0-4DB9-8C7B-5D16679E11D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5C792A-0ABE-43A5-B490-5221F9C316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38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08AAA-7C4E-4FE6-ACC1-521C0F22F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90F40-6D27-4CF4-BFB4-06D04F3B8C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2EE7BF-4196-496F-BA9C-7AC97AF8AD03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59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31501542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g"/><Relationship Id="rId7" Type="http://schemas.openxmlformats.org/officeDocument/2006/relationships/slideLayout" Target="../slideLayouts/slideLayout84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video" Target="../media/media3.mpg"/><Relationship Id="rId5" Type="http://schemas.microsoft.com/office/2007/relationships/media" Target="../media/media3.mpg"/><Relationship Id="rId10" Type="http://schemas.openxmlformats.org/officeDocument/2006/relationships/image" Target="../media/image52.png"/><Relationship Id="rId4" Type="http://schemas.openxmlformats.org/officeDocument/2006/relationships/video" Target="../media/media2.mpg"/><Relationship Id="rId9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g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54.JP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video" Target="../media/media3.mpg"/><Relationship Id="rId11" Type="http://schemas.openxmlformats.org/officeDocument/2006/relationships/image" Target="../media/image53.JPG"/><Relationship Id="rId5" Type="http://schemas.microsoft.com/office/2007/relationships/media" Target="../media/media3.mpg"/><Relationship Id="rId10" Type="http://schemas.openxmlformats.org/officeDocument/2006/relationships/image" Target="../media/image52.png"/><Relationship Id="rId4" Type="http://schemas.openxmlformats.org/officeDocument/2006/relationships/video" Target="../media/media2.mpg"/><Relationship Id="rId9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6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x_BT6DU624" TargetMode="External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x_BT6DU624" TargetMode="External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Tz-iVI2mf4" TargetMode="External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5J-tmO1-5s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S10: Stanični mehanizmi učenja i pamćenja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Goran Šimić</a:t>
            </a:r>
          </a:p>
          <a:p>
            <a:r>
              <a:rPr lang="hr-HR" dirty="0" smtClean="0"/>
              <a:t>16. siječnja 2023.</a:t>
            </a:r>
          </a:p>
        </p:txBody>
      </p:sp>
    </p:spTree>
    <p:extLst>
      <p:ext uri="{BB962C8B-B14F-4D97-AF65-F5344CB8AC3E}">
        <p14:creationId xmlns:p14="http://schemas.microsoft.com/office/powerpoint/2010/main" val="121629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/>
              <a:t>Instiktivno</a:t>
            </a:r>
            <a:r>
              <a:rPr lang="hr-HR" dirty="0" smtClean="0"/>
              <a:t> vs naučeno ponašanje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52736"/>
            <a:ext cx="8352928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Pod </a:t>
            </a:r>
            <a:r>
              <a:rPr lang="hr-HR" dirty="0"/>
              <a:t>instinktivnim se općenito smatra bilo koje ponašanje za čije izvršenje nije potrebna </a:t>
            </a:r>
            <a:r>
              <a:rPr lang="hr-HR" dirty="0" smtClean="0"/>
              <a:t>pozornost </a:t>
            </a:r>
            <a:r>
              <a:rPr lang="hr-HR" dirty="0"/>
              <a:t>ili svijest. Obrnuto, spoznaja proizlazi iz </a:t>
            </a:r>
            <a:r>
              <a:rPr lang="hr-HR" dirty="0" err="1"/>
              <a:t>transcedencije</a:t>
            </a:r>
            <a:r>
              <a:rPr lang="hr-HR" dirty="0"/>
              <a:t> instinktivnog, ali kolika je dubina sinaptičkog </a:t>
            </a:r>
            <a:r>
              <a:rPr lang="hr-HR" dirty="0" err="1"/>
              <a:t>intermedijarnog</a:t>
            </a:r>
            <a:r>
              <a:rPr lang="hr-HR" dirty="0"/>
              <a:t> procesiranja potrebna da bi se to postiglo nije </a:t>
            </a:r>
            <a:r>
              <a:rPr lang="hr-HR" dirty="0" smtClean="0"/>
              <a:t>jasna. 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1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volcognSKRA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720"/>
            <a:ext cx="435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evoldevcx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20"/>
            <a:ext cx="4779963" cy="73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820025" y="6237288"/>
            <a:ext cx="1323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hedgehog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885113" y="4508500"/>
            <a:ext cx="1258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monkey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208963" y="2636838"/>
            <a:ext cx="684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man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635375" y="4652963"/>
            <a:ext cx="109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oposum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708400" y="3068638"/>
            <a:ext cx="820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lizard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635375" y="1628775"/>
            <a:ext cx="823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turtle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275856" y="0"/>
            <a:ext cx="1522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 dirty="0" err="1">
                <a:solidFill>
                  <a:srgbClr val="000000"/>
                </a:solidFill>
                <a:latin typeface="Tahoma" pitchFamily="34" charset="0"/>
              </a:rPr>
              <a:t>salamander</a:t>
            </a:r>
            <a:endParaRPr lang="hr-HR" sz="18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739386" y="21720"/>
            <a:ext cx="96327" cy="70076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Curved Up Arrow 13"/>
          <p:cNvSpPr/>
          <p:nvPr/>
        </p:nvSpPr>
        <p:spPr bwMode="auto">
          <a:xfrm>
            <a:off x="2555776" y="836712"/>
            <a:ext cx="3888432" cy="5767289"/>
          </a:xfrm>
          <a:prstGeom prst="curvedUpArrow">
            <a:avLst/>
          </a:prstGeom>
          <a:solidFill>
            <a:schemeClr val="accent1">
              <a:alpha val="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602688">
            <a:off x="4129035" y="2577011"/>
            <a:ext cx="252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rgbClr val="FF0000"/>
                </a:solidFill>
              </a:rPr>
              <a:t>telencefalizacija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volcognSKRA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720"/>
            <a:ext cx="435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820025" y="6237288"/>
            <a:ext cx="1323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hedgehog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885113" y="4508500"/>
            <a:ext cx="1258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monkey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208963" y="2636838"/>
            <a:ext cx="684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man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739386" y="21720"/>
            <a:ext cx="96327" cy="70076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7" y="5392466"/>
            <a:ext cx="3360413" cy="1211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4575" y="5313683"/>
            <a:ext cx="32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98209" y="630361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98209" y="579597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1922" y="3621309"/>
            <a:ext cx="2183365" cy="10877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64571" y="3131676"/>
            <a:ext cx="32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03848" y="40050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03848" y="485986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087"/>
            <a:ext cx="5701975" cy="22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volcognSKRA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720"/>
            <a:ext cx="435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820025" y="6237288"/>
            <a:ext cx="1323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hedgehog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885113" y="4508500"/>
            <a:ext cx="1258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monkey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208963" y="2636838"/>
            <a:ext cx="684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man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739386" y="21720"/>
            <a:ext cx="96327" cy="70076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7" y="5392466"/>
            <a:ext cx="3360413" cy="1211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4575" y="5313683"/>
            <a:ext cx="32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98209" y="630361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98209" y="579597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1922" y="3621309"/>
            <a:ext cx="2183365" cy="10877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64571" y="3131676"/>
            <a:ext cx="32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03848" y="40050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03848" y="485986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9" y="397520"/>
            <a:ext cx="5688632" cy="22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30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volcognSKRA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720"/>
            <a:ext cx="435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820025" y="6237288"/>
            <a:ext cx="1323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hedgehog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885113" y="4508500"/>
            <a:ext cx="1258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monkey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208963" y="2636838"/>
            <a:ext cx="684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800" b="1">
                <a:solidFill>
                  <a:srgbClr val="000000"/>
                </a:solidFill>
                <a:latin typeface="Tahoma" pitchFamily="34" charset="0"/>
              </a:rPr>
              <a:t>man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739386" y="21720"/>
            <a:ext cx="96327" cy="70076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7" y="5392466"/>
            <a:ext cx="3360413" cy="1211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4575" y="5313683"/>
            <a:ext cx="32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98209" y="630361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98209" y="579597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1922" y="3621309"/>
            <a:ext cx="2183365" cy="108778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64571" y="3131676"/>
            <a:ext cx="32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03848" y="40050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03848" y="485986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3"/>
            <a:ext cx="5688632" cy="223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86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r-HR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smtClean="0"/>
          </a:p>
        </p:txBody>
      </p:sp>
      <p:pic>
        <p:nvPicPr>
          <p:cNvPr id="78852" name="Picture 4" descr="neurogenesis04mar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371600" y="685800"/>
            <a:ext cx="6651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r-HR" sz="2000" b="1" dirty="0">
                <a:solidFill>
                  <a:schemeClr val="bg1"/>
                </a:solidFill>
                <a:latin typeface="Verdana" pitchFamily="34" charset="0"/>
              </a:rPr>
              <a:t>Razlike u duljini trajanja </a:t>
            </a:r>
            <a:r>
              <a:rPr lang="hr-HR" sz="2000" b="1" dirty="0" err="1" smtClean="0">
                <a:solidFill>
                  <a:schemeClr val="bg1"/>
                </a:solidFill>
                <a:latin typeface="Verdana" pitchFamily="34" charset="0"/>
              </a:rPr>
              <a:t>neurogeneze</a:t>
            </a:r>
            <a:r>
              <a:rPr lang="hr-HR" sz="2000" b="1" dirty="0" smtClean="0">
                <a:solidFill>
                  <a:schemeClr val="bg1"/>
                </a:solidFill>
                <a:latin typeface="Verdana" pitchFamily="34" charset="0"/>
              </a:rPr>
              <a:t> (CNV)</a:t>
            </a:r>
            <a:endParaRPr lang="en-US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7788" y="2438400"/>
            <a:ext cx="1589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i="1">
                <a:solidFill>
                  <a:srgbClr val="FFFF00"/>
                </a:solidFill>
                <a:latin typeface="Verdana" pitchFamily="34" charset="0"/>
              </a:rPr>
              <a:t>Mus musculus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77788" y="3657600"/>
            <a:ext cx="1755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i="1">
                <a:solidFill>
                  <a:srgbClr val="FFFF00"/>
                </a:solidFill>
                <a:latin typeface="Verdana" pitchFamily="34" charset="0"/>
              </a:rPr>
              <a:t>Macaca mulatta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77788" y="5486400"/>
            <a:ext cx="1812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1" i="1">
                <a:solidFill>
                  <a:srgbClr val="FFFF00"/>
                </a:solidFill>
                <a:latin typeface="Verdana" pitchFamily="34" charset="0"/>
              </a:rPr>
              <a:t>Homo s. sapiens</a:t>
            </a:r>
          </a:p>
        </p:txBody>
      </p:sp>
    </p:spTree>
    <p:extLst>
      <p:ext uri="{BB962C8B-B14F-4D97-AF65-F5344CB8AC3E}">
        <p14:creationId xmlns:p14="http://schemas.microsoft.com/office/powerpoint/2010/main" val="18305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/>
              <a:t>Neasocijativno</a:t>
            </a:r>
            <a:r>
              <a:rPr lang="hr-HR" dirty="0" smtClean="0"/>
              <a:t> </a:t>
            </a:r>
            <a:r>
              <a:rPr lang="hr-HR" dirty="0" err="1" smtClean="0"/>
              <a:t>vs</a:t>
            </a:r>
            <a:r>
              <a:rPr lang="hr-HR" dirty="0" smtClean="0"/>
              <a:t> asocijativno učenje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Procesi</a:t>
            </a:r>
            <a:r>
              <a:rPr lang="en-US" dirty="0"/>
              <a:t> </a:t>
            </a:r>
            <a:r>
              <a:rPr lang="en-US" dirty="0" err="1"/>
              <a:t>učenja</a:t>
            </a:r>
            <a:r>
              <a:rPr lang="en-US" dirty="0"/>
              <a:t> se </a:t>
            </a:r>
            <a:r>
              <a:rPr lang="en-US" dirty="0" err="1"/>
              <a:t>općenito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kategorizirati</a:t>
            </a:r>
            <a:r>
              <a:rPr lang="en-US" dirty="0"/>
              <a:t> u </a:t>
            </a:r>
            <a:r>
              <a:rPr lang="en-US" dirty="0" err="1"/>
              <a:t>asocijativne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neasocijativne</a:t>
            </a:r>
            <a:r>
              <a:rPr lang="en-US" dirty="0"/>
              <a:t>. </a:t>
            </a:r>
            <a:r>
              <a:rPr lang="en-US" dirty="0" err="1"/>
              <a:t>Asocijativno</a:t>
            </a:r>
            <a:r>
              <a:rPr lang="en-US" dirty="0"/>
              <a:t> </a:t>
            </a:r>
            <a:r>
              <a:rPr lang="en-US" dirty="0" err="1"/>
              <a:t>učenje</a:t>
            </a:r>
            <a:r>
              <a:rPr lang="en-US" dirty="0"/>
              <a:t> </a:t>
            </a:r>
            <a:r>
              <a:rPr lang="en-US" dirty="0" err="1"/>
              <a:t>nastaje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u="sng" dirty="0" err="1"/>
              <a:t>sparivanje</a:t>
            </a:r>
            <a:r>
              <a:rPr lang="en-US" u="sng" dirty="0"/>
              <a:t> </a:t>
            </a:r>
            <a:r>
              <a:rPr lang="en-US" u="sng" dirty="0" err="1"/>
              <a:t>dvaju</a:t>
            </a:r>
            <a:r>
              <a:rPr lang="en-US" u="sng" dirty="0"/>
              <a:t> </a:t>
            </a:r>
            <a:r>
              <a:rPr lang="en-US" u="sng" dirty="0" err="1"/>
              <a:t>prethodno</a:t>
            </a:r>
            <a:r>
              <a:rPr lang="en-US" u="sng" dirty="0"/>
              <a:t> </a:t>
            </a:r>
            <a:r>
              <a:rPr lang="en-US" u="sng" dirty="0" err="1"/>
              <a:t>nepovezanih</a:t>
            </a:r>
            <a:r>
              <a:rPr lang="en-US" u="sng" dirty="0"/>
              <a:t> </a:t>
            </a:r>
            <a:r>
              <a:rPr lang="en-US" u="sng" dirty="0" err="1"/>
              <a:t>podražaja</a:t>
            </a:r>
            <a:r>
              <a:rPr lang="en-US" dirty="0"/>
              <a:t>, </a:t>
            </a:r>
            <a:r>
              <a:rPr lang="en-US" dirty="0" err="1"/>
              <a:t>dok</a:t>
            </a:r>
            <a:r>
              <a:rPr lang="en-US" dirty="0"/>
              <a:t> </a:t>
            </a:r>
            <a:r>
              <a:rPr lang="en-US" dirty="0" err="1"/>
              <a:t>neasocijativno</a:t>
            </a:r>
            <a:r>
              <a:rPr lang="en-US" dirty="0"/>
              <a:t> </a:t>
            </a:r>
            <a:r>
              <a:rPr lang="en-US" dirty="0" err="1"/>
              <a:t>učenje</a:t>
            </a:r>
            <a:r>
              <a:rPr lang="en-US" dirty="0"/>
              <a:t> </a:t>
            </a:r>
            <a:r>
              <a:rPr lang="en-US" dirty="0" err="1"/>
              <a:t>nastaje</a:t>
            </a:r>
            <a:r>
              <a:rPr lang="en-US" dirty="0"/>
              <a:t> u </a:t>
            </a:r>
            <a:r>
              <a:rPr lang="en-US" u="sng" dirty="0" err="1"/>
              <a:t>odgovoru</a:t>
            </a:r>
            <a:r>
              <a:rPr lang="en-US" u="sng" dirty="0"/>
              <a:t> </a:t>
            </a:r>
            <a:r>
              <a:rPr lang="en-US" u="sng" dirty="0" err="1"/>
              <a:t>na</a:t>
            </a:r>
            <a:r>
              <a:rPr lang="en-US" u="sng" dirty="0"/>
              <a:t> </a:t>
            </a:r>
            <a:r>
              <a:rPr lang="en-US" u="sng" dirty="0" err="1"/>
              <a:t>jedan</a:t>
            </a:r>
            <a:r>
              <a:rPr lang="en-US" u="sng" dirty="0"/>
              <a:t> </a:t>
            </a:r>
            <a:r>
              <a:rPr lang="en-US" u="sng" dirty="0" err="1"/>
              <a:t>te</a:t>
            </a:r>
            <a:r>
              <a:rPr lang="en-US" u="sng" dirty="0"/>
              <a:t> </a:t>
            </a:r>
            <a:r>
              <a:rPr lang="en-US" u="sng" dirty="0" err="1"/>
              <a:t>isti</a:t>
            </a:r>
            <a:r>
              <a:rPr lang="en-US" u="sng" dirty="0"/>
              <a:t> </a:t>
            </a:r>
            <a:r>
              <a:rPr lang="en-US" u="sng" dirty="0" err="1" smtClean="0"/>
              <a:t>podražaj</a:t>
            </a:r>
            <a:r>
              <a:rPr lang="en-US" dirty="0" smtClean="0"/>
              <a:t>.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en-US" dirty="0" err="1" smtClean="0"/>
              <a:t>Nije</a:t>
            </a:r>
            <a:r>
              <a:rPr lang="en-US" dirty="0" smtClean="0"/>
              <a:t> </a:t>
            </a:r>
            <a:r>
              <a:rPr lang="en-US" dirty="0" err="1"/>
              <a:t>točno</a:t>
            </a:r>
            <a:r>
              <a:rPr lang="en-US" dirty="0"/>
              <a:t> </a:t>
            </a:r>
            <a:r>
              <a:rPr lang="en-US" dirty="0" err="1"/>
              <a:t>jasno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koliko</a:t>
            </a:r>
            <a:r>
              <a:rPr lang="en-US" dirty="0"/>
              <a:t> ta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temeljna</a:t>
            </a:r>
            <a:r>
              <a:rPr lang="en-US" dirty="0"/>
              <a:t> </a:t>
            </a:r>
            <a:r>
              <a:rPr lang="en-US" dirty="0" err="1"/>
              <a:t>procesa</a:t>
            </a:r>
            <a:r>
              <a:rPr lang="en-US" dirty="0"/>
              <a:t> </a:t>
            </a:r>
            <a:r>
              <a:rPr lang="en-US" dirty="0" err="1"/>
              <a:t>doprinose</a:t>
            </a:r>
            <a:r>
              <a:rPr lang="en-US" dirty="0"/>
              <a:t> </a:t>
            </a:r>
            <a:r>
              <a:rPr lang="en-US" dirty="0" err="1"/>
              <a:t>učenju</a:t>
            </a:r>
            <a:r>
              <a:rPr lang="en-US" dirty="0"/>
              <a:t> u </a:t>
            </a:r>
            <a:r>
              <a:rPr lang="en-US" dirty="0" err="1"/>
              <a:t>okviru</a:t>
            </a:r>
            <a:r>
              <a:rPr lang="en-US" dirty="0"/>
              <a:t> </a:t>
            </a:r>
            <a:r>
              <a:rPr lang="en-US" dirty="0" err="1"/>
              <a:t>jednog</a:t>
            </a:r>
            <a:r>
              <a:rPr lang="en-US" dirty="0"/>
              <a:t> </a:t>
            </a:r>
            <a:r>
              <a:rPr lang="en-US" dirty="0" err="1"/>
              <a:t>zadatka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naučiti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čini</a:t>
            </a:r>
            <a:r>
              <a:rPr lang="en-US" dirty="0"/>
              <a:t> se </a:t>
            </a:r>
            <a:r>
              <a:rPr lang="en-US" dirty="0" err="1"/>
              <a:t>kako</a:t>
            </a:r>
            <a:r>
              <a:rPr lang="en-US" dirty="0"/>
              <a:t> je </a:t>
            </a:r>
            <a:r>
              <a:rPr lang="en-US" dirty="0" err="1"/>
              <a:t>neasocijativno</a:t>
            </a:r>
            <a:r>
              <a:rPr lang="en-US" dirty="0"/>
              <a:t> </a:t>
            </a:r>
            <a:r>
              <a:rPr lang="en-US" dirty="0" err="1"/>
              <a:t>učenje</a:t>
            </a:r>
            <a:r>
              <a:rPr lang="en-US" dirty="0"/>
              <a:t> </a:t>
            </a:r>
            <a:r>
              <a:rPr lang="hr-HR" dirty="0" smtClean="0"/>
              <a:t>uvijek prisutna k</a:t>
            </a:r>
            <a:r>
              <a:rPr lang="en-US" dirty="0" err="1" smtClean="0"/>
              <a:t>omponenta</a:t>
            </a:r>
            <a:r>
              <a:rPr lang="en-US" dirty="0" smtClean="0"/>
              <a:t> </a:t>
            </a:r>
            <a:r>
              <a:rPr lang="en-US" dirty="0" err="1"/>
              <a:t>asocijativnog</a:t>
            </a:r>
            <a:r>
              <a:rPr lang="en-US" dirty="0"/>
              <a:t> </a:t>
            </a:r>
            <a:r>
              <a:rPr lang="en-US" dirty="0" err="1"/>
              <a:t>učenja</a:t>
            </a:r>
            <a:r>
              <a:rPr lang="en-US" dirty="0"/>
              <a:t>, a ne </a:t>
            </a:r>
            <a:r>
              <a:rPr lang="en-US" dirty="0" err="1"/>
              <a:t>zaseban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09000" cy="1143000"/>
          </a:xfrm>
        </p:spPr>
        <p:txBody>
          <a:bodyPr/>
          <a:lstStyle/>
          <a:p>
            <a:r>
              <a:rPr lang="hr-HR" smtClean="0"/>
              <a:t>Vrste pamćenja</a:t>
            </a:r>
            <a:endParaRPr lang="en-GB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85950"/>
            <a:ext cx="8763000" cy="4171950"/>
          </a:xfrm>
        </p:spPr>
        <p:txBody>
          <a:bodyPr/>
          <a:lstStyle/>
          <a:p>
            <a:r>
              <a:rPr lang="en-GB" smtClean="0">
                <a:latin typeface="Arial" charset="0"/>
              </a:rPr>
              <a:t>DEKLARATIVNO - </a:t>
            </a:r>
            <a:r>
              <a:rPr lang="en-GB" sz="2400" smtClean="0">
                <a:latin typeface="Arial" charset="0"/>
              </a:rPr>
              <a:t>asocijacije istovremenih podražaja</a:t>
            </a:r>
            <a:r>
              <a:rPr lang="en-GB" smtClean="0">
                <a:latin typeface="Arial" charset="0"/>
              </a:rPr>
              <a:t>                                         	- semantičko (referentno)                                           	- </a:t>
            </a:r>
            <a:r>
              <a:rPr lang="en-GB" smtClean="0">
                <a:solidFill>
                  <a:srgbClr val="FF3300"/>
                </a:solidFill>
                <a:latin typeface="Arial" charset="0"/>
              </a:rPr>
              <a:t>epizodičko (autobiografsko)</a:t>
            </a:r>
          </a:p>
          <a:p>
            <a:endParaRPr lang="en-GB" smtClean="0">
              <a:latin typeface="Arial" charset="0"/>
            </a:endParaRPr>
          </a:p>
          <a:p>
            <a:r>
              <a:rPr lang="en-GB" smtClean="0">
                <a:latin typeface="Arial" charset="0"/>
              </a:rPr>
              <a:t>REFLEKSIVNO - </a:t>
            </a:r>
            <a:r>
              <a:rPr lang="en-GB" sz="2400" smtClean="0">
                <a:latin typeface="Arial" charset="0"/>
              </a:rPr>
              <a:t>ne ovisi o svijesti i pažnji                           	- vještine i navike                                                                 	- jednostavno kondicioniranje                                              	- neasocijativni oblici učenja (habituacija, senzitizacija)            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383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MemTax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2564904"/>
            <a:ext cx="7121525" cy="4171950"/>
          </a:xfrm>
          <a:prstGeom prst="rect">
            <a:avLst/>
          </a:prstGeom>
        </p:spPr>
      </p:pic>
      <p:pic>
        <p:nvPicPr>
          <p:cNvPr id="15" name="Picture 4" descr="MRIofH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198066" cy="219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267508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prstClr val="black"/>
                </a:solidFill>
              </a:rPr>
              <a:t>H.M</a:t>
            </a:r>
            <a:r>
              <a:rPr lang="hr-HR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886490"/>
            <a:ext cx="31786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Vrste zapamćenih sadržaja (pamćenja)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3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otation of f219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01963"/>
            <a:ext cx="5715000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mr3sper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0" y="2590800"/>
            <a:ext cx="457200" cy="628650"/>
          </a:xfrm>
          <a:noFill/>
        </p:spPr>
        <p:txBody>
          <a:bodyPr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hr-HR" sz="2400" smtClean="0">
                <a:solidFill>
                  <a:srgbClr val="FF3300"/>
                </a:solidFill>
                <a:latin typeface="Times New Roman" pitchFamily="18" charset="0"/>
              </a:rPr>
              <a:t>1</a:t>
            </a:r>
            <a:endParaRPr kumimoji="0" lang="en-GB" sz="2400" smtClean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962400" y="1371600"/>
            <a:ext cx="457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mtClean="0">
                <a:solidFill>
                  <a:srgbClr val="FF3300"/>
                </a:solidFill>
              </a:rPr>
              <a:t>2</a:t>
            </a:r>
            <a:endParaRPr lang="en-GB" smtClean="0">
              <a:solidFill>
                <a:srgbClr val="FF3300"/>
              </a:solidFill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371600" y="1752600"/>
            <a:ext cx="457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mtClean="0">
                <a:solidFill>
                  <a:srgbClr val="FF3300"/>
                </a:solidFill>
              </a:rPr>
              <a:t>3</a:t>
            </a:r>
            <a:endParaRPr lang="en-GB" smtClean="0">
              <a:solidFill>
                <a:srgbClr val="FF3300"/>
              </a:solidFill>
            </a:endParaRP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3581400" y="914400"/>
            <a:ext cx="76200" cy="3048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3505200" y="838200"/>
            <a:ext cx="152400" cy="609600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274" name="Line 11"/>
          <p:cNvSpPr>
            <a:spLocks noChangeShapeType="1"/>
          </p:cNvSpPr>
          <p:nvPr/>
        </p:nvSpPr>
        <p:spPr bwMode="auto">
          <a:xfrm>
            <a:off x="6084888" y="3357563"/>
            <a:ext cx="2519362" cy="14398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>
            <a:off x="4140200" y="4221163"/>
            <a:ext cx="3527425" cy="194468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2" name="Picture 8" descr="aferentnac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7" y="421"/>
            <a:ext cx="3059113" cy="319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Fig1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2" y="4513710"/>
            <a:ext cx="1610462" cy="237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29" descr="folija3dGD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7278" y="4513710"/>
            <a:ext cx="1440722" cy="243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28" descr="folija3dG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9832" y="4513710"/>
            <a:ext cx="1579479" cy="244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000000"/>
                </a:solidFill>
              </a:rPr>
              <a:t>TLE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hr-HR" dirty="0" err="1" smtClean="0"/>
              <a:t>Instiktivno</a:t>
            </a:r>
            <a:r>
              <a:rPr lang="hr-HR" dirty="0" smtClean="0"/>
              <a:t> </a:t>
            </a:r>
            <a:r>
              <a:rPr lang="hr-HR" dirty="0" err="1" smtClean="0"/>
              <a:t>vs</a:t>
            </a:r>
            <a:r>
              <a:rPr lang="hr-HR" dirty="0" smtClean="0"/>
              <a:t> naučeno ponašanje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052736"/>
            <a:ext cx="9001000" cy="58052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dirty="0"/>
              <a:t>Svaki oblik ponašanja može se kategorizirati u </a:t>
            </a:r>
            <a:r>
              <a:rPr lang="hr-HR" u="sng" dirty="0"/>
              <a:t>urođeno (ili instinktivno</a:t>
            </a:r>
            <a:r>
              <a:rPr lang="hr-HR" dirty="0"/>
              <a:t>, tj. ono koje nastaje bez treninga, odnosno učenja), te </a:t>
            </a:r>
            <a:r>
              <a:rPr lang="hr-HR" u="sng" dirty="0"/>
              <a:t>naučeno</a:t>
            </a:r>
            <a:r>
              <a:rPr lang="hr-HR" dirty="0"/>
              <a:t>. Ipak, svako naučeno ponašanje ima svoj temelj u </a:t>
            </a:r>
            <a:r>
              <a:rPr lang="hr-HR" dirty="0" smtClean="0"/>
              <a:t>instinktivnom.</a:t>
            </a:r>
          </a:p>
          <a:p>
            <a:pPr marL="0" indent="0">
              <a:buNone/>
            </a:pPr>
            <a:r>
              <a:rPr lang="hr-HR" dirty="0" smtClean="0"/>
              <a:t>   Rasprava </a:t>
            </a:r>
            <a:r>
              <a:rPr lang="hr-HR" dirty="0"/>
              <a:t>između zagovornika </a:t>
            </a:r>
            <a:r>
              <a:rPr lang="hr-HR" b="1" u="sng" dirty="0" err="1">
                <a:solidFill>
                  <a:srgbClr val="FF0000"/>
                </a:solidFill>
              </a:rPr>
              <a:t>nativizma</a:t>
            </a:r>
            <a:r>
              <a:rPr lang="hr-HR" dirty="0"/>
              <a:t>, prema kojemu je većina našega znanja </a:t>
            </a:r>
            <a:r>
              <a:rPr lang="hr-HR" u="sng" dirty="0"/>
              <a:t>urođena </a:t>
            </a:r>
            <a:r>
              <a:rPr lang="hr-HR" u="sng" dirty="0" smtClean="0"/>
              <a:t>tj. </a:t>
            </a:r>
            <a:r>
              <a:rPr lang="hr-HR" u="sng" dirty="0"/>
              <a:t>pod </a:t>
            </a:r>
            <a:r>
              <a:rPr lang="hr-HR" u="sng" dirty="0" smtClean="0"/>
              <a:t>izravnim </a:t>
            </a:r>
            <a:r>
              <a:rPr lang="hr-HR" u="sng" dirty="0"/>
              <a:t>utjecajem gena</a:t>
            </a:r>
            <a:r>
              <a:rPr lang="hr-HR" dirty="0"/>
              <a:t> te </a:t>
            </a:r>
            <a:r>
              <a:rPr lang="hr-HR" b="1" u="sng" dirty="0">
                <a:solidFill>
                  <a:srgbClr val="00B0F0"/>
                </a:solidFill>
              </a:rPr>
              <a:t>empirizma</a:t>
            </a:r>
            <a:r>
              <a:rPr lang="hr-HR" dirty="0"/>
              <a:t>, koji kojemu je našega znanja </a:t>
            </a:r>
            <a:r>
              <a:rPr lang="hr-HR" u="sng" dirty="0"/>
              <a:t>naučena kroz iskustvo i utjecaj okoline</a:t>
            </a:r>
            <a:r>
              <a:rPr lang="hr-HR" dirty="0"/>
              <a:t> vodi se od antike sve do današnjih dana. Neki od najpoznatijih </a:t>
            </a:r>
            <a:r>
              <a:rPr lang="hr-HR" dirty="0" err="1"/>
              <a:t>primicatelja</a:t>
            </a:r>
            <a:r>
              <a:rPr lang="hr-HR" dirty="0"/>
              <a:t> </a:t>
            </a:r>
            <a:r>
              <a:rPr lang="hr-HR" dirty="0" err="1"/>
              <a:t>prvonavedenoga</a:t>
            </a:r>
            <a:r>
              <a:rPr lang="hr-HR" dirty="0"/>
              <a:t> stava bili su </a:t>
            </a:r>
            <a:r>
              <a:rPr lang="hr-HR" dirty="0">
                <a:solidFill>
                  <a:srgbClr val="FF0000"/>
                </a:solidFill>
              </a:rPr>
              <a:t>Platon, Descartes, </a:t>
            </a:r>
            <a:r>
              <a:rPr lang="hr-HR" dirty="0" err="1">
                <a:solidFill>
                  <a:srgbClr val="FF0000"/>
                </a:solidFill>
              </a:rPr>
              <a:t>Leibnitz</a:t>
            </a:r>
            <a:r>
              <a:rPr lang="hr-HR" dirty="0">
                <a:solidFill>
                  <a:srgbClr val="FF0000"/>
                </a:solidFill>
              </a:rPr>
              <a:t>, Darwin i </a:t>
            </a:r>
            <a:r>
              <a:rPr lang="hr-HR" dirty="0" err="1">
                <a:solidFill>
                  <a:srgbClr val="FF0000"/>
                </a:solidFill>
              </a:rPr>
              <a:t>Galton</a:t>
            </a:r>
            <a:r>
              <a:rPr lang="hr-HR" dirty="0"/>
              <a:t>. S druge strane, </a:t>
            </a:r>
            <a:r>
              <a:rPr lang="hr-HR" dirty="0">
                <a:solidFill>
                  <a:srgbClr val="00B0F0"/>
                </a:solidFill>
              </a:rPr>
              <a:t>Aristotel, Locke, Pavlov i </a:t>
            </a:r>
            <a:r>
              <a:rPr lang="hr-HR" dirty="0" err="1">
                <a:solidFill>
                  <a:srgbClr val="00B0F0"/>
                </a:solidFill>
              </a:rPr>
              <a:t>Thorndike</a:t>
            </a:r>
            <a:r>
              <a:rPr lang="hr-HR" dirty="0"/>
              <a:t> neke su od najpoznatijih </a:t>
            </a:r>
            <a:r>
              <a:rPr lang="hr-HR" dirty="0" smtClean="0"/>
              <a:t>osoba </a:t>
            </a:r>
            <a:r>
              <a:rPr lang="hr-HR" dirty="0"/>
              <a:t>koje su smatrale da je mozak djeteta samo prazna ploča (</a:t>
            </a:r>
            <a:r>
              <a:rPr lang="hr-HR" i="1" dirty="0" err="1"/>
              <a:t>tabula</a:t>
            </a:r>
            <a:r>
              <a:rPr lang="hr-HR" i="1" dirty="0"/>
              <a:t> rasa</a:t>
            </a:r>
            <a:r>
              <a:rPr lang="hr-HR" dirty="0" smtClean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hr-HR" smtClean="0"/>
              <a:t>Efferent connections of HF</a:t>
            </a:r>
            <a:endParaRPr lang="en-GB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752600"/>
            <a:ext cx="3810000" cy="48006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1.   g. cinguli</a:t>
            </a: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2.   </a:t>
            </a:r>
            <a:r>
              <a:rPr lang="hr-HR" sz="2000" smtClean="0">
                <a:solidFill>
                  <a:srgbClr val="FF3300"/>
                </a:solidFill>
                <a:latin typeface="Arial" charset="0"/>
              </a:rPr>
              <a:t>cx. retrosplenialis</a:t>
            </a:r>
            <a:endParaRPr lang="hr-HR" sz="2000" smtClean="0">
              <a:latin typeface="Arial" charset="0"/>
            </a:endParaRP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4.   n. ant. thalami</a:t>
            </a: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5.   n. interst. striae term.</a:t>
            </a: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6.   hipp. precommissuralis</a:t>
            </a: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7.   cx. frontalis medialis</a:t>
            </a: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8.   </a:t>
            </a:r>
            <a:r>
              <a:rPr lang="hr-HR" sz="2000" smtClean="0">
                <a:solidFill>
                  <a:srgbClr val="FF3300"/>
                </a:solidFill>
                <a:latin typeface="Arial" charset="0"/>
              </a:rPr>
              <a:t>nn. septi</a:t>
            </a:r>
            <a:endParaRPr lang="hr-HR" sz="2000" smtClean="0">
              <a:latin typeface="Arial" charset="0"/>
            </a:endParaRP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9.   g. rectus</a:t>
            </a: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10. n. accumbens septi</a:t>
            </a: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11. n. olfact. ant.</a:t>
            </a: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12. n. ventromedialis thalami</a:t>
            </a: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13. </a:t>
            </a:r>
            <a:r>
              <a:rPr lang="hr-HR" sz="2000" smtClean="0">
                <a:solidFill>
                  <a:srgbClr val="FF3300"/>
                </a:solidFill>
                <a:latin typeface="Arial" charset="0"/>
              </a:rPr>
              <a:t>corpus mamillare</a:t>
            </a:r>
            <a:endParaRPr lang="hr-HR" sz="2000" smtClean="0">
              <a:latin typeface="Arial" charset="0"/>
            </a:endParaRPr>
          </a:p>
          <a:p>
            <a:pPr>
              <a:buFont typeface="Monotype Sorts" pitchFamily="2" charset="2"/>
              <a:buNone/>
            </a:pPr>
            <a:r>
              <a:rPr lang="hr-HR" sz="2000" smtClean="0">
                <a:latin typeface="Arial" charset="0"/>
              </a:rPr>
              <a:t>14. corpus amygdaloideum</a:t>
            </a:r>
            <a:endParaRPr lang="en-GB" sz="2800" smtClean="0"/>
          </a:p>
        </p:txBody>
      </p:sp>
      <p:pic>
        <p:nvPicPr>
          <p:cNvPr id="12292" name="Picture 5" descr="eferent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52600"/>
            <a:ext cx="54864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90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0"/>
            <a:ext cx="7772400" cy="1143000"/>
          </a:xfrm>
        </p:spPr>
        <p:txBody>
          <a:bodyPr/>
          <a:lstStyle/>
          <a:p>
            <a:r>
              <a:rPr lang="hr-HR" smtClean="0"/>
              <a:t>Function of HF</a:t>
            </a:r>
            <a:endParaRPr lang="en-GB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991600" cy="5638800"/>
          </a:xfrm>
        </p:spPr>
        <p:txBody>
          <a:bodyPr/>
          <a:lstStyle/>
          <a:p>
            <a:r>
              <a:rPr lang="hr-HR" sz="2800" smtClean="0"/>
              <a:t>1888. Brown i Schäffer</a:t>
            </a:r>
          </a:p>
          <a:p>
            <a:r>
              <a:rPr lang="hr-HR" sz="2800" smtClean="0"/>
              <a:t>1900. Bechterew</a:t>
            </a:r>
          </a:p>
          <a:p>
            <a:r>
              <a:rPr lang="hr-HR" sz="2800" smtClean="0"/>
              <a:t>1930-1950. Penfield i Rasmussen</a:t>
            </a:r>
          </a:p>
          <a:p>
            <a:r>
              <a:rPr lang="hr-HR" sz="2800" smtClean="0"/>
              <a:t>Bilateral removal of HF: long-lasting inability to form long-term memories (</a:t>
            </a:r>
            <a:r>
              <a:rPr lang="hr-HR" sz="2800" smtClean="0">
                <a:solidFill>
                  <a:srgbClr val="FF3300"/>
                </a:solidFill>
              </a:rPr>
              <a:t>global amnesia</a:t>
            </a:r>
            <a:r>
              <a:rPr lang="hr-HR" sz="2800" smtClean="0"/>
              <a:t>)</a:t>
            </a:r>
          </a:p>
          <a:p>
            <a:r>
              <a:rPr lang="hr-HR" sz="2800" smtClean="0"/>
              <a:t>1953. patient H.M. (Scoville, Milner, Corkin)</a:t>
            </a:r>
          </a:p>
          <a:p>
            <a:r>
              <a:rPr lang="hr-HR" sz="2800" smtClean="0"/>
              <a:t>1975. patient N.N. (Damasio, Damasio)</a:t>
            </a:r>
          </a:p>
          <a:p>
            <a:r>
              <a:rPr lang="hr-HR" sz="2800" smtClean="0"/>
              <a:t>1978. patient R.B. (Squire, Zola-Morgan, Amaral)</a:t>
            </a:r>
          </a:p>
          <a:p>
            <a:r>
              <a:rPr lang="hr-HR" sz="2800" smtClean="0"/>
              <a:t>Unilateral HF damage - partial compensation (left: lowered ability to make long-term verbal memories; right: deja vu syndrome) </a:t>
            </a:r>
            <a:endParaRPr lang="en-GB" sz="2800" smtClean="0"/>
          </a:p>
        </p:txBody>
      </p:sp>
    </p:spTree>
    <p:extLst>
      <p:ext uri="{BB962C8B-B14F-4D97-AF65-F5344CB8AC3E}">
        <p14:creationId xmlns:p14="http://schemas.microsoft.com/office/powerpoint/2010/main" val="4702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509000" cy="1143000"/>
          </a:xfrm>
        </p:spPr>
        <p:txBody>
          <a:bodyPr/>
          <a:lstStyle/>
          <a:p>
            <a:r>
              <a:rPr lang="hr-HR" smtClean="0"/>
              <a:t>Koliko je vremena potrebno za trajno zapamćivanje?</a:t>
            </a:r>
            <a:endParaRPr lang="en-GB" smtClean="0"/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178800" cy="5029200"/>
          </a:xfrm>
        </p:spPr>
        <p:txBody>
          <a:bodyPr/>
          <a:lstStyle/>
          <a:p>
            <a:r>
              <a:rPr lang="hr-HR" smtClean="0"/>
              <a:t>Nakon stjecanja iskustva za konsolidaciju zapamćenog potrebno je 6-8 tjedana (Squire, Zola-Morgan i Amaral, 1989)</a:t>
            </a:r>
          </a:p>
          <a:p>
            <a:endParaRPr lang="hr-HR" smtClean="0"/>
          </a:p>
          <a:p>
            <a:r>
              <a:rPr lang="hr-HR" smtClean="0">
                <a:sym typeface="Symbol" pitchFamily="18" charset="2"/>
              </a:rPr>
              <a:t> </a:t>
            </a:r>
            <a:r>
              <a:rPr lang="hr-HR" smtClean="0"/>
              <a:t>HF: 1. Povezuje informacije iz različitih područja Cx za vrijeme učenja, 2. Nakon razdoblja od 6-8 tjedana konsolidira navedene informacije u neokorteks tako da postaju dostupne i neovisno od HF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170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Promjene sinaptičke učinkovitosti sinapsi HF</a:t>
            </a:r>
            <a:endParaRPr lang="en-GB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915400" cy="1390650"/>
          </a:xfrm>
        </p:spPr>
        <p:txBody>
          <a:bodyPr/>
          <a:lstStyle/>
          <a:p>
            <a:r>
              <a:rPr lang="hr-HR" dirty="0" smtClean="0"/>
              <a:t>1949. </a:t>
            </a:r>
            <a:r>
              <a:rPr lang="hr-HR" dirty="0" err="1" smtClean="0"/>
              <a:t>Hebb</a:t>
            </a:r>
            <a:r>
              <a:rPr lang="hr-HR" dirty="0" smtClean="0"/>
              <a:t>: hipoteza dvostrukog traga</a:t>
            </a:r>
          </a:p>
          <a:p>
            <a:r>
              <a:rPr lang="hr-HR" dirty="0" smtClean="0"/>
              <a:t>1973. </a:t>
            </a:r>
            <a:r>
              <a:rPr lang="hr-HR" dirty="0" err="1" smtClean="0"/>
              <a:t>Bliss</a:t>
            </a:r>
            <a:r>
              <a:rPr lang="hr-HR" dirty="0" smtClean="0"/>
              <a:t> i </a:t>
            </a:r>
            <a:r>
              <a:rPr lang="hr-HR" dirty="0" err="1" smtClean="0"/>
              <a:t>Lømo</a:t>
            </a:r>
            <a:r>
              <a:rPr lang="hr-HR" dirty="0" smtClean="0"/>
              <a:t>: LTP (“vanilija”)</a:t>
            </a:r>
            <a:endParaRPr lang="en-GB" dirty="0" smtClean="0"/>
          </a:p>
        </p:txBody>
      </p:sp>
      <p:pic>
        <p:nvPicPr>
          <p:cNvPr id="16388" name="Picture 5" descr="folijaL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43200"/>
            <a:ext cx="5943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6705600" y="33528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6781800" y="220980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hr-HR" sz="1600" dirty="0" smtClean="0">
                <a:solidFill>
                  <a:srgbClr val="FFFFFF"/>
                </a:solidFill>
                <a:latin typeface="Arial" charset="0"/>
              </a:rPr>
              <a:t>+ “čokolada LTP” (</a:t>
            </a:r>
            <a:r>
              <a:rPr lang="hr-HR" sz="1600" dirty="0" err="1" smtClean="0">
                <a:solidFill>
                  <a:srgbClr val="FFFFFF"/>
                </a:solidFill>
                <a:latin typeface="Arial" charset="0"/>
              </a:rPr>
              <a:t>Llinas</a:t>
            </a:r>
            <a:r>
              <a:rPr lang="hr-HR" sz="1600" dirty="0" smtClean="0">
                <a:solidFill>
                  <a:srgbClr val="FFFFFF"/>
                </a:solidFill>
                <a:latin typeface="Arial" charset="0"/>
              </a:rPr>
              <a:t>)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0232" y="3284984"/>
            <a:ext cx="20162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 „normalnim” okolnostima je LTP rezultat povećane aktivnosti između </a:t>
            </a:r>
            <a:r>
              <a:rPr lang="hr-HR" dirty="0" smtClean="0"/>
              <a:t>neurona („</a:t>
            </a:r>
            <a:r>
              <a:rPr lang="hr-HR" i="1" dirty="0" err="1" smtClean="0"/>
              <a:t>neurons</a:t>
            </a:r>
            <a:r>
              <a:rPr lang="hr-HR" i="1" dirty="0" smtClean="0"/>
              <a:t> that </a:t>
            </a:r>
            <a:r>
              <a:rPr lang="hr-HR" i="1" dirty="0" err="1" smtClean="0"/>
              <a:t>fire</a:t>
            </a:r>
            <a:r>
              <a:rPr lang="hr-HR" i="1" dirty="0" smtClean="0"/>
              <a:t> </a:t>
            </a:r>
            <a:r>
              <a:rPr lang="hr-HR" i="1" dirty="0" err="1" smtClean="0"/>
              <a:t>together</a:t>
            </a:r>
            <a:r>
              <a:rPr lang="hr-HR" i="1" dirty="0" smtClean="0"/>
              <a:t> – </a:t>
            </a:r>
            <a:r>
              <a:rPr lang="hr-HR" i="1" dirty="0" err="1" smtClean="0"/>
              <a:t>wire</a:t>
            </a:r>
            <a:r>
              <a:rPr lang="hr-HR" i="1" dirty="0" smtClean="0"/>
              <a:t> </a:t>
            </a:r>
            <a:r>
              <a:rPr lang="hr-HR" i="1" dirty="0" err="1" smtClean="0"/>
              <a:t>together</a:t>
            </a:r>
            <a:r>
              <a:rPr lang="hr-HR" i="1" dirty="0" smtClean="0"/>
              <a:t>”</a:t>
            </a:r>
            <a:r>
              <a:rPr lang="hr-H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3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09000" cy="1143000"/>
          </a:xfrm>
        </p:spPr>
        <p:txBody>
          <a:bodyPr/>
          <a:lstStyle/>
          <a:p>
            <a:r>
              <a:rPr lang="hr-HR" smtClean="0"/>
              <a:t>Uloga NMDA receptora u LTP</a:t>
            </a:r>
            <a:endParaRPr lang="en-GB" smtClean="0"/>
          </a:p>
        </p:txBody>
      </p:sp>
      <p:pic>
        <p:nvPicPr>
          <p:cNvPr id="17411" name="Picture 1027" descr="al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16002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028" descr="al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1657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29" descr="alb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52600"/>
            <a:ext cx="166528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30" descr="alb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31" descr="alb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752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1032"/>
          <p:cNvSpPr txBox="1">
            <a:spLocks noChangeArrowheads="1"/>
          </p:cNvSpPr>
          <p:nvPr/>
        </p:nvSpPr>
        <p:spPr bwMode="auto">
          <a:xfrm>
            <a:off x="762000" y="3657600"/>
            <a:ext cx="8001000" cy="302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Font typeface="Monotype Sorts" pitchFamily="2" charset="2"/>
              <a:buChar char="z"/>
            </a:pPr>
            <a:r>
              <a:rPr kumimoji="1" lang="hr-HR" sz="2800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NMDA receptor se ponaša kao detektor spregnutog  djelovanja (</a:t>
            </a:r>
            <a:r>
              <a:rPr kumimoji="1" lang="hr-HR" dirty="0" smtClean="0">
                <a:solidFill>
                  <a:srgbClr val="FF3300"/>
                </a:solidFill>
                <a:latin typeface="Tahoma" pitchFamily="34" charset="0"/>
              </a:rPr>
              <a:t>asocijativnost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), </a:t>
            </a:r>
            <a:r>
              <a:rPr kumimoji="1" lang="hr-HR" dirty="0" smtClean="0">
                <a:solidFill>
                  <a:srgbClr val="FFCC00"/>
                </a:solidFill>
                <a:latin typeface="Tahoma" pitchFamily="34" charset="0"/>
              </a:rPr>
              <a:t>jer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za indukciju LTP zahtijeva: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Font typeface="Monotype Sorts" pitchFamily="2" charset="2"/>
              <a:buAutoNum type="arabicPeriod"/>
            </a:pP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vezanje za </a:t>
            </a:r>
            <a:r>
              <a:rPr kumimoji="1" lang="hr-HR" dirty="0" err="1" smtClean="0">
                <a:solidFill>
                  <a:srgbClr val="FFFFFF"/>
                </a:solidFill>
                <a:latin typeface="Tahoma" pitchFamily="34" charset="0"/>
              </a:rPr>
              <a:t>receptorno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mjesto (</a:t>
            </a:r>
            <a:r>
              <a:rPr kumimoji="1" lang="hr-HR" dirty="0" smtClean="0">
                <a:solidFill>
                  <a:srgbClr val="FF3300"/>
                </a:solidFill>
                <a:latin typeface="Tahoma" pitchFamily="34" charset="0"/>
              </a:rPr>
              <a:t>specifičnost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) i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Font typeface="Monotype Sorts" pitchFamily="2" charset="2"/>
              <a:buAutoNum type="arabicPeriod"/>
            </a:pP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prethodnu ili istovremenu depolarizaciju </a:t>
            </a:r>
            <a:r>
              <a:rPr kumimoji="1" lang="hr-HR" dirty="0" err="1" smtClean="0">
                <a:solidFill>
                  <a:srgbClr val="FFFFFF"/>
                </a:solidFill>
                <a:latin typeface="Tahoma" pitchFamily="34" charset="0"/>
              </a:rPr>
              <a:t>postsinaptičke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membrane putem AMPA receptora (da bi se odstranili ioni Mg2+ elektrostatičkom repulzijom) (</a:t>
            </a:r>
            <a:r>
              <a:rPr kumimoji="1" lang="hr-HR" dirty="0" smtClean="0">
                <a:solidFill>
                  <a:srgbClr val="FF3300"/>
                </a:solidFill>
                <a:latin typeface="Tahoma" pitchFamily="34" charset="0"/>
              </a:rPr>
              <a:t>kooperativnost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Font typeface="Monotype Sorts" pitchFamily="2" charset="2"/>
              <a:buAutoNum type="arabicPeriod"/>
            </a:pP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retrogradni </a:t>
            </a:r>
            <a:r>
              <a:rPr kumimoji="1" lang="hr-HR" dirty="0" err="1" smtClean="0">
                <a:solidFill>
                  <a:srgbClr val="FFFFFF"/>
                </a:solidFill>
                <a:latin typeface="Tahoma" pitchFamily="34" charset="0"/>
              </a:rPr>
              <a:t>difuzibilni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signal (NO) omogućuje </a:t>
            </a:r>
            <a:r>
              <a:rPr kumimoji="1" lang="hr-HR" dirty="0" err="1" smtClean="0">
                <a:solidFill>
                  <a:srgbClr val="FFFFFF"/>
                </a:solidFill>
                <a:latin typeface="Tahoma" pitchFamily="34" charset="0"/>
              </a:rPr>
              <a:t>potencijaciju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susjednih sinapsi</a:t>
            </a:r>
            <a:endParaRPr kumimoji="1" lang="en-GB" sz="28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3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404664"/>
            <a:ext cx="6906344" cy="810344"/>
          </a:xfrm>
        </p:spPr>
        <p:txBody>
          <a:bodyPr/>
          <a:lstStyle/>
          <a:p>
            <a:r>
              <a:rPr lang="hr-HR" dirty="0" smtClean="0"/>
              <a:t>Porast </a:t>
            </a:r>
            <a:r>
              <a:rPr lang="hr-HR" dirty="0" err="1" smtClean="0"/>
              <a:t>unutarstanične</a:t>
            </a:r>
            <a:r>
              <a:rPr lang="hr-HR" dirty="0" smtClean="0"/>
              <a:t> c Ca2+ dovodi do:</a:t>
            </a:r>
            <a:endParaRPr lang="en-GB" dirty="0" smtClean="0"/>
          </a:p>
        </p:txBody>
      </p:sp>
      <p:sp>
        <p:nvSpPr>
          <p:cNvPr id="17416" name="Text Box 1032"/>
          <p:cNvSpPr txBox="1">
            <a:spLocks noChangeArrowheads="1"/>
          </p:cNvSpPr>
          <p:nvPr/>
        </p:nvSpPr>
        <p:spPr bwMode="auto">
          <a:xfrm>
            <a:off x="762000" y="2060848"/>
            <a:ext cx="8001000" cy="389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</a:pP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RANIH promjena (trajanje do nekoliko sati), napose izražavanje još većeg broja AMPA receptora na </a:t>
            </a:r>
            <a:r>
              <a:rPr kumimoji="1" lang="hr-HR" dirty="0" err="1" smtClean="0">
                <a:solidFill>
                  <a:srgbClr val="FFFFFF"/>
                </a:solidFill>
                <a:latin typeface="Tahoma" pitchFamily="34" charset="0"/>
              </a:rPr>
              <a:t>postsinaptičkom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neuronu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  <a:buFontTx/>
              <a:buChar char="-"/>
            </a:pPr>
            <a:endParaRPr kumimoji="1" lang="hr-HR" dirty="0" smtClean="0">
              <a:solidFill>
                <a:srgbClr val="FFFFFF"/>
              </a:solidFill>
              <a:latin typeface="Tahoma" pitchFamily="34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CCCC"/>
              </a:buClr>
            </a:pP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KASNIH promjena (dugoročnog učinka) putem aktivacije transkripcijskih čimbenika, napose CREB-a (</a:t>
            </a:r>
            <a:r>
              <a:rPr kumimoji="1" lang="hr-HR" dirty="0" err="1" smtClean="0">
                <a:solidFill>
                  <a:srgbClr val="FFFFFF"/>
                </a:solidFill>
                <a:latin typeface="Tahoma" pitchFamily="34" charset="0"/>
              </a:rPr>
              <a:t>cAMP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hr-HR" dirty="0" err="1" smtClean="0">
                <a:solidFill>
                  <a:srgbClr val="FFFFFF"/>
                </a:solidFill>
                <a:latin typeface="Tahoma" pitchFamily="34" charset="0"/>
              </a:rPr>
              <a:t>response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element </a:t>
            </a:r>
            <a:r>
              <a:rPr kumimoji="1" lang="hr-HR" dirty="0" err="1" smtClean="0">
                <a:solidFill>
                  <a:srgbClr val="FFFFFF"/>
                </a:solidFill>
                <a:latin typeface="Tahoma" pitchFamily="34" charset="0"/>
              </a:rPr>
              <a:t>binding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protein: 1. put opisan 1987. da se veže za promotor gena za </a:t>
            </a:r>
            <a:r>
              <a:rPr kumimoji="1" lang="hr-HR" dirty="0" err="1" smtClean="0">
                <a:solidFill>
                  <a:srgbClr val="FFFFFF"/>
                </a:solidFill>
                <a:latin typeface="Tahoma" pitchFamily="34" charset="0"/>
              </a:rPr>
              <a:t>somatostatin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, a kasnije i za gene </a:t>
            </a:r>
            <a:r>
              <a:rPr kumimoji="1" lang="hr-HR" i="1" dirty="0" smtClean="0">
                <a:solidFill>
                  <a:srgbClr val="FFFFFF"/>
                </a:solidFill>
                <a:latin typeface="Tahoma" pitchFamily="34" charset="0"/>
              </a:rPr>
              <a:t>C-FOS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kumimoji="1" lang="hr-HR" i="1" dirty="0" smtClean="0">
                <a:solidFill>
                  <a:srgbClr val="FFFFFF"/>
                </a:solidFill>
                <a:latin typeface="Tahoma" pitchFamily="34" charset="0"/>
              </a:rPr>
              <a:t>BDNF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kumimoji="1" lang="hr-HR" i="1" dirty="0" smtClean="0">
                <a:solidFill>
                  <a:srgbClr val="FFFFFF"/>
                </a:solidFill>
                <a:latin typeface="Tahoma" pitchFamily="34" charset="0"/>
              </a:rPr>
              <a:t>CRH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kumimoji="1" lang="hr-HR" i="1" dirty="0" smtClean="0">
                <a:solidFill>
                  <a:srgbClr val="FFFFFF"/>
                </a:solidFill>
                <a:latin typeface="Tahoma" pitchFamily="34" charset="0"/>
              </a:rPr>
              <a:t>VGF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kumimoji="1" lang="hr-HR" dirty="0" err="1" smtClean="0">
                <a:solidFill>
                  <a:srgbClr val="FFFFFF"/>
                </a:solidFill>
                <a:latin typeface="Tahoma" pitchFamily="34" charset="0"/>
              </a:rPr>
              <a:t>inducibilni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čimbenik rasta, </a:t>
            </a:r>
            <a:r>
              <a:rPr kumimoji="1" lang="hr-HR" i="1" dirty="0" smtClean="0">
                <a:solidFill>
                  <a:srgbClr val="FFFFFF"/>
                </a:solidFill>
                <a:latin typeface="Tahoma" pitchFamily="34" charset="0"/>
              </a:rPr>
              <a:t>PER1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i </a:t>
            </a:r>
            <a:r>
              <a:rPr kumimoji="1" lang="hr-HR" i="1" dirty="0" smtClean="0">
                <a:solidFill>
                  <a:srgbClr val="FFFFFF"/>
                </a:solidFill>
                <a:latin typeface="Tahoma" pitchFamily="34" charset="0"/>
              </a:rPr>
              <a:t>PER2</a:t>
            </a:r>
            <a:r>
              <a:rPr kumimoji="1" lang="hr-HR" dirty="0" smtClean="0">
                <a:solidFill>
                  <a:srgbClr val="FFFFFF"/>
                </a:solidFill>
                <a:latin typeface="Tahoma" pitchFamily="34" charset="0"/>
              </a:rPr>
              <a:t> (reguliraju cirkadijani ritam u sisavaca), TH i druge</a:t>
            </a:r>
          </a:p>
        </p:txBody>
      </p:sp>
    </p:spTree>
    <p:extLst>
      <p:ext uri="{BB962C8B-B14F-4D97-AF65-F5344CB8AC3E}">
        <p14:creationId xmlns:p14="http://schemas.microsoft.com/office/powerpoint/2010/main" val="15069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7772400" cy="926976"/>
          </a:xfrm>
        </p:spPr>
        <p:txBody>
          <a:bodyPr/>
          <a:lstStyle/>
          <a:p>
            <a:r>
              <a:rPr lang="hr-HR" dirty="0" err="1" smtClean="0"/>
              <a:t>Metaplastičnost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76872"/>
            <a:ext cx="5486400" cy="35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32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9068544" cy="792088"/>
          </a:xfrm>
        </p:spPr>
        <p:txBody>
          <a:bodyPr/>
          <a:lstStyle/>
          <a:p>
            <a:r>
              <a:rPr lang="hr-HR" dirty="0" err="1" smtClean="0"/>
              <a:t>Homeosinaptička</a:t>
            </a:r>
            <a:r>
              <a:rPr lang="hr-HR" dirty="0" smtClean="0"/>
              <a:t> plastičnost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595021"/>
            <a:ext cx="84249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hr-HR" sz="2400" dirty="0" smtClean="0"/>
              <a:t>odnosi </a:t>
            </a:r>
            <a:r>
              <a:rPr lang="hr-HR" sz="2400" dirty="0"/>
              <a:t>se na sposobnost neurona </a:t>
            </a:r>
            <a:r>
              <a:rPr lang="hr-HR" sz="2400" dirty="0" smtClean="0"/>
              <a:t>regulirati vlastitu ekscitabilnost </a:t>
            </a:r>
            <a:r>
              <a:rPr lang="hr-HR" sz="2400" dirty="0"/>
              <a:t>u odnosu na mrežnu </a:t>
            </a:r>
            <a:r>
              <a:rPr lang="hr-HR" sz="2400" dirty="0" smtClean="0"/>
              <a:t>aktivnost (Gina G. </a:t>
            </a:r>
            <a:r>
              <a:rPr lang="hr-HR" sz="2400" dirty="0" err="1" smtClean="0"/>
              <a:t>Turrigiano</a:t>
            </a:r>
            <a:r>
              <a:rPr lang="hr-HR" sz="2400" dirty="0" smtClean="0"/>
              <a:t>)</a:t>
            </a:r>
          </a:p>
          <a:p>
            <a:pPr marL="457200" indent="-457200">
              <a:buFontTx/>
              <a:buChar char="-"/>
            </a:pPr>
            <a:endParaRPr lang="hr-HR" sz="2400" dirty="0" smtClean="0"/>
          </a:p>
          <a:p>
            <a:pPr marL="457200" indent="-457200">
              <a:buFontTx/>
              <a:buChar char="-"/>
            </a:pPr>
            <a:r>
              <a:rPr lang="hr-HR" sz="2400" dirty="0" smtClean="0"/>
              <a:t>iako </a:t>
            </a:r>
            <a:r>
              <a:rPr lang="hr-HR" sz="2400" dirty="0"/>
              <a:t>se </a:t>
            </a:r>
            <a:r>
              <a:rPr lang="hr-HR" sz="2400" dirty="0" err="1"/>
              <a:t>hebovski</a:t>
            </a:r>
            <a:r>
              <a:rPr lang="hr-HR" sz="2400" dirty="0"/>
              <a:t> oblici plastičnosti, </a:t>
            </a:r>
            <a:r>
              <a:rPr lang="hr-HR" sz="2400" dirty="0" smtClean="0"/>
              <a:t>poput LTP-a i LTD-a javljaju relativno brzo</a:t>
            </a:r>
            <a:r>
              <a:rPr lang="hr-HR" sz="2400" dirty="0"/>
              <a:t>, </a:t>
            </a:r>
            <a:r>
              <a:rPr lang="hr-HR" sz="2400" dirty="0" err="1"/>
              <a:t>homeostatska</a:t>
            </a:r>
            <a:r>
              <a:rPr lang="hr-HR" sz="2400" dirty="0"/>
              <a:t> plastičnost </a:t>
            </a:r>
            <a:r>
              <a:rPr lang="hr-HR" sz="2400" dirty="0" smtClean="0"/>
              <a:t>prvenstveno se oslanja </a:t>
            </a:r>
            <a:r>
              <a:rPr lang="hr-HR" sz="2400" dirty="0"/>
              <a:t>na sintezu </a:t>
            </a:r>
            <a:r>
              <a:rPr lang="hr-HR" sz="2400" dirty="0" smtClean="0"/>
              <a:t>proteina de novo, a </a:t>
            </a:r>
            <a:r>
              <a:rPr lang="hr-HR" sz="2400" dirty="0"/>
              <a:t>može potrajati satima ili </a:t>
            </a:r>
            <a:r>
              <a:rPr lang="hr-HR" sz="2400" dirty="0" smtClean="0"/>
              <a:t>danima</a:t>
            </a:r>
          </a:p>
          <a:p>
            <a:pPr marL="457200" indent="-457200">
              <a:buFontTx/>
              <a:buChar char="-"/>
            </a:pPr>
            <a:endParaRPr lang="hr-HR" sz="2400" dirty="0" smtClean="0"/>
          </a:p>
          <a:p>
            <a:pPr marL="457200" indent="-457200">
              <a:buFontTx/>
              <a:buChar char="-"/>
            </a:pPr>
            <a:r>
              <a:rPr lang="hr-HR" sz="2400" dirty="0" smtClean="0"/>
              <a:t>važni posrednici </a:t>
            </a:r>
            <a:r>
              <a:rPr lang="hr-HR" sz="2400" dirty="0" err="1" smtClean="0"/>
              <a:t>homeosinaptičke</a:t>
            </a:r>
            <a:r>
              <a:rPr lang="hr-HR" sz="2400" dirty="0" smtClean="0"/>
              <a:t> plastičnosti su </a:t>
            </a:r>
            <a:r>
              <a:rPr lang="hr-HR" sz="2400" dirty="0"/>
              <a:t>TNF-</a:t>
            </a:r>
            <a:r>
              <a:rPr lang="el-GR" sz="2400" dirty="0" smtClean="0"/>
              <a:t>α </a:t>
            </a:r>
            <a:r>
              <a:rPr lang="hr-HR" sz="2400" dirty="0"/>
              <a:t>i </a:t>
            </a:r>
            <a:r>
              <a:rPr lang="hr-HR" sz="2400" dirty="0" smtClean="0"/>
              <a:t>različite </a:t>
            </a:r>
            <a:r>
              <a:rPr lang="hr-HR" sz="2400" dirty="0" err="1" smtClean="0"/>
              <a:t>mikroRNA</a:t>
            </a:r>
            <a:r>
              <a:rPr lang="hr-HR" sz="2400" dirty="0" smtClean="0"/>
              <a:t>. </a:t>
            </a:r>
            <a:r>
              <a:rPr lang="hr-HR" sz="2400" dirty="0"/>
              <a:t>Smatra se da </a:t>
            </a:r>
            <a:r>
              <a:rPr lang="hr-HR" sz="2400" dirty="0" err="1"/>
              <a:t>homeostatska</a:t>
            </a:r>
            <a:r>
              <a:rPr lang="hr-HR" sz="2400" dirty="0"/>
              <a:t> plastičnost uravnotežuje </a:t>
            </a:r>
            <a:r>
              <a:rPr lang="hr-HR" sz="2400" dirty="0" err="1"/>
              <a:t>hebovsku</a:t>
            </a:r>
            <a:r>
              <a:rPr lang="hr-HR" sz="2400" dirty="0"/>
              <a:t> plastičnost modulacijom aktivnosti sinapse ili svojstava ionskih </a:t>
            </a:r>
            <a:r>
              <a:rPr lang="hr-HR" sz="2400" dirty="0" smtClean="0"/>
              <a:t>kanala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5337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hr-HR" smtClean="0"/>
              <a:t>Dokaz uloge LTP u učenju</a:t>
            </a:r>
            <a:endParaRPr lang="en-GB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178800" cy="4876800"/>
          </a:xfrm>
        </p:spPr>
        <p:txBody>
          <a:bodyPr/>
          <a:lstStyle/>
          <a:p>
            <a:pPr marL="609600" indent="-609600">
              <a:buFont typeface="Monotype Sorts" pitchFamily="2" charset="2"/>
              <a:buNone/>
            </a:pPr>
            <a:r>
              <a:rPr lang="hr-HR" smtClean="0"/>
              <a:t>Injiciranje antagonista NMDA receptora (2-amino-5-fosfonovalerične kiseline):       </a:t>
            </a:r>
          </a:p>
          <a:p>
            <a:pPr marL="990600" lvl="1" indent="-533400"/>
            <a:r>
              <a:rPr lang="hr-HR" sz="1800" smtClean="0"/>
              <a:t>spriječava nastanak LTP u bloku (lameli) hipokampalnog tkiva,</a:t>
            </a:r>
          </a:p>
          <a:p>
            <a:pPr marL="990600" lvl="1" indent="-533400"/>
            <a:endParaRPr lang="hr-HR" sz="1800" smtClean="0"/>
          </a:p>
          <a:p>
            <a:pPr marL="990600" lvl="1" indent="-533400"/>
            <a:r>
              <a:rPr lang="hr-HR" sz="1800" smtClean="0"/>
              <a:t>spriječava učenje na razini ponašanja (Morrisov test pronalaženja platforme uronjene u vodi)</a:t>
            </a:r>
          </a:p>
          <a:p>
            <a:pPr marL="609600" indent="-609600">
              <a:buFont typeface="Monotype Sorts" pitchFamily="2" charset="2"/>
              <a:buNone/>
            </a:pPr>
            <a:r>
              <a:rPr lang="hr-HR" sz="1800" smtClean="0"/>
              <a:t>        				- oba učinka razmjerna su dozi</a:t>
            </a:r>
            <a:endParaRPr lang="en-GB" sz="1800" smtClean="0"/>
          </a:p>
        </p:txBody>
      </p:sp>
      <p:pic>
        <p:nvPicPr>
          <p:cNvPr id="18436" name="Picture 4" descr="Morriswaterma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792663"/>
            <a:ext cx="64833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95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MAIN PREMISES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2400" dirty="0" smtClean="0"/>
              <a:t>Mini-</a:t>
            </a:r>
            <a:r>
              <a:rPr lang="hr-HR" sz="2400" dirty="0" err="1" smtClean="0"/>
              <a:t>Mental</a:t>
            </a:r>
            <a:r>
              <a:rPr lang="hr-HR" sz="2400" dirty="0" smtClean="0"/>
              <a:t> State </a:t>
            </a:r>
            <a:r>
              <a:rPr lang="hr-HR" sz="2400" dirty="0" err="1" smtClean="0"/>
              <a:t>Examination</a:t>
            </a:r>
            <a:r>
              <a:rPr lang="hr-HR" sz="2400" dirty="0" smtClean="0"/>
              <a:t> test (MMSE) 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is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not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a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mental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status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examination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: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it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was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made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to differentiate organic from functional psychiatric patients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(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and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not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to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detect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dementia</a:t>
            </a:r>
            <a:r>
              <a:rPr lang="hr-HR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)</a:t>
            </a:r>
            <a:r>
              <a:rPr lang="hr-HR" sz="2400" dirty="0" smtClean="0"/>
              <a:t> (</a:t>
            </a:r>
            <a:r>
              <a:rPr lang="hr-HR" sz="2400" i="1" dirty="0" err="1" smtClean="0"/>
              <a:t>Folstein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et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al</a:t>
            </a:r>
            <a:r>
              <a:rPr lang="hr-HR" sz="2400" i="1" dirty="0" smtClean="0"/>
              <a:t>., J </a:t>
            </a:r>
            <a:r>
              <a:rPr lang="hr-HR" sz="2400" i="1" dirty="0" err="1" smtClean="0"/>
              <a:t>Psychiatr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Res</a:t>
            </a:r>
            <a:r>
              <a:rPr lang="hr-HR" sz="2400" i="1" dirty="0" smtClean="0"/>
              <a:t>, 1975</a:t>
            </a:r>
            <a:r>
              <a:rPr lang="hr-HR" sz="2400" dirty="0" smtClean="0"/>
              <a:t>)</a:t>
            </a:r>
          </a:p>
          <a:p>
            <a:pPr marL="0" indent="0">
              <a:buNone/>
            </a:pPr>
            <a:endParaRPr lang="hr-HR" sz="2400" dirty="0" smtClean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2400" dirty="0" smtClean="0"/>
              <a:t>   </a:t>
            </a:r>
            <a:r>
              <a:rPr lang="hr-HR" sz="2400" dirty="0" err="1" smtClean="0"/>
              <a:t>Therefore</a:t>
            </a:r>
            <a:r>
              <a:rPr lang="hr-HR" sz="2400" dirty="0" smtClean="0"/>
              <a:t>, </a:t>
            </a:r>
            <a:r>
              <a:rPr lang="hr-HR" sz="2400" dirty="0" err="1" smtClean="0"/>
              <a:t>it</a:t>
            </a:r>
            <a:r>
              <a:rPr lang="hr-HR" sz="2400" dirty="0" smtClean="0"/>
              <a:t> </a:t>
            </a:r>
            <a:r>
              <a:rPr lang="hr-HR" sz="2400" dirty="0" err="1" smtClean="0"/>
              <a:t>comes</a:t>
            </a:r>
            <a:r>
              <a:rPr lang="hr-HR" sz="2400" dirty="0" smtClean="0"/>
              <a:t> as no </a:t>
            </a:r>
            <a:r>
              <a:rPr lang="hr-HR" sz="2400" dirty="0" err="1" smtClean="0"/>
              <a:t>surprise</a:t>
            </a:r>
            <a:r>
              <a:rPr lang="hr-HR" sz="2400" dirty="0" smtClean="0"/>
              <a:t> that 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MMSE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has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notoriously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low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sensitivity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in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detecting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dementia</a:t>
            </a:r>
            <a:r>
              <a:rPr lang="hr-HR" sz="2400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also</a:t>
            </a:r>
            <a:r>
              <a:rPr lang="hr-HR" sz="2400" dirty="0" smtClean="0"/>
              <a:t> </a:t>
            </a:r>
            <a:r>
              <a:rPr lang="hr-HR" sz="2400" dirty="0" err="1" smtClean="0"/>
              <a:t>has</a:t>
            </a:r>
            <a:r>
              <a:rPr lang="hr-HR" sz="2400" dirty="0" smtClean="0"/>
              <a:t> </a:t>
            </a:r>
            <a:r>
              <a:rPr lang="en-GB" sz="2400" dirty="0" smtClean="0"/>
              <a:t>poor specificity</a:t>
            </a:r>
            <a:r>
              <a:rPr lang="hr-HR" sz="2400" dirty="0" smtClean="0"/>
              <a:t>, </a:t>
            </a:r>
            <a:r>
              <a:rPr lang="en-GB" sz="2400" dirty="0" smtClean="0"/>
              <a:t>NPV</a:t>
            </a:r>
            <a:r>
              <a:rPr lang="hr-HR" sz="2400" dirty="0" smtClean="0"/>
              <a:t>,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en-GB" sz="2400" dirty="0" smtClean="0"/>
              <a:t>PPV, especially in early</a:t>
            </a:r>
            <a:r>
              <a:rPr lang="hr-HR" sz="2400" dirty="0" smtClean="0"/>
              <a:t>-</a:t>
            </a:r>
            <a:r>
              <a:rPr lang="en-GB" sz="2400" dirty="0" smtClean="0"/>
              <a:t>stage </a:t>
            </a:r>
            <a:r>
              <a:rPr lang="hr-HR" sz="2400" dirty="0" err="1" smtClean="0"/>
              <a:t>of</a:t>
            </a:r>
            <a:r>
              <a:rPr lang="hr-HR" sz="2400" dirty="0" smtClean="0"/>
              <a:t> AD (</a:t>
            </a:r>
            <a:r>
              <a:rPr lang="en-US" sz="2400" i="1" dirty="0" err="1" smtClean="0"/>
              <a:t>Pasquier</a:t>
            </a:r>
            <a:r>
              <a:rPr lang="hr-HR" sz="2400" i="1" dirty="0" smtClean="0"/>
              <a:t>, J </a:t>
            </a:r>
            <a:r>
              <a:rPr lang="hr-HR" sz="2400" i="1" dirty="0" err="1" smtClean="0"/>
              <a:t>Neurol</a:t>
            </a:r>
            <a:r>
              <a:rPr lang="hr-HR" sz="2400" i="1" dirty="0" smtClean="0"/>
              <a:t>, 1999; </a:t>
            </a:r>
            <a:r>
              <a:rPr lang="hr-HR" sz="2400" i="1" dirty="0" err="1" smtClean="0"/>
              <a:t>Arevalo-Rodriguez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et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al</a:t>
            </a:r>
            <a:r>
              <a:rPr lang="hr-HR" sz="2400" i="1" dirty="0" smtClean="0"/>
              <a:t>., </a:t>
            </a:r>
            <a:r>
              <a:rPr lang="hr-HR" sz="2400" i="1" dirty="0" err="1" smtClean="0"/>
              <a:t>Cochrane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Database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Syst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Rev</a:t>
            </a:r>
            <a:r>
              <a:rPr lang="hr-HR" sz="2400" i="1" dirty="0" smtClean="0"/>
              <a:t>, 2015</a:t>
            </a:r>
            <a:r>
              <a:rPr lang="hr-HR" sz="2400" dirty="0" smtClean="0"/>
              <a:t>)</a:t>
            </a:r>
          </a:p>
          <a:p>
            <a:pPr marL="0" indent="0">
              <a:buNone/>
            </a:pPr>
            <a:r>
              <a:rPr lang="hr-HR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50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/>
              <a:t>Instiktivno</a:t>
            </a:r>
            <a:r>
              <a:rPr lang="hr-HR" dirty="0" smtClean="0"/>
              <a:t> vs naučeno ponašanje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9001000" cy="32403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dirty="0" smtClean="0"/>
              <a:t>Primjer </a:t>
            </a:r>
            <a:r>
              <a:rPr lang="hr-HR" dirty="0"/>
              <a:t>rasprave oko jednog takvog kontroverznog pitanja je i ono gdje neki znanstvenici tvrde da je za razliku od </a:t>
            </a:r>
            <a:r>
              <a:rPr lang="hr-HR" u="sng" dirty="0"/>
              <a:t>pisanja</a:t>
            </a:r>
            <a:r>
              <a:rPr lang="hr-HR" dirty="0"/>
              <a:t> (koje je relativno nedavni čovjekov izum), </a:t>
            </a:r>
            <a:r>
              <a:rPr lang="hr-HR" u="sng" dirty="0"/>
              <a:t>govorenje</a:t>
            </a:r>
            <a:r>
              <a:rPr lang="hr-HR" dirty="0"/>
              <a:t> jezika </a:t>
            </a:r>
            <a:r>
              <a:rPr lang="hr-HR" dirty="0" err="1"/>
              <a:t>instiktivno</a:t>
            </a:r>
            <a:r>
              <a:rPr lang="hr-HR" dirty="0"/>
              <a:t> u tom smislu da djeca već posjeduju urođenu sposobnost govorenja (i sve </a:t>
            </a:r>
            <a:r>
              <a:rPr lang="hr-HR" dirty="0" smtClean="0"/>
              <a:t>kulture i plemena </a:t>
            </a:r>
            <a:r>
              <a:rPr lang="hr-HR" dirty="0"/>
              <a:t>imaju jezik</a:t>
            </a:r>
            <a:r>
              <a:rPr lang="hr-HR" dirty="0" smtClean="0"/>
              <a:t>), npr. </a:t>
            </a:r>
            <a:r>
              <a:rPr lang="hr-HR" dirty="0" err="1" smtClean="0"/>
              <a:t>Pinker</a:t>
            </a:r>
            <a:r>
              <a:rPr lang="hr-HR" dirty="0" smtClean="0"/>
              <a:t>. </a:t>
            </a:r>
            <a:r>
              <a:rPr lang="hr-HR" dirty="0"/>
              <a:t>Ipak, drugi znanstvenici misle kako to nije slučaj, te potkrepljuju svoje razmišljanje tragičnim slučajevima „divlje djece</a:t>
            </a:r>
            <a:r>
              <a:rPr lang="hr-HR" dirty="0" smtClean="0"/>
              <a:t>“ (</a:t>
            </a:r>
            <a:r>
              <a:rPr lang="hr-HR" i="1" dirty="0" smtClean="0"/>
              <a:t>feral </a:t>
            </a:r>
            <a:r>
              <a:rPr lang="hr-HR" i="1" dirty="0" err="1" smtClean="0"/>
              <a:t>children</a:t>
            </a:r>
            <a:r>
              <a:rPr lang="hr-HR" dirty="0" smtClean="0"/>
              <a:t>), </a:t>
            </a:r>
            <a:r>
              <a:rPr lang="hr-HR" dirty="0"/>
              <a:t>npr. slučajem djevojčica </a:t>
            </a:r>
            <a:r>
              <a:rPr lang="hr-HR" dirty="0" err="1"/>
              <a:t>Amale</a:t>
            </a:r>
            <a:r>
              <a:rPr lang="hr-HR" dirty="0"/>
              <a:t> i </a:t>
            </a:r>
            <a:r>
              <a:rPr lang="hr-HR" dirty="0" err="1"/>
              <a:t>Kamale</a:t>
            </a:r>
            <a:r>
              <a:rPr lang="hr-HR" dirty="0"/>
              <a:t> iz Bengala u Indiji, koje je odgojila </a:t>
            </a:r>
            <a:r>
              <a:rPr lang="hr-HR" dirty="0" smtClean="0"/>
              <a:t>vučja obitelj </a:t>
            </a:r>
            <a:r>
              <a:rPr lang="hr-HR" dirty="0"/>
              <a:t>i koje nikad nisu naučile govoriti</a:t>
            </a:r>
            <a:r>
              <a:rPr lang="hr-HR" dirty="0" smtClean="0"/>
              <a:t>. Za detaljnije opisanu </a:t>
            </a:r>
            <a:r>
              <a:rPr lang="hr-HR" dirty="0" err="1" smtClean="0"/>
              <a:t>Kamalu</a:t>
            </a:r>
            <a:r>
              <a:rPr lang="hr-HR" dirty="0" smtClean="0"/>
              <a:t> se danas smatra da je imala </a:t>
            </a:r>
            <a:r>
              <a:rPr lang="hr-HR" dirty="0" err="1" smtClean="0"/>
              <a:t>Rettov</a:t>
            </a:r>
            <a:r>
              <a:rPr lang="hr-HR" dirty="0" smtClean="0"/>
              <a:t> </a:t>
            </a:r>
            <a:r>
              <a:rPr lang="hr-HR" dirty="0" err="1" smtClean="0"/>
              <a:t>sy</a:t>
            </a:r>
            <a:r>
              <a:rPr lang="hr-HR" dirty="0" smtClean="0"/>
              <a:t>.</a:t>
            </a:r>
            <a:endParaRPr lang="en-US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914675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Amala</a:t>
            </a:r>
            <a:r>
              <a:rPr lang="hr-HR" dirty="0" smtClean="0"/>
              <a:t> (1918. – 21. rujna 1921.) i </a:t>
            </a:r>
            <a:r>
              <a:rPr lang="hr-HR" dirty="0" err="1" smtClean="0"/>
              <a:t>Kamala</a:t>
            </a:r>
            <a:r>
              <a:rPr lang="hr-HR" dirty="0" smtClean="0"/>
              <a:t> (1918. – umrla 14. studenog 1929.).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53136"/>
            <a:ext cx="3382123" cy="19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MAIN PREMISES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1600200"/>
            <a:ext cx="8568952" cy="4525963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hr-HR" sz="2400" dirty="0" smtClean="0"/>
              <a:t>MMSE is</a:t>
            </a:r>
            <a:r>
              <a:rPr lang="en-GB" sz="2400" dirty="0" smtClean="0"/>
              <a:t> focused</a:t>
            </a:r>
            <a:r>
              <a:rPr lang="hr-HR" sz="2400" dirty="0" smtClean="0"/>
              <a:t> </a:t>
            </a:r>
            <a:r>
              <a:rPr lang="en-GB" sz="2400" dirty="0" smtClean="0"/>
              <a:t>on </a:t>
            </a:r>
            <a:r>
              <a:rPr lang="en-GB" sz="2400" dirty="0"/>
              <a:t>cognitive deficits produced by dysfunction of hippocampal and high-order neocortical areas, </a:t>
            </a:r>
            <a:r>
              <a:rPr lang="en-GB" sz="2400" dirty="0" smtClean="0"/>
              <a:t>whereas</a:t>
            </a:r>
            <a:r>
              <a:rPr lang="hr-HR" sz="2400" dirty="0" smtClean="0"/>
              <a:t> </a:t>
            </a:r>
            <a:r>
              <a:rPr lang="hr-HR" sz="2400" dirty="0" err="1" smtClean="0"/>
              <a:t>non-cognitive</a:t>
            </a:r>
            <a:r>
              <a:rPr lang="en-GB" sz="2400" dirty="0" smtClean="0"/>
              <a:t> behavioural </a:t>
            </a:r>
            <a:r>
              <a:rPr lang="en-GB" sz="2400" dirty="0"/>
              <a:t>and psychological symptoms of dementia </a:t>
            </a:r>
            <a:r>
              <a:rPr lang="hr-HR" sz="2400" dirty="0" smtClean="0"/>
              <a:t>(BPSD) are </a:t>
            </a:r>
            <a:r>
              <a:rPr lang="hr-HR" sz="2400" dirty="0" err="1" smtClean="0"/>
              <a:t>often</a:t>
            </a:r>
            <a:r>
              <a:rPr lang="hr-HR" sz="2400" dirty="0" smtClean="0"/>
              <a:t> </a:t>
            </a:r>
            <a:r>
              <a:rPr lang="hr-HR" sz="2400" dirty="0" err="1" smtClean="0"/>
              <a:t>not</a:t>
            </a:r>
            <a:r>
              <a:rPr lang="hr-HR" sz="2400" dirty="0" smtClean="0"/>
              <a:t> </a:t>
            </a:r>
            <a:r>
              <a:rPr lang="hr-HR" sz="2400" dirty="0" err="1" smtClean="0"/>
              <a:t>considered</a:t>
            </a:r>
            <a:r>
              <a:rPr lang="hr-HR" sz="2400" dirty="0" smtClean="0"/>
              <a:t> at </a:t>
            </a:r>
            <a:r>
              <a:rPr lang="hr-HR" sz="2400" dirty="0" err="1" smtClean="0"/>
              <a:t>all</a:t>
            </a:r>
            <a:r>
              <a:rPr lang="hr-HR" sz="2400" dirty="0"/>
              <a:t>.</a:t>
            </a:r>
            <a:endParaRPr lang="hr-HR" sz="2400" dirty="0" smtClean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hr-HR" sz="2400" dirty="0" smtClean="0"/>
              <a:t>   </a:t>
            </a:r>
            <a:r>
              <a:rPr lang="en-GB" sz="2400" dirty="0" smtClean="0"/>
              <a:t>A retrospective review of 100 autopsy-confirmed AD cases found that, on average, </a:t>
            </a:r>
            <a:r>
              <a:rPr lang="en-GB" sz="2400" u="sng" dirty="0" smtClean="0"/>
              <a:t>depression</a:t>
            </a:r>
            <a:r>
              <a:rPr lang="en-GB" sz="2400" dirty="0" smtClean="0"/>
              <a:t>, </a:t>
            </a:r>
            <a:r>
              <a:rPr lang="en-GB" sz="2400" u="sng" dirty="0" smtClean="0"/>
              <a:t>mood change</a:t>
            </a:r>
            <a:r>
              <a:rPr lang="en-GB" sz="2400" dirty="0" smtClean="0"/>
              <a:t>, </a:t>
            </a:r>
            <a:r>
              <a:rPr lang="en-GB" sz="2400" u="sng" dirty="0" smtClean="0"/>
              <a:t>social withdrawal</a:t>
            </a:r>
            <a:r>
              <a:rPr lang="hr-HR" sz="2400" dirty="0" smtClean="0"/>
              <a:t>, </a:t>
            </a:r>
            <a:r>
              <a:rPr lang="hr-HR" sz="2400" u="sng" dirty="0" err="1" smtClean="0"/>
              <a:t>confusion</a:t>
            </a:r>
            <a:r>
              <a:rPr lang="hr-HR" sz="2400" dirty="0" smtClean="0"/>
              <a:t>, </a:t>
            </a:r>
            <a:r>
              <a:rPr lang="hr-HR" sz="2400" u="sng" dirty="0" err="1" smtClean="0"/>
              <a:t>agitation</a:t>
            </a:r>
            <a:r>
              <a:rPr lang="hr-HR" sz="2400" dirty="0" smtClean="0"/>
              <a:t>, </a:t>
            </a:r>
            <a:r>
              <a:rPr lang="hr-HR" sz="2400" u="sng" dirty="0" err="1" smtClean="0"/>
              <a:t>disturbed</a:t>
            </a:r>
            <a:r>
              <a:rPr lang="hr-HR" sz="2400" u="sng" dirty="0" smtClean="0"/>
              <a:t> wake-</a:t>
            </a:r>
            <a:r>
              <a:rPr lang="hr-HR" sz="2400" u="sng" dirty="0" err="1" smtClean="0"/>
              <a:t>sleep</a:t>
            </a:r>
            <a:r>
              <a:rPr lang="hr-HR" sz="2400" u="sng" dirty="0" smtClean="0"/>
              <a:t> </a:t>
            </a:r>
            <a:r>
              <a:rPr lang="hr-HR" sz="2400" u="sng" dirty="0" err="1" smtClean="0"/>
              <a:t>cycle</a:t>
            </a:r>
            <a:r>
              <a:rPr lang="hr-HR" sz="2400" dirty="0" smtClean="0"/>
              <a:t> </a:t>
            </a:r>
            <a:r>
              <a:rPr lang="en-GB" sz="2400" dirty="0" smtClean="0"/>
              <a:t>and other BPSD</a:t>
            </a:r>
            <a:r>
              <a:rPr lang="hr-HR" sz="2400" dirty="0" smtClean="0"/>
              <a:t>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were documented more than 2 years before the </a:t>
            </a:r>
            <a:r>
              <a:rPr lang="en-GB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diagnosis</a:t>
            </a:r>
            <a:r>
              <a:rPr lang="en-GB" sz="2400" dirty="0" smtClean="0"/>
              <a:t> of AD was made</a:t>
            </a:r>
            <a:endParaRPr lang="hr-HR" sz="2400" dirty="0" smtClean="0"/>
          </a:p>
          <a:p>
            <a:pPr marL="0" indent="0">
              <a:buNone/>
            </a:pPr>
            <a:endParaRPr lang="hr-HR" sz="2400" dirty="0" smtClean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T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he 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first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non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-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cognitive symptom appeared, on average, 33 months before </a:t>
            </a:r>
            <a:r>
              <a:rPr lang="en-GB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diagnosis</a:t>
            </a:r>
            <a:r>
              <a:rPr lang="hr-HR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smtClean="0"/>
              <a:t>(</a:t>
            </a:r>
            <a:r>
              <a:rPr lang="en-US" sz="2400" i="1" dirty="0" err="1" smtClean="0"/>
              <a:t>Jost</a:t>
            </a:r>
            <a:r>
              <a:rPr lang="en-US" sz="2400" i="1" dirty="0" smtClean="0"/>
              <a:t> </a:t>
            </a:r>
            <a:r>
              <a:rPr lang="hr-HR" sz="2400" i="1" dirty="0" err="1" smtClean="0"/>
              <a:t>and</a:t>
            </a:r>
            <a:r>
              <a:rPr lang="hr-HR" sz="2400" i="1" dirty="0" smtClean="0"/>
              <a:t> </a:t>
            </a:r>
            <a:r>
              <a:rPr lang="en-US" sz="2400" i="1" dirty="0" err="1" smtClean="0"/>
              <a:t>Grossberg</a:t>
            </a:r>
            <a:r>
              <a:rPr lang="hr-HR" sz="2400" i="1" dirty="0" smtClean="0"/>
              <a:t>, J Am </a:t>
            </a:r>
            <a:r>
              <a:rPr lang="hr-HR" sz="2400" i="1" dirty="0" err="1" smtClean="0"/>
              <a:t>Geriatr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Soc</a:t>
            </a:r>
            <a:r>
              <a:rPr lang="hr-HR" sz="2400" i="1" dirty="0" smtClean="0"/>
              <a:t>, 1996</a:t>
            </a:r>
            <a:r>
              <a:rPr lang="hr-HR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92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84912"/>
            <a:ext cx="8229600" cy="1143000"/>
          </a:xfrm>
        </p:spPr>
        <p:txBody>
          <a:bodyPr/>
          <a:lstStyle/>
          <a:p>
            <a:r>
              <a:rPr lang="hr-HR" dirty="0" smtClean="0"/>
              <a:t>MAIN PREMISES (2 – </a:t>
            </a:r>
            <a:r>
              <a:rPr lang="hr-HR" dirty="0" err="1" smtClean="0"/>
              <a:t>cont</a:t>
            </a:r>
            <a:r>
              <a:rPr lang="hr-HR" dirty="0" smtClean="0"/>
              <a:t>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55484"/>
            <a:ext cx="4824536" cy="4525963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2000" dirty="0" smtClean="0"/>
              <a:t>The </a:t>
            </a:r>
            <a:r>
              <a:rPr lang="hr-HR" sz="2000" dirty="0" err="1" smtClean="0"/>
              <a:t>reason</a:t>
            </a:r>
            <a:r>
              <a:rPr lang="hr-HR" sz="2000" dirty="0" smtClean="0"/>
              <a:t> for </a:t>
            </a:r>
            <a:r>
              <a:rPr lang="hr-HR" sz="2000" dirty="0" err="1" smtClean="0"/>
              <a:t>this</a:t>
            </a:r>
            <a:r>
              <a:rPr lang="hr-HR" sz="2000" dirty="0" smtClean="0"/>
              <a:t> is the </a:t>
            </a:r>
            <a:r>
              <a:rPr lang="hr-HR" sz="2000" dirty="0" err="1" smtClean="0"/>
              <a:t>fact</a:t>
            </a:r>
            <a:r>
              <a:rPr lang="hr-HR" sz="2000" dirty="0" smtClean="0"/>
              <a:t> that </a:t>
            </a:r>
            <a:r>
              <a:rPr lang="hr-HR" sz="2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the </a:t>
            </a:r>
            <a:r>
              <a:rPr lang="hr-HR" sz="20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earliest</a:t>
            </a:r>
            <a:r>
              <a:rPr lang="hr-HR" sz="2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0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neuropathological</a:t>
            </a:r>
            <a:r>
              <a:rPr lang="hr-HR" sz="2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0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changes</a:t>
            </a:r>
            <a:r>
              <a:rPr lang="hr-HR" sz="2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0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in</a:t>
            </a:r>
            <a:r>
              <a:rPr lang="hr-HR" sz="2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AD are </a:t>
            </a:r>
            <a:r>
              <a:rPr lang="hr-HR" sz="20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usually</a:t>
            </a:r>
            <a:r>
              <a:rPr lang="hr-HR" sz="2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0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seen</a:t>
            </a:r>
            <a:r>
              <a:rPr lang="hr-HR" sz="2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0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in</a:t>
            </a:r>
            <a:r>
              <a:rPr lang="hr-HR" sz="2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the </a:t>
            </a:r>
            <a:r>
              <a:rPr lang="hr-HR" sz="20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brainstem</a:t>
            </a:r>
            <a:r>
              <a:rPr lang="hr-HR" sz="2000" dirty="0" smtClean="0"/>
              <a:t> (</a:t>
            </a:r>
            <a:r>
              <a:rPr lang="hr-HR" sz="2000" i="1" dirty="0" smtClean="0"/>
              <a:t>Šimić </a:t>
            </a:r>
            <a:r>
              <a:rPr lang="hr-HR" sz="2000" i="1" dirty="0" err="1" smtClean="0"/>
              <a:t>et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al</a:t>
            </a:r>
            <a:r>
              <a:rPr lang="hr-HR" sz="2000" i="1" dirty="0" smtClean="0"/>
              <a:t>., </a:t>
            </a:r>
            <a:r>
              <a:rPr lang="hr-HR" sz="2000" i="1" dirty="0" err="1" smtClean="0"/>
              <a:t>Neuropathol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Appl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Neurobiol</a:t>
            </a:r>
            <a:r>
              <a:rPr lang="hr-HR" sz="2000" i="1" dirty="0" smtClean="0"/>
              <a:t>, 2009</a:t>
            </a:r>
            <a:r>
              <a:rPr lang="hr-HR" sz="2000" dirty="0" smtClean="0"/>
              <a:t>)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hr-HR" sz="2000" dirty="0" smtClean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2000" dirty="0" smtClean="0"/>
              <a:t>   For </a:t>
            </a:r>
            <a:r>
              <a:rPr lang="hr-HR" sz="2000" dirty="0" err="1" smtClean="0"/>
              <a:t>example</a:t>
            </a:r>
            <a:r>
              <a:rPr lang="hr-HR" sz="2000" dirty="0" smtClean="0"/>
              <a:t>, a </a:t>
            </a:r>
            <a:r>
              <a:rPr lang="hr-HR" sz="2000" dirty="0" err="1" smtClean="0"/>
              <a:t>postmortem</a:t>
            </a:r>
            <a:r>
              <a:rPr lang="hr-HR" sz="2000" dirty="0" smtClean="0"/>
              <a:t> </a:t>
            </a:r>
            <a:r>
              <a:rPr lang="hr-HR" sz="2000" dirty="0" err="1" smtClean="0"/>
              <a:t>analysis</a:t>
            </a:r>
            <a:r>
              <a:rPr lang="hr-HR" sz="2000" dirty="0" smtClean="0"/>
              <a:t> </a:t>
            </a:r>
            <a:r>
              <a:rPr lang="hr-HR" sz="2000" dirty="0" err="1" smtClean="0"/>
              <a:t>of</a:t>
            </a:r>
            <a:r>
              <a:rPr lang="hr-HR" sz="2000" dirty="0" smtClean="0"/>
              <a:t> 118 </a:t>
            </a:r>
            <a:r>
              <a:rPr lang="hr-HR" sz="2000" dirty="0" err="1" smtClean="0"/>
              <a:t>brains</a:t>
            </a:r>
            <a:r>
              <a:rPr lang="hr-HR" sz="2000" dirty="0" smtClean="0"/>
              <a:t> </a:t>
            </a:r>
            <a:r>
              <a:rPr lang="hr-HR" sz="2000" dirty="0" err="1" smtClean="0"/>
              <a:t>showed</a:t>
            </a:r>
            <a:r>
              <a:rPr lang="hr-HR" sz="2000" dirty="0" smtClean="0"/>
              <a:t> that </a:t>
            </a:r>
            <a:r>
              <a:rPr lang="hr-HR" sz="2000" dirty="0" err="1" smtClean="0"/>
              <a:t>than</a:t>
            </a:r>
            <a:r>
              <a:rPr lang="hr-HR" sz="2000" dirty="0" smtClean="0"/>
              <a:t> &gt;</a:t>
            </a:r>
            <a:r>
              <a:rPr lang="en-GB" sz="2000" dirty="0" smtClean="0"/>
              <a:t>20% of BB </a:t>
            </a:r>
            <a:r>
              <a:rPr lang="hr-HR" sz="2000" dirty="0" err="1" smtClean="0"/>
              <a:t>stage</a:t>
            </a:r>
            <a:r>
              <a:rPr lang="hr-HR" sz="2000" dirty="0" smtClean="0"/>
              <a:t> </a:t>
            </a:r>
            <a:r>
              <a:rPr lang="en-GB" sz="2000" dirty="0" smtClean="0"/>
              <a:t>0 and all of BB </a:t>
            </a:r>
            <a:r>
              <a:rPr lang="hr-HR" sz="2000" dirty="0" err="1" smtClean="0"/>
              <a:t>stage</a:t>
            </a:r>
            <a:r>
              <a:rPr lang="hr-HR" sz="2000" dirty="0" smtClean="0"/>
              <a:t> </a:t>
            </a:r>
            <a:r>
              <a:rPr lang="en-GB" sz="2000" dirty="0" smtClean="0"/>
              <a:t>I cases were found to have </a:t>
            </a:r>
            <a:r>
              <a:rPr lang="en-GB" sz="2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substantial </a:t>
            </a:r>
            <a:r>
              <a:rPr lang="hr-HR" sz="2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NF c</a:t>
            </a:r>
            <a:r>
              <a:rPr lang="en-GB" sz="20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hanges</a:t>
            </a:r>
            <a:r>
              <a:rPr lang="en-GB" sz="2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in </a:t>
            </a:r>
            <a:r>
              <a:rPr lang="en-GB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DRN</a:t>
            </a:r>
            <a:r>
              <a:rPr lang="hr-HR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(the </a:t>
            </a:r>
            <a:r>
              <a:rPr lang="hr-HR" sz="20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earliest</a:t>
            </a:r>
            <a:r>
              <a:rPr lang="hr-HR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site </a:t>
            </a:r>
            <a:r>
              <a:rPr lang="hr-HR" sz="20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of</a:t>
            </a:r>
            <a:r>
              <a:rPr lang="hr-HR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NF </a:t>
            </a:r>
            <a:r>
              <a:rPr lang="hr-HR" sz="20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pathology</a:t>
            </a:r>
            <a:r>
              <a:rPr lang="hr-HR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0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in</a:t>
            </a:r>
            <a:r>
              <a:rPr lang="hr-HR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6% </a:t>
            </a:r>
            <a:r>
              <a:rPr lang="hr-HR" sz="20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of</a:t>
            </a:r>
            <a:r>
              <a:rPr lang="hr-HR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0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all</a:t>
            </a:r>
            <a:r>
              <a:rPr lang="hr-HR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AD </a:t>
            </a:r>
            <a:r>
              <a:rPr lang="hr-HR" sz="20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cases</a:t>
            </a:r>
            <a:r>
              <a:rPr lang="hr-HR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) </a:t>
            </a:r>
            <a:r>
              <a:rPr lang="hr-HR" sz="20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and</a:t>
            </a:r>
            <a:r>
              <a:rPr lang="hr-HR" sz="20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000" u="sng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LC (the </a:t>
            </a:r>
            <a:r>
              <a:rPr lang="hr-HR" sz="2000" u="sng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earlies</a:t>
            </a:r>
            <a:r>
              <a:rPr lang="hr-HR" sz="2000" u="sng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site </a:t>
            </a:r>
            <a:r>
              <a:rPr lang="hr-HR" sz="2000" u="sng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of</a:t>
            </a:r>
            <a:r>
              <a:rPr lang="hr-HR" sz="2000" u="sng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NF </a:t>
            </a:r>
            <a:r>
              <a:rPr lang="hr-HR" sz="2000" u="sng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pathology</a:t>
            </a:r>
            <a:r>
              <a:rPr lang="hr-HR" sz="2000" u="sng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000" u="sng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in</a:t>
            </a:r>
            <a:r>
              <a:rPr lang="hr-HR" sz="2000" u="sng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8% </a:t>
            </a:r>
            <a:r>
              <a:rPr lang="hr-HR" sz="2000" u="sng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of</a:t>
            </a:r>
            <a:r>
              <a:rPr lang="hr-HR" sz="2000" u="sng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000" u="sng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all</a:t>
            </a:r>
            <a:r>
              <a:rPr lang="hr-HR" sz="2000" u="sng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AD </a:t>
            </a:r>
            <a:r>
              <a:rPr lang="hr-HR" sz="2000" u="sng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cases</a:t>
            </a:r>
            <a:r>
              <a:rPr lang="hr-HR" sz="2000" u="sng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)</a:t>
            </a:r>
            <a:r>
              <a:rPr lang="hr-HR" sz="2000" dirty="0" smtClean="0"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smtClean="0"/>
              <a:t>(</a:t>
            </a:r>
            <a:r>
              <a:rPr lang="hr-HR" sz="2000" i="1" dirty="0" err="1" smtClean="0"/>
              <a:t>Grinberg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et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al</a:t>
            </a:r>
            <a:r>
              <a:rPr lang="hr-HR" sz="2000" i="1" dirty="0" smtClean="0"/>
              <a:t>., </a:t>
            </a:r>
            <a:r>
              <a:rPr lang="hr-HR" sz="2000" i="1" dirty="0" err="1" smtClean="0"/>
              <a:t>Neuropathol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Appl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Neurobiol</a:t>
            </a:r>
            <a:r>
              <a:rPr lang="hr-HR" sz="2000" i="1" dirty="0" smtClean="0"/>
              <a:t>, 2009; Šimić </a:t>
            </a:r>
            <a:r>
              <a:rPr lang="hr-HR" sz="2000" i="1" dirty="0" err="1" smtClean="0"/>
              <a:t>et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al</a:t>
            </a:r>
            <a:r>
              <a:rPr lang="hr-HR" sz="2000" i="1" dirty="0" smtClean="0"/>
              <a:t>., </a:t>
            </a:r>
            <a:r>
              <a:rPr lang="hr-HR" sz="2000" i="1" dirty="0" err="1" smtClean="0"/>
              <a:t>Neuropathol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Appl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Neurobiol</a:t>
            </a:r>
            <a:r>
              <a:rPr lang="hr-HR" sz="2000" i="1" dirty="0" smtClean="0"/>
              <a:t>, 2009</a:t>
            </a:r>
            <a:r>
              <a:rPr lang="hr-HR" sz="2000" dirty="0" smtClean="0"/>
              <a:t>)</a:t>
            </a:r>
          </a:p>
          <a:p>
            <a:pPr marL="0" indent="0">
              <a:buNone/>
            </a:pPr>
            <a:endParaRPr lang="hr-HR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267555" y="6381328"/>
            <a:ext cx="3298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Šimić </a:t>
            </a:r>
            <a:r>
              <a:rPr kumimoji="0" lang="hr-H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</a:t>
            </a:r>
            <a:r>
              <a:rPr kumimoji="0" lang="hr-H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</a:t>
            </a:r>
            <a:r>
              <a:rPr kumimoji="0" lang="hr-H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</a:t>
            </a:r>
            <a:r>
              <a:rPr kumimoji="0" lang="hr-H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</a:t>
            </a:r>
            <a:r>
              <a:rPr kumimoji="0" lang="hr-H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Neurobiol</a:t>
            </a:r>
            <a:r>
              <a:rPr kumimoji="0" lang="hr-HR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2018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280" y="3348359"/>
            <a:ext cx="2802187" cy="2968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1090" y="802840"/>
            <a:ext cx="40129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Noradrenaline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released 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LC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subject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engaged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cognitive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motor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tasks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novelty, interest, excitement, or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effort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Mather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Harley,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Trends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Cogn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2016).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50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papers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Gary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Ashton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-Jones (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since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1980):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www.ncbi.nlm.nih.gov/pubmed/31501542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!!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Locus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coeruleus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input to hippocampal CA3 drives single-trial learning of a novel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context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Wagatsuma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</a:t>
            </a:r>
            <a:r>
              <a:rPr kumimoji="0" lang="hr-H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PNAS 2017).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MAIN PREMISES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2400" dirty="0" smtClean="0"/>
              <a:t>   </a:t>
            </a:r>
            <a:r>
              <a:rPr lang="en-GB" sz="2400" dirty="0" smtClean="0"/>
              <a:t>The </a:t>
            </a:r>
            <a:r>
              <a:rPr lang="hr-HR" sz="2400" dirty="0" smtClean="0"/>
              <a:t>h</a:t>
            </a:r>
            <a:r>
              <a:rPr lang="en-GB" sz="2400" dirty="0" err="1" smtClean="0"/>
              <a:t>idden</a:t>
            </a:r>
            <a:r>
              <a:rPr lang="en-GB" sz="2400" dirty="0" smtClean="0"/>
              <a:t> </a:t>
            </a:r>
            <a:r>
              <a:rPr lang="hr-HR" sz="2400" dirty="0" err="1" smtClean="0"/>
              <a:t>go</a:t>
            </a:r>
            <a:r>
              <a:rPr lang="en-GB" sz="2400" dirty="0" smtClean="0"/>
              <a:t>al </a:t>
            </a:r>
            <a:r>
              <a:rPr lang="hr-HR" sz="2400" dirty="0" smtClean="0"/>
              <a:t>t</a:t>
            </a:r>
            <a:r>
              <a:rPr lang="en-GB" sz="2400" dirty="0" smtClean="0"/>
              <a:t>ask </a:t>
            </a:r>
            <a:r>
              <a:rPr lang="hr-HR" sz="2400" dirty="0" err="1" smtClean="0"/>
              <a:t>could</a:t>
            </a:r>
            <a:r>
              <a:rPr lang="hr-HR" sz="2400" dirty="0" smtClean="0"/>
              <a:t> </a:t>
            </a:r>
            <a:r>
              <a:rPr lang="hr-HR" sz="2400" dirty="0" err="1" smtClean="0"/>
              <a:t>serve</a:t>
            </a:r>
            <a:r>
              <a:rPr lang="en-GB" sz="2400" dirty="0" smtClean="0"/>
              <a:t> </a:t>
            </a:r>
            <a:r>
              <a:rPr lang="hr-HR" sz="2400" dirty="0" smtClean="0"/>
              <a:t>as </a:t>
            </a:r>
            <a:r>
              <a:rPr lang="en-GB" sz="2400" dirty="0" smtClean="0"/>
              <a:t>a</a:t>
            </a:r>
            <a:r>
              <a:rPr lang="hr-HR" sz="2400" dirty="0" smtClean="0"/>
              <a:t> </a:t>
            </a:r>
            <a:r>
              <a:rPr lang="hr-HR" sz="2400" dirty="0" err="1" smtClean="0"/>
              <a:t>sort</a:t>
            </a:r>
            <a:r>
              <a:rPr lang="hr-HR" sz="2400" dirty="0" smtClean="0"/>
              <a:t> </a:t>
            </a:r>
            <a:r>
              <a:rPr lang="hr-HR" sz="2400" dirty="0" err="1" smtClean="0"/>
              <a:t>of</a:t>
            </a:r>
            <a:r>
              <a:rPr lang="en-GB" sz="2400" dirty="0" smtClean="0"/>
              <a:t>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human </a:t>
            </a:r>
            <a:r>
              <a:rPr lang="en-GB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analog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of the M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orris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W</a:t>
            </a:r>
            <a:r>
              <a:rPr lang="hr-HR" sz="24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ater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</a:t>
            </a:r>
            <a:r>
              <a:rPr lang="hr-HR" sz="24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aze</a:t>
            </a:r>
            <a:r>
              <a:rPr lang="hr-HR" sz="2400" dirty="0" smtClean="0"/>
              <a:t> (</a:t>
            </a:r>
            <a:r>
              <a:rPr lang="hr-HR" sz="2400" i="1" dirty="0" smtClean="0"/>
              <a:t>Morris </a:t>
            </a:r>
            <a:r>
              <a:rPr lang="hr-HR" sz="2400" i="1" dirty="0" err="1" smtClean="0"/>
              <a:t>et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al</a:t>
            </a:r>
            <a:r>
              <a:rPr lang="hr-HR" sz="2400" i="1" dirty="0" smtClean="0"/>
              <a:t>., Nature, 1982</a:t>
            </a:r>
            <a:r>
              <a:rPr lang="hr-HR" sz="2400" dirty="0" smtClean="0"/>
              <a:t>; </a:t>
            </a:r>
            <a:r>
              <a:rPr lang="hr-HR" sz="2400" i="1" dirty="0" err="1" smtClean="0"/>
              <a:t>Kalova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et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al</a:t>
            </a:r>
            <a:r>
              <a:rPr lang="hr-HR" sz="2400" i="1" dirty="0" smtClean="0"/>
              <a:t>., </a:t>
            </a:r>
            <a:r>
              <a:rPr lang="hr-HR" sz="2400" i="1" dirty="0" err="1" smtClean="0"/>
              <a:t>Behav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Brain</a:t>
            </a:r>
            <a:r>
              <a:rPr lang="hr-HR" sz="2400" i="1" dirty="0" smtClean="0"/>
              <a:t> </a:t>
            </a:r>
            <a:r>
              <a:rPr lang="hr-HR" sz="2400" i="1" dirty="0" err="1" smtClean="0"/>
              <a:t>Res</a:t>
            </a:r>
            <a:r>
              <a:rPr lang="hr-HR" sz="2400" i="1" dirty="0" smtClean="0"/>
              <a:t>, 2005</a:t>
            </a:r>
            <a:r>
              <a:rPr lang="hr-HR" sz="2400" dirty="0" smtClean="0"/>
              <a:t>)</a:t>
            </a:r>
          </a:p>
          <a:p>
            <a:pPr marL="0" indent="0">
              <a:buNone/>
            </a:pPr>
            <a:endParaRPr lang="hr-HR" sz="2800" dirty="0" smtClean="0"/>
          </a:p>
          <a:p>
            <a:pPr marL="0" indent="0">
              <a:buNone/>
            </a:pPr>
            <a:endParaRPr lang="hr-HR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62" y="4694880"/>
            <a:ext cx="2448272" cy="1614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58" y="3313942"/>
            <a:ext cx="2592288" cy="2963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54" y="3313941"/>
            <a:ext cx="2603718" cy="29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4664"/>
            <a:ext cx="4315554" cy="613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2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" y="342900"/>
            <a:ext cx="756666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1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0"/>
            <a:ext cx="7810500" cy="314706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1520" y="3212976"/>
            <a:ext cx="8640960" cy="3537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100" b="1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+mn-ea"/>
                <a:cs typeface="+mn-cs"/>
              </a:rPr>
              <a:t>ALZENTIA®</a:t>
            </a:r>
            <a:r>
              <a:rPr lang="hr-HR" sz="3100" b="1" dirty="0" smtClean="0"/>
              <a:t>: a</a:t>
            </a:r>
            <a:r>
              <a:rPr lang="en-GB" sz="3100" b="1" dirty="0" smtClean="0"/>
              <a:t> non-invasive hidden-goal</a:t>
            </a:r>
            <a:r>
              <a:rPr lang="hr-HR" sz="3100" b="1" dirty="0" smtClean="0"/>
              <a:t> </a:t>
            </a:r>
            <a:r>
              <a:rPr lang="en-GB" sz="3100" b="1" dirty="0" smtClean="0"/>
              <a:t>test</a:t>
            </a:r>
            <a:r>
              <a:rPr lang="hr-HR" sz="3100" b="1" dirty="0" smtClean="0"/>
              <a:t/>
            </a:r>
            <a:br>
              <a:rPr lang="hr-HR" sz="3100" b="1" dirty="0" smtClean="0"/>
            </a:br>
            <a:r>
              <a:rPr lang="en-GB" sz="3100" b="1" dirty="0" smtClean="0"/>
              <a:t>for spatial orientation impairment detection</a:t>
            </a:r>
            <a:r>
              <a:rPr lang="hr-HR" sz="3100" b="1" dirty="0" smtClean="0"/>
              <a:t/>
            </a:r>
            <a:br>
              <a:rPr lang="hr-HR" sz="3100" b="1" dirty="0" smtClean="0"/>
            </a:br>
            <a:r>
              <a:rPr lang="en-GB" sz="3100" b="1" dirty="0" smtClean="0"/>
              <a:t>in </a:t>
            </a:r>
            <a:r>
              <a:rPr lang="hr-HR" sz="3100" b="1" dirty="0" err="1" smtClean="0"/>
              <a:t>subject</a:t>
            </a:r>
            <a:r>
              <a:rPr lang="en-GB" sz="3100" b="1" dirty="0" smtClean="0"/>
              <a:t>s with possible neurocognitive disorder</a:t>
            </a:r>
            <a:r>
              <a:rPr lang="hr-HR" sz="3600" b="1" dirty="0" smtClean="0"/>
              <a:t/>
            </a:r>
            <a:br>
              <a:rPr lang="hr-HR" sz="3600" b="1" dirty="0" smtClean="0"/>
            </a:br>
            <a:r>
              <a:rPr lang="hr-HR" sz="800" b="1" dirty="0" smtClean="0"/>
              <a:t/>
            </a:r>
            <a:br>
              <a:rPr lang="hr-HR" sz="800" b="1" dirty="0" smtClean="0"/>
            </a:br>
            <a:r>
              <a:rPr lang="hr-HR" sz="2000" b="1" dirty="0" smtClean="0">
                <a:solidFill>
                  <a:srgbClr val="0070C0"/>
                </a:solidFill>
                <a:cs typeface="Aharoni" pitchFamily="2" charset="-79"/>
              </a:rPr>
              <a:t>Goran Šimić MD, </a:t>
            </a:r>
            <a:r>
              <a:rPr lang="hr-HR" sz="2000" b="1" dirty="0" err="1" smtClean="0">
                <a:solidFill>
                  <a:srgbClr val="0070C0"/>
                </a:solidFill>
                <a:cs typeface="Aharoni" pitchFamily="2" charset="-79"/>
              </a:rPr>
              <a:t>PhD</a:t>
            </a:r>
            <a:r>
              <a:rPr lang="hr-HR" sz="1800" dirty="0" smtClean="0">
                <a:cs typeface="Aharoni" pitchFamily="2" charset="-79"/>
              </a:rPr>
              <a:t/>
            </a:r>
            <a:br>
              <a:rPr lang="hr-HR" sz="18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Department </a:t>
            </a:r>
            <a:r>
              <a:rPr lang="hr-HR" sz="1600" dirty="0" err="1" smtClean="0">
                <a:cs typeface="Aharoni" pitchFamily="2" charset="-79"/>
              </a:rPr>
              <a:t>of</a:t>
            </a:r>
            <a:r>
              <a:rPr lang="hr-HR" sz="1600" dirty="0" smtClean="0">
                <a:cs typeface="Aharoni" pitchFamily="2" charset="-79"/>
              </a:rPr>
              <a:t> Neuroscience</a:t>
            </a:r>
            <a:br>
              <a:rPr lang="hr-HR" sz="16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Croatian Institute for </a:t>
            </a:r>
            <a:r>
              <a:rPr lang="hr-HR" sz="1600" dirty="0" err="1" smtClean="0">
                <a:cs typeface="Aharoni" pitchFamily="2" charset="-79"/>
              </a:rPr>
              <a:t>Brain</a:t>
            </a:r>
            <a:r>
              <a:rPr lang="hr-HR" sz="1600" dirty="0" smtClean="0">
                <a:cs typeface="Aharoni" pitchFamily="2" charset="-79"/>
              </a:rPr>
              <a:t> Research</a:t>
            </a:r>
            <a:br>
              <a:rPr lang="hr-HR" sz="16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University </a:t>
            </a:r>
            <a:r>
              <a:rPr lang="hr-HR" sz="1600" dirty="0" err="1" smtClean="0">
                <a:cs typeface="Aharoni" pitchFamily="2" charset="-79"/>
              </a:rPr>
              <a:t>of</a:t>
            </a:r>
            <a:r>
              <a:rPr lang="hr-HR" sz="1600" dirty="0" smtClean="0">
                <a:cs typeface="Aharoni" pitchFamily="2" charset="-79"/>
              </a:rPr>
              <a:t> Zagreb </a:t>
            </a:r>
            <a:r>
              <a:rPr lang="hr-HR" sz="1600" dirty="0" err="1" smtClean="0">
                <a:cs typeface="Aharoni" pitchFamily="2" charset="-79"/>
              </a:rPr>
              <a:t>Medical</a:t>
            </a:r>
            <a:r>
              <a:rPr lang="hr-HR" sz="1600" dirty="0" smtClean="0">
                <a:cs typeface="Aharoni" pitchFamily="2" charset="-79"/>
              </a:rPr>
              <a:t> </a:t>
            </a:r>
            <a:r>
              <a:rPr lang="hr-HR" sz="1600" dirty="0" err="1" smtClean="0">
                <a:cs typeface="Aharoni" pitchFamily="2" charset="-79"/>
              </a:rPr>
              <a:t>School</a:t>
            </a:r>
            <a:r>
              <a:rPr lang="hr-HR" sz="1600" dirty="0" smtClean="0">
                <a:cs typeface="Aharoni" pitchFamily="2" charset="-79"/>
              </a:rPr>
              <a:t/>
            </a:r>
            <a:br>
              <a:rPr lang="hr-HR" sz="1600" dirty="0" smtClean="0">
                <a:cs typeface="Aharoni" pitchFamily="2" charset="-79"/>
              </a:rPr>
            </a:br>
            <a:r>
              <a:rPr lang="hr-HR" sz="1600" dirty="0" smtClean="0">
                <a:cs typeface="Aharoni" pitchFamily="2" charset="-79"/>
              </a:rPr>
              <a:t>REPUBLIC OF CROATIA</a:t>
            </a:r>
            <a:r>
              <a:rPr lang="hr-HR" sz="2000" dirty="0" smtClean="0">
                <a:latin typeface="Palatino Linotype" pitchFamily="18" charset="0"/>
                <a:cs typeface="Aharoni" pitchFamily="2" charset="-79"/>
              </a:rPr>
              <a:t/>
            </a:r>
            <a:br>
              <a:rPr lang="hr-HR" sz="2000" dirty="0" smtClean="0">
                <a:latin typeface="Palatino Linotype" pitchFamily="18" charset="0"/>
                <a:cs typeface="Aharoni" pitchFamily="2" charset="-79"/>
              </a:rPr>
            </a:br>
            <a:r>
              <a:rPr lang="hr-HR" sz="2800" dirty="0" smtClean="0">
                <a:latin typeface="Palatino Linotype" pitchFamily="18" charset="0"/>
              </a:rPr>
              <a:t/>
            </a:r>
            <a:br>
              <a:rPr lang="hr-HR" sz="2800" dirty="0" smtClean="0">
                <a:latin typeface="Palatino Linotype" pitchFamily="18" charset="0"/>
              </a:rPr>
            </a:br>
            <a:r>
              <a:rPr lang="hr-HR" sz="2800" dirty="0" smtClean="0">
                <a:latin typeface="Palatino Linotype" pitchFamily="18" charset="0"/>
              </a:rPr>
              <a:t/>
            </a:r>
            <a:br>
              <a:rPr lang="hr-HR" sz="2800" dirty="0" smtClean="0">
                <a:latin typeface="Palatino Linotype" pitchFamily="18" charset="0"/>
              </a:rPr>
            </a:br>
            <a:endParaRPr lang="en-US" sz="2800" b="1" dirty="0">
              <a:latin typeface="Palatino Linotype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82" y="4695329"/>
            <a:ext cx="1979520" cy="1638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731" y="5877272"/>
            <a:ext cx="2016992" cy="788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085184"/>
            <a:ext cx="2991222" cy="6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971600" y="404664"/>
            <a:ext cx="7715200" cy="466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ROC </a:t>
            </a:r>
            <a:r>
              <a:rPr kumimoji="0" lang="hr-H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analysis</a:t>
            </a: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between</a:t>
            </a: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MCI </a:t>
            </a:r>
            <a:r>
              <a:rPr kumimoji="0" lang="hr-H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HC </a:t>
            </a:r>
            <a:r>
              <a:rPr kumimoji="0" lang="hr-H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subjects</a:t>
            </a: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adjusted</a:t>
            </a: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age </a:t>
            </a:r>
            <a:r>
              <a:rPr kumimoji="0" lang="hr-H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gender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51519" y="1268765"/>
          <a:ext cx="8712969" cy="42739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6676">
                  <a:extLst>
                    <a:ext uri="{9D8B030D-6E8A-4147-A177-3AD203B41FA5}">
                      <a16:colId xmlns:a16="http://schemas.microsoft.com/office/drawing/2014/main" val="3398776076"/>
                    </a:ext>
                  </a:extLst>
                </a:gridCol>
                <a:gridCol w="579408">
                  <a:extLst>
                    <a:ext uri="{9D8B030D-6E8A-4147-A177-3AD203B41FA5}">
                      <a16:colId xmlns:a16="http://schemas.microsoft.com/office/drawing/2014/main" val="2120558357"/>
                    </a:ext>
                  </a:extLst>
                </a:gridCol>
                <a:gridCol w="579408">
                  <a:extLst>
                    <a:ext uri="{9D8B030D-6E8A-4147-A177-3AD203B41FA5}">
                      <a16:colId xmlns:a16="http://schemas.microsoft.com/office/drawing/2014/main" val="3211879681"/>
                    </a:ext>
                  </a:extLst>
                </a:gridCol>
                <a:gridCol w="611875">
                  <a:extLst>
                    <a:ext uri="{9D8B030D-6E8A-4147-A177-3AD203B41FA5}">
                      <a16:colId xmlns:a16="http://schemas.microsoft.com/office/drawing/2014/main" val="1005771216"/>
                    </a:ext>
                  </a:extLst>
                </a:gridCol>
                <a:gridCol w="629058">
                  <a:extLst>
                    <a:ext uri="{9D8B030D-6E8A-4147-A177-3AD203B41FA5}">
                      <a16:colId xmlns:a16="http://schemas.microsoft.com/office/drawing/2014/main" val="3074396562"/>
                    </a:ext>
                  </a:extLst>
                </a:gridCol>
                <a:gridCol w="963064">
                  <a:extLst>
                    <a:ext uri="{9D8B030D-6E8A-4147-A177-3AD203B41FA5}">
                      <a16:colId xmlns:a16="http://schemas.microsoft.com/office/drawing/2014/main" val="1624049049"/>
                    </a:ext>
                  </a:extLst>
                </a:gridCol>
                <a:gridCol w="393348">
                  <a:extLst>
                    <a:ext uri="{9D8B030D-6E8A-4147-A177-3AD203B41FA5}">
                      <a16:colId xmlns:a16="http://schemas.microsoft.com/office/drawing/2014/main" val="2249943452"/>
                    </a:ext>
                  </a:extLst>
                </a:gridCol>
                <a:gridCol w="393348">
                  <a:extLst>
                    <a:ext uri="{9D8B030D-6E8A-4147-A177-3AD203B41FA5}">
                      <a16:colId xmlns:a16="http://schemas.microsoft.com/office/drawing/2014/main" val="897665620"/>
                    </a:ext>
                  </a:extLst>
                </a:gridCol>
                <a:gridCol w="393348">
                  <a:extLst>
                    <a:ext uri="{9D8B030D-6E8A-4147-A177-3AD203B41FA5}">
                      <a16:colId xmlns:a16="http://schemas.microsoft.com/office/drawing/2014/main" val="4162491561"/>
                    </a:ext>
                  </a:extLst>
                </a:gridCol>
                <a:gridCol w="393348">
                  <a:extLst>
                    <a:ext uri="{9D8B030D-6E8A-4147-A177-3AD203B41FA5}">
                      <a16:colId xmlns:a16="http://schemas.microsoft.com/office/drawing/2014/main" val="4169541381"/>
                    </a:ext>
                  </a:extLst>
                </a:gridCol>
                <a:gridCol w="393348">
                  <a:extLst>
                    <a:ext uri="{9D8B030D-6E8A-4147-A177-3AD203B41FA5}">
                      <a16:colId xmlns:a16="http://schemas.microsoft.com/office/drawing/2014/main" val="1289646073"/>
                    </a:ext>
                  </a:extLst>
                </a:gridCol>
                <a:gridCol w="393348">
                  <a:extLst>
                    <a:ext uri="{9D8B030D-6E8A-4147-A177-3AD203B41FA5}">
                      <a16:colId xmlns:a16="http://schemas.microsoft.com/office/drawing/2014/main" val="1506231864"/>
                    </a:ext>
                  </a:extLst>
                </a:gridCol>
                <a:gridCol w="393348">
                  <a:extLst>
                    <a:ext uri="{9D8B030D-6E8A-4147-A177-3AD203B41FA5}">
                      <a16:colId xmlns:a16="http://schemas.microsoft.com/office/drawing/2014/main" val="2461249557"/>
                    </a:ext>
                  </a:extLst>
                </a:gridCol>
                <a:gridCol w="393348">
                  <a:extLst>
                    <a:ext uri="{9D8B030D-6E8A-4147-A177-3AD203B41FA5}">
                      <a16:colId xmlns:a16="http://schemas.microsoft.com/office/drawing/2014/main" val="1387659477"/>
                    </a:ext>
                  </a:extLst>
                </a:gridCol>
                <a:gridCol w="393348">
                  <a:extLst>
                    <a:ext uri="{9D8B030D-6E8A-4147-A177-3AD203B41FA5}">
                      <a16:colId xmlns:a16="http://schemas.microsoft.com/office/drawing/2014/main" val="2963152690"/>
                    </a:ext>
                  </a:extLst>
                </a:gridCol>
                <a:gridCol w="393348">
                  <a:extLst>
                    <a:ext uri="{9D8B030D-6E8A-4147-A177-3AD203B41FA5}">
                      <a16:colId xmlns:a16="http://schemas.microsoft.com/office/drawing/2014/main" val="4017117260"/>
                    </a:ext>
                  </a:extLst>
                </a:gridCol>
              </a:tblGrid>
              <a:tr h="1602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 gridSpan="1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MCI vs HC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87895"/>
                  </a:ext>
                </a:extLst>
              </a:tr>
              <a:tr h="1602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err="1" smtClean="0">
                          <a:effectLst/>
                        </a:rPr>
                        <a:t>Prev</a:t>
                      </a:r>
                      <a:r>
                        <a:rPr lang="hr-HR" sz="800" b="1" dirty="0" err="1" smtClean="0">
                          <a:effectLst/>
                        </a:rPr>
                        <a:t>alence</a:t>
                      </a:r>
                      <a:r>
                        <a:rPr lang="en-US" sz="800" b="1" dirty="0" smtClean="0">
                          <a:effectLst/>
                        </a:rPr>
                        <a:t> </a:t>
                      </a:r>
                      <a:r>
                        <a:rPr lang="en-US" sz="800" b="1" dirty="0">
                          <a:effectLst/>
                        </a:rPr>
                        <a:t>5%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Prev. 10%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Prev. 16%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Prev. 20%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Prev. 36.7%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463280"/>
                  </a:ext>
                </a:extLst>
              </a:tr>
              <a:tr h="2976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	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Sensitivity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Specificity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 Cut-off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AUC, p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PPV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NPV</a:t>
                      </a:r>
                      <a:endParaRPr lang="en-U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PPV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NPV</a:t>
                      </a:r>
                      <a:endParaRPr lang="en-U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PPV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NPV</a:t>
                      </a:r>
                      <a:endParaRPr lang="en-U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PPV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NPV</a:t>
                      </a:r>
                      <a:endParaRPr lang="en-U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PPV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NPV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extLst>
                  <a:ext uri="{0D108BD9-81ED-4DB2-BD59-A6C34878D82A}">
                    <a16:rowId xmlns:a16="http://schemas.microsoft.com/office/drawing/2014/main" val="25283991"/>
                  </a:ext>
                </a:extLst>
              </a:tr>
              <a:tr h="160262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Ego 1</a:t>
                      </a:r>
                      <a:r>
                        <a:rPr lang="en-US" sz="800" baseline="30000" dirty="0">
                          <a:effectLst/>
                        </a:rPr>
                        <a:t>st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smtClean="0">
                          <a:effectLst/>
                        </a:rPr>
                        <a:t>attempt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Error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93.9%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80.7%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0.2519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0.917,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20.3%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35%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98.5%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54.8%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98.1%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73.8%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95.6%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180770"/>
                  </a:ext>
                </a:extLst>
              </a:tr>
              <a:tr h="160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Time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96.9%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78.4%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0.2466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0.900,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33.3%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46.1%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99.3%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52.9%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99%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72.2%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87.9%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726996"/>
                  </a:ext>
                </a:extLst>
              </a:tr>
              <a:tr h="160262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Ego average of last 4 attempts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Error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87.9%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83%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0.3153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0.901, p&lt;0.001*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21.4%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99.2%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36.5%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98.4%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49.6%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97.3%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56.4%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96.5%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75%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92.2%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313072"/>
                  </a:ext>
                </a:extLst>
              </a:tr>
              <a:tr h="160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Time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71.6%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0.1511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0.899,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15.6%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28.1%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46.8%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67.1%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100%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6624694"/>
                  </a:ext>
                </a:extLst>
              </a:tr>
              <a:tr h="160262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Ego average of all 8 attempts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Error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93.9%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76.1%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0.1956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0.915, p&lt;0.001*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17.1%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99.6%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30.4%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99.1%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42.8%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98.5%</a:t>
                      </a:r>
                      <a:endParaRPr lang="en-U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49.6%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98%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69.5%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95.6%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744190"/>
                  </a:ext>
                </a:extLst>
              </a:tr>
              <a:tr h="160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Time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100%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73.9%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0.2053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0.888,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16.8%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42.2%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48.9%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764849"/>
                  </a:ext>
                </a:extLst>
              </a:tr>
              <a:tr h="160262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Allo 1</a:t>
                      </a:r>
                      <a:r>
                        <a:rPr lang="en-US" sz="800" baseline="30000">
                          <a:effectLst/>
                        </a:rPr>
                        <a:t>st</a:t>
                      </a:r>
                      <a:r>
                        <a:rPr lang="en-US" sz="800">
                          <a:effectLst/>
                        </a:rPr>
                        <a:t> attempt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Error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100%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72.7%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0.1951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0.887,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16.2%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28.9%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41.1%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47.8%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413566"/>
                  </a:ext>
                </a:extLst>
              </a:tr>
              <a:tr h="160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Time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75%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0.2109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0.895,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17.4%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30.8%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43.2%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69.9%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538438"/>
                  </a:ext>
                </a:extLst>
              </a:tr>
              <a:tr h="160262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Allo average of last 4 attempts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Error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70.5%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0.1707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0.879,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27.4%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39.2%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45.9%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63.3%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062797"/>
                  </a:ext>
                </a:extLst>
              </a:tr>
              <a:tr h="160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Time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100%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70.5%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0.2059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0.892,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27.4%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39.2%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45.9%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66.3%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012726"/>
                  </a:ext>
                </a:extLst>
              </a:tr>
              <a:tr h="160262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Allo average of all 8 attempts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Error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71.6%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0.1642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0.896,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15.6%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28.1%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46.8%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67.1%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652417"/>
                  </a:ext>
                </a:extLst>
              </a:tr>
              <a:tr h="160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Time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73.9%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0.1831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0.890,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16.8%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42.2%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48.9%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684270"/>
                  </a:ext>
                </a:extLst>
              </a:tr>
              <a:tr h="160262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800" dirty="0" err="1">
                          <a:effectLst/>
                        </a:rPr>
                        <a:t>Combined</a:t>
                      </a:r>
                      <a:r>
                        <a:rPr lang="hr-HR" sz="800" dirty="0">
                          <a:effectLst/>
                        </a:rPr>
                        <a:t> </a:t>
                      </a:r>
                      <a:r>
                        <a:rPr lang="hr-HR" sz="800" dirty="0" err="1">
                          <a:effectLst/>
                        </a:rPr>
                        <a:t>Allo</a:t>
                      </a:r>
                      <a:r>
                        <a:rPr lang="hr-HR" sz="800" dirty="0">
                          <a:effectLst/>
                        </a:rPr>
                        <a:t>-Ego</a:t>
                      </a:r>
                      <a:r>
                        <a:rPr lang="en-US" sz="800" dirty="0">
                          <a:effectLst/>
                        </a:rPr>
                        <a:t> 1</a:t>
                      </a:r>
                      <a:r>
                        <a:rPr lang="en-US" sz="800" baseline="30000" dirty="0">
                          <a:effectLst/>
                        </a:rPr>
                        <a:t>st</a:t>
                      </a:r>
                      <a:r>
                        <a:rPr lang="en-US" sz="800" dirty="0">
                          <a:effectLst/>
                        </a:rPr>
                        <a:t> attempt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Error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90.9%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80.7%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0.2294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0.920, p&lt;0.001*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15.5%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99.4%</a:t>
                      </a:r>
                      <a:endParaRPr lang="en-U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34.4%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98.8%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47.3%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97.9%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54.1%</a:t>
                      </a:r>
                      <a:endParaRPr lang="en-U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97.3%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73.2%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93.9%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226517"/>
                  </a:ext>
                </a:extLst>
              </a:tr>
              <a:tr h="160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Time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96.9%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77.3%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0.2367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0.886,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18.3%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32.2%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44.8%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51.6%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71.2%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97.7%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906038"/>
                  </a:ext>
                </a:extLst>
              </a:tr>
              <a:tr h="160262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</a:rPr>
                        <a:t>Combined Allo-Ego</a:t>
                      </a:r>
                      <a:r>
                        <a:rPr lang="en-US" sz="800">
                          <a:effectLst/>
                        </a:rPr>
                        <a:t> average of last 4 attempts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Error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97%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73.9%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0.1787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0.906,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16.4%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41.4%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48.2%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68.3%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97.7%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431363"/>
                  </a:ext>
                </a:extLst>
              </a:tr>
              <a:tr h="160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Time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73.9%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0.1886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0.889, p&lt;0.001*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16.8%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42.2%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48.9%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0975139"/>
                  </a:ext>
                </a:extLst>
              </a:tr>
              <a:tr h="160262"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800">
                          <a:effectLst/>
                        </a:rPr>
                        <a:t>Combined Allo-Ego</a:t>
                      </a:r>
                      <a:r>
                        <a:rPr lang="en-US" sz="800">
                          <a:effectLst/>
                        </a:rPr>
                        <a:t> average of all 8 attempts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Error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93.9%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80.7%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0.2453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0.917, p&lt;0.001*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20.4%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99.6%</a:t>
                      </a:r>
                      <a:endParaRPr lang="en-U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35.1%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99.2%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48.1%</a:t>
                      </a:r>
                      <a:endParaRPr lang="en-US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98.6%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54.9%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98.1%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73.8%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95.8%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6844"/>
                  </a:ext>
                </a:extLst>
              </a:tr>
              <a:tr h="160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Time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96.9%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77.3%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0.2624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0.888,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18.3%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99.8%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32.2%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44.8%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51.6%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99%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71.2%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97.7%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846495"/>
                  </a:ext>
                </a:extLst>
              </a:tr>
              <a:tr h="24149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Ego average of first 4 attempts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Error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93.9%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77.3%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0.1874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0.920, p&lt;0.001*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17.9%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99.6%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31.5%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99.1%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44.1%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98.5%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50.8%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98.1%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70.6%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95.6%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35983"/>
                  </a:ext>
                </a:extLst>
              </a:tr>
              <a:tr h="2090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 smtClean="0">
                          <a:effectLst/>
                        </a:rPr>
                        <a:t>Allo</a:t>
                      </a:r>
                      <a:r>
                        <a:rPr lang="en-US" sz="800" dirty="0" smtClean="0">
                          <a:effectLst/>
                        </a:rPr>
                        <a:t> aver</a:t>
                      </a:r>
                      <a:r>
                        <a:rPr lang="hr-HR" sz="800" dirty="0" smtClean="0">
                          <a:effectLst/>
                        </a:rPr>
                        <a:t>. </a:t>
                      </a:r>
                      <a:r>
                        <a:rPr lang="en-US" sz="800" dirty="0" smtClean="0">
                          <a:effectLst/>
                        </a:rPr>
                        <a:t>of </a:t>
                      </a:r>
                      <a:r>
                        <a:rPr lang="en-US" sz="800" dirty="0">
                          <a:effectLst/>
                        </a:rPr>
                        <a:t>first 4 attempts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Error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70.5%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0.1658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0.893, p&lt;0.001*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15.1%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27.4%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39.2%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100%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45.9%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66.3%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100%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114214"/>
                  </a:ext>
                </a:extLst>
              </a:tr>
              <a:tr h="32052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800" dirty="0" err="1" smtClean="0">
                          <a:effectLst/>
                        </a:rPr>
                        <a:t>Comb</a:t>
                      </a:r>
                      <a:r>
                        <a:rPr lang="hr-HR" sz="800" dirty="0" smtClean="0">
                          <a:effectLst/>
                        </a:rPr>
                        <a:t>. </a:t>
                      </a:r>
                      <a:r>
                        <a:rPr lang="hr-HR" sz="800" dirty="0" err="1">
                          <a:effectLst/>
                        </a:rPr>
                        <a:t>Allo</a:t>
                      </a:r>
                      <a:r>
                        <a:rPr lang="hr-HR" sz="800" dirty="0">
                          <a:effectLst/>
                        </a:rPr>
                        <a:t>-Ego</a:t>
                      </a:r>
                      <a:r>
                        <a:rPr lang="en-US" sz="800" dirty="0">
                          <a:effectLst/>
                        </a:rPr>
                        <a:t> average of first 4 attempts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Error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90.9%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83%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0.2774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0.917, p&lt;0.001*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22%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99.4%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37.3%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98.8%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50.5%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98%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57.2%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97.3%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75.6%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94%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0" marR="6369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306849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655675" y="2527186"/>
            <a:ext cx="7308813" cy="136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55675" y="4779224"/>
            <a:ext cx="730881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55675" y="5224718"/>
            <a:ext cx="7308813" cy="313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55675" y="2204864"/>
            <a:ext cx="7308813" cy="136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55675" y="3810500"/>
            <a:ext cx="7308813" cy="136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55675" y="4454302"/>
            <a:ext cx="7308813" cy="136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2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Zaključci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9600" dirty="0" smtClean="0"/>
              <a:t>None </a:t>
            </a:r>
            <a:r>
              <a:rPr lang="en-US" sz="9600" dirty="0"/>
              <a:t>of the examined data reached sensitivities and specificities characteristic for ideal biomarker </a:t>
            </a:r>
            <a:r>
              <a:rPr lang="en-US" sz="9600" dirty="0" smtClean="0"/>
              <a:t>(</a:t>
            </a:r>
            <a:r>
              <a:rPr lang="hr-HR" sz="9600" dirty="0" err="1" smtClean="0"/>
              <a:t>both</a:t>
            </a:r>
            <a:r>
              <a:rPr lang="hr-HR" sz="9600" dirty="0" smtClean="0"/>
              <a:t> </a:t>
            </a:r>
            <a:r>
              <a:rPr lang="hr-HR" sz="9600" dirty="0" err="1" smtClean="0"/>
              <a:t>sensitivity</a:t>
            </a:r>
            <a:r>
              <a:rPr lang="hr-HR" sz="9600" dirty="0" smtClean="0"/>
              <a:t> </a:t>
            </a:r>
            <a:r>
              <a:rPr lang="hr-HR" sz="9600" dirty="0" err="1" smtClean="0"/>
              <a:t>and</a:t>
            </a:r>
            <a:r>
              <a:rPr lang="hr-HR" sz="9600" dirty="0" smtClean="0"/>
              <a:t> </a:t>
            </a:r>
            <a:r>
              <a:rPr lang="hr-HR" sz="9600" dirty="0" err="1" smtClean="0"/>
              <a:t>specificity</a:t>
            </a:r>
            <a:r>
              <a:rPr lang="hr-HR" sz="9600" dirty="0" smtClean="0"/>
              <a:t> </a:t>
            </a:r>
            <a:r>
              <a:rPr lang="en-US" sz="9600" dirty="0" smtClean="0"/>
              <a:t>above </a:t>
            </a:r>
            <a:r>
              <a:rPr lang="en-US" sz="9600" dirty="0"/>
              <a:t>85</a:t>
            </a:r>
            <a:r>
              <a:rPr lang="en-US" sz="9600" dirty="0" smtClean="0"/>
              <a:t>%)</a:t>
            </a:r>
            <a:endParaRPr lang="hr-HR" sz="9600" dirty="0" smtClean="0"/>
          </a:p>
          <a:p>
            <a:pPr marL="0" indent="0">
              <a:buNone/>
            </a:pPr>
            <a:endParaRPr lang="hr-HR" sz="96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hr-HR" sz="9600" dirty="0" err="1" smtClean="0"/>
              <a:t>However</a:t>
            </a:r>
            <a:r>
              <a:rPr lang="hr-HR" sz="9600" dirty="0" smtClean="0"/>
              <a:t>, </a:t>
            </a:r>
            <a:r>
              <a:rPr lang="hr-HR" sz="9600" dirty="0" err="1" smtClean="0"/>
              <a:t>after</a:t>
            </a:r>
            <a:r>
              <a:rPr lang="hr-HR" sz="9600" dirty="0" smtClean="0"/>
              <a:t> </a:t>
            </a:r>
            <a:r>
              <a:rPr lang="hr-HR" sz="9600" dirty="0" err="1" smtClean="0"/>
              <a:t>adjustment</a:t>
            </a:r>
            <a:r>
              <a:rPr lang="hr-HR" sz="9600" dirty="0" smtClean="0"/>
              <a:t> for age </a:t>
            </a:r>
            <a:r>
              <a:rPr lang="hr-HR" sz="9600" dirty="0" err="1" smtClean="0"/>
              <a:t>and</a:t>
            </a:r>
            <a:r>
              <a:rPr lang="hr-HR" sz="9600" dirty="0" smtClean="0"/>
              <a:t> </a:t>
            </a:r>
            <a:r>
              <a:rPr lang="hr-HR" sz="9600" dirty="0" err="1" smtClean="0"/>
              <a:t>gender</a:t>
            </a:r>
            <a:r>
              <a:rPr lang="hr-HR" sz="9600" dirty="0" smtClean="0"/>
              <a:t>, which </a:t>
            </a:r>
            <a:r>
              <a:rPr lang="hr-HR" sz="9600" dirty="0" err="1" smtClean="0"/>
              <a:t>highly</a:t>
            </a:r>
            <a:r>
              <a:rPr lang="hr-HR" sz="9600" dirty="0" smtClean="0"/>
              <a:t> </a:t>
            </a:r>
            <a:r>
              <a:rPr lang="hr-HR" sz="9600" dirty="0" err="1" smtClean="0"/>
              <a:t>improved</a:t>
            </a:r>
            <a:r>
              <a:rPr lang="hr-HR" sz="9600" dirty="0" smtClean="0"/>
              <a:t> </a:t>
            </a:r>
            <a:r>
              <a:rPr lang="hr-HR" sz="9600" dirty="0" err="1" smtClean="0"/>
              <a:t>discriminative</a:t>
            </a:r>
            <a:r>
              <a:rPr lang="hr-HR" sz="9600" dirty="0" smtClean="0"/>
              <a:t> </a:t>
            </a:r>
            <a:r>
              <a:rPr lang="hr-HR" sz="9600" dirty="0" err="1" smtClean="0"/>
              <a:t>properties</a:t>
            </a:r>
            <a:r>
              <a:rPr lang="hr-HR" sz="9600" dirty="0" smtClean="0"/>
              <a:t> </a:t>
            </a:r>
            <a:r>
              <a:rPr lang="hr-HR" sz="9600" dirty="0" err="1" smtClean="0"/>
              <a:t>of</a:t>
            </a:r>
            <a:r>
              <a:rPr lang="hr-HR" sz="9600" dirty="0" smtClean="0"/>
              <a:t> </a:t>
            </a:r>
            <a:r>
              <a:rPr lang="hr-HR" sz="9600" dirty="0" err="1" smtClean="0"/>
              <a:t>all</a:t>
            </a:r>
            <a:r>
              <a:rPr lang="hr-HR" sz="9600" dirty="0" smtClean="0"/>
              <a:t> the </a:t>
            </a:r>
            <a:r>
              <a:rPr lang="hr-HR" sz="9600" dirty="0" err="1" smtClean="0"/>
              <a:t>subtests</a:t>
            </a:r>
            <a:r>
              <a:rPr lang="hr-HR" sz="9600" dirty="0" smtClean="0"/>
              <a:t> </a:t>
            </a:r>
            <a:r>
              <a:rPr lang="hr-HR" sz="9600" dirty="0" err="1" smtClean="0"/>
              <a:t>performed</a:t>
            </a:r>
            <a:r>
              <a:rPr lang="hr-HR" sz="9600" dirty="0" smtClean="0"/>
              <a:t>, se</a:t>
            </a:r>
            <a:r>
              <a:rPr lang="en-US" sz="9600" dirty="0" err="1" smtClean="0"/>
              <a:t>veral</a:t>
            </a:r>
            <a:r>
              <a:rPr lang="hr-HR" sz="9600" dirty="0" smtClean="0"/>
              <a:t> </a:t>
            </a:r>
            <a:r>
              <a:rPr lang="hr-HR" sz="9600" dirty="0" err="1" smtClean="0"/>
              <a:t>of</a:t>
            </a:r>
            <a:r>
              <a:rPr lang="hr-HR" sz="9600" dirty="0" smtClean="0"/>
              <a:t> </a:t>
            </a:r>
            <a:r>
              <a:rPr lang="hr-HR" sz="9600" dirty="0" err="1" smtClean="0"/>
              <a:t>them</a:t>
            </a:r>
            <a:r>
              <a:rPr lang="hr-HR" sz="9600" dirty="0" smtClean="0"/>
              <a:t> </a:t>
            </a:r>
            <a:r>
              <a:rPr lang="en-US" sz="9600" dirty="0" smtClean="0"/>
              <a:t>reached </a:t>
            </a:r>
            <a:r>
              <a:rPr lang="en-US" sz="9600" dirty="0"/>
              <a:t>high sensitivities and </a:t>
            </a:r>
            <a:r>
              <a:rPr lang="en-US" sz="9600" dirty="0" smtClean="0"/>
              <a:t>specificities</a:t>
            </a:r>
            <a:r>
              <a:rPr lang="hr-HR" sz="9600" dirty="0" smtClean="0"/>
              <a:t> (</a:t>
            </a:r>
            <a:r>
              <a:rPr lang="hr-HR" sz="9600" dirty="0" err="1" smtClean="0"/>
              <a:t>near</a:t>
            </a:r>
            <a:r>
              <a:rPr lang="hr-HR" sz="9600" dirty="0" smtClean="0"/>
              <a:t> ideal </a:t>
            </a:r>
            <a:r>
              <a:rPr lang="hr-HR" sz="9600" dirty="0" err="1" smtClean="0"/>
              <a:t>values</a:t>
            </a:r>
            <a:r>
              <a:rPr lang="hr-HR" sz="9600" dirty="0" smtClean="0"/>
              <a:t>)</a:t>
            </a:r>
          </a:p>
          <a:p>
            <a:endParaRPr lang="hr-HR" sz="96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hr-HR" sz="96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E</a:t>
            </a:r>
            <a:r>
              <a:rPr lang="en-US" sz="96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rror</a:t>
            </a:r>
            <a:r>
              <a:rPr lang="en-US" sz="96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measured in </a:t>
            </a:r>
            <a:r>
              <a:rPr lang="hr-HR" sz="96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the </a:t>
            </a:r>
            <a:r>
              <a:rPr lang="en-US" sz="96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egocentric 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subtest (average of all 8 attempts) showed </a:t>
            </a:r>
            <a:r>
              <a:rPr lang="hr-HR" sz="96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overall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the best discriminative properties </a:t>
            </a:r>
            <a:r>
              <a:rPr lang="en-US" sz="96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(AUC</a:t>
            </a:r>
            <a:r>
              <a:rPr lang="hr-HR" sz="96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– 0.915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) and diagnostic performance (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93.9% 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sensitivity and 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76.1% 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specificity)</a:t>
            </a:r>
            <a:endParaRPr lang="hr-HR" sz="9600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endParaRPr lang="hr-HR" sz="9600" dirty="0" smtClean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9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93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Zaključci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9600" dirty="0" smtClean="0"/>
              <a:t>Since value </a:t>
            </a:r>
            <a:r>
              <a:rPr lang="en-US" sz="9600" dirty="0"/>
              <a:t>for prevalence of MCI </a:t>
            </a:r>
            <a:r>
              <a:rPr lang="hr-HR" sz="9600" dirty="0" err="1" smtClean="0"/>
              <a:t>vary</a:t>
            </a:r>
            <a:r>
              <a:rPr lang="hr-HR" sz="9600" dirty="0" smtClean="0"/>
              <a:t> </a:t>
            </a:r>
            <a:r>
              <a:rPr lang="en-US" sz="9600" dirty="0" smtClean="0"/>
              <a:t>between </a:t>
            </a:r>
            <a:r>
              <a:rPr lang="en-US" sz="9600" dirty="0"/>
              <a:t>different </a:t>
            </a:r>
            <a:r>
              <a:rPr lang="hr-HR" sz="9600" dirty="0" err="1" smtClean="0"/>
              <a:t>populations</a:t>
            </a:r>
            <a:r>
              <a:rPr lang="hr-HR" sz="9600" dirty="0" smtClean="0"/>
              <a:t> </a:t>
            </a:r>
            <a:r>
              <a:rPr lang="en-US" sz="9600" dirty="0" err="1" smtClean="0"/>
              <a:t>studie</a:t>
            </a:r>
            <a:r>
              <a:rPr lang="hr-HR" sz="9600" dirty="0" smtClean="0"/>
              <a:t>d </a:t>
            </a:r>
            <a:r>
              <a:rPr lang="en-US" sz="9600" dirty="0" smtClean="0"/>
              <a:t>(</a:t>
            </a:r>
            <a:r>
              <a:rPr lang="en-US" sz="9600" i="1" dirty="0"/>
              <a:t>Roberts</a:t>
            </a:r>
            <a:r>
              <a:rPr lang="hr-HR" sz="9600" i="1" dirty="0"/>
              <a:t> </a:t>
            </a:r>
            <a:r>
              <a:rPr lang="hr-HR" sz="9600" i="1" dirty="0" err="1"/>
              <a:t>and</a:t>
            </a:r>
            <a:r>
              <a:rPr lang="hr-HR" sz="9600" i="1" dirty="0"/>
              <a:t> </a:t>
            </a:r>
            <a:r>
              <a:rPr lang="hr-HR" sz="9600" i="1" dirty="0" err="1"/>
              <a:t>Knopman</a:t>
            </a:r>
            <a:r>
              <a:rPr lang="hr-HR" sz="9600" i="1" dirty="0"/>
              <a:t>, </a:t>
            </a:r>
            <a:r>
              <a:rPr lang="hr-HR" sz="9600" i="1" dirty="0" err="1"/>
              <a:t>Clin</a:t>
            </a:r>
            <a:r>
              <a:rPr lang="hr-HR" sz="9600" i="1" dirty="0"/>
              <a:t> </a:t>
            </a:r>
            <a:r>
              <a:rPr lang="hr-HR" sz="9600" i="1" dirty="0" err="1"/>
              <a:t>Geriatr</a:t>
            </a:r>
            <a:r>
              <a:rPr lang="hr-HR" sz="9600" i="1" dirty="0"/>
              <a:t> Med,</a:t>
            </a:r>
            <a:r>
              <a:rPr lang="en-US" sz="9600" i="1" dirty="0"/>
              <a:t> </a:t>
            </a:r>
            <a:r>
              <a:rPr lang="en-US" sz="9600" i="1" dirty="0" smtClean="0"/>
              <a:t>2013</a:t>
            </a:r>
            <a:r>
              <a:rPr lang="hr-HR" sz="9600" dirty="0" smtClean="0"/>
              <a:t>;</a:t>
            </a:r>
            <a:r>
              <a:rPr lang="en-US" sz="9600" dirty="0" smtClean="0"/>
              <a:t> </a:t>
            </a:r>
            <a:r>
              <a:rPr lang="en-US" sz="9600" i="1" dirty="0" err="1" smtClean="0"/>
              <a:t>Sachdev</a:t>
            </a:r>
            <a:r>
              <a:rPr lang="en-US" sz="9600" i="1" dirty="0" smtClean="0"/>
              <a:t> </a:t>
            </a:r>
            <a:r>
              <a:rPr lang="en-US" sz="9600" i="1" dirty="0"/>
              <a:t>et al., </a:t>
            </a:r>
            <a:r>
              <a:rPr lang="hr-HR" sz="9600" i="1" dirty="0" smtClean="0"/>
              <a:t>PLoS One, </a:t>
            </a:r>
            <a:r>
              <a:rPr lang="en-US" sz="9600" i="1" dirty="0" smtClean="0"/>
              <a:t>2015</a:t>
            </a:r>
            <a:r>
              <a:rPr lang="en-US" sz="9600" dirty="0" smtClean="0"/>
              <a:t>), </a:t>
            </a:r>
            <a:r>
              <a:rPr lang="en-US" sz="9600" dirty="0"/>
              <a:t>PPVs and NPVs </a:t>
            </a:r>
            <a:r>
              <a:rPr lang="en-US" sz="9600" dirty="0" smtClean="0"/>
              <a:t>were </a:t>
            </a:r>
            <a:r>
              <a:rPr lang="en-US" sz="9600" dirty="0"/>
              <a:t>determined when prevalence of MCI was set at 5%, 10%, 16%, 20% and 36.7</a:t>
            </a:r>
            <a:r>
              <a:rPr lang="en-US" sz="9600" dirty="0" smtClean="0"/>
              <a:t>%</a:t>
            </a:r>
            <a:r>
              <a:rPr lang="hr-HR" sz="9600" dirty="0" smtClean="0"/>
              <a:t>:</a:t>
            </a:r>
            <a:r>
              <a:rPr lang="en-US" sz="9600" dirty="0" smtClean="0"/>
              <a:t> </a:t>
            </a:r>
            <a:r>
              <a:rPr lang="hr-HR" sz="9600" dirty="0" smtClean="0"/>
              <a:t>n</a:t>
            </a:r>
            <a:r>
              <a:rPr lang="en-US" sz="9600" dirty="0" smtClean="0"/>
              <a:t>one </a:t>
            </a:r>
            <a:r>
              <a:rPr lang="en-US" sz="9600" dirty="0"/>
              <a:t>of </a:t>
            </a:r>
            <a:r>
              <a:rPr lang="en-US" sz="9600" dirty="0" smtClean="0"/>
              <a:t>the</a:t>
            </a:r>
            <a:r>
              <a:rPr lang="hr-HR" sz="9600" dirty="0" smtClean="0"/>
              <a:t> </a:t>
            </a:r>
            <a:r>
              <a:rPr lang="hr-HR" sz="9600" dirty="0" err="1" smtClean="0"/>
              <a:t>subtests</a:t>
            </a:r>
            <a:r>
              <a:rPr lang="en-US" sz="9600" dirty="0" smtClean="0"/>
              <a:t> </a:t>
            </a:r>
            <a:r>
              <a:rPr lang="en-US" sz="9600" dirty="0"/>
              <a:t>reached </a:t>
            </a:r>
            <a:r>
              <a:rPr lang="hr-HR" sz="9600" dirty="0" smtClean="0"/>
              <a:t>ideal </a:t>
            </a:r>
            <a:r>
              <a:rPr lang="hr-HR" sz="9600" dirty="0" err="1" smtClean="0"/>
              <a:t>values</a:t>
            </a:r>
            <a:r>
              <a:rPr lang="hr-HR" sz="9600" dirty="0" smtClean="0"/>
              <a:t> </a:t>
            </a:r>
            <a:r>
              <a:rPr lang="hr-HR" sz="9600" dirty="0" err="1" smtClean="0"/>
              <a:t>of</a:t>
            </a:r>
            <a:r>
              <a:rPr lang="hr-HR" sz="9600" dirty="0" smtClean="0"/>
              <a:t> </a:t>
            </a:r>
            <a:r>
              <a:rPr lang="hr-HR" sz="9600" dirty="0" err="1" smtClean="0"/>
              <a:t>both</a:t>
            </a:r>
            <a:r>
              <a:rPr lang="en-US" sz="9600" dirty="0" smtClean="0"/>
              <a:t> </a:t>
            </a:r>
            <a:r>
              <a:rPr lang="en-US" sz="9600" dirty="0"/>
              <a:t>PPVs and NPVs (above 95</a:t>
            </a:r>
            <a:r>
              <a:rPr lang="en-US" sz="9600" dirty="0" smtClean="0"/>
              <a:t>%)</a:t>
            </a:r>
            <a:endParaRPr lang="hr-HR" sz="9600" dirty="0" smtClean="0"/>
          </a:p>
          <a:p>
            <a:pPr marL="0" indent="0">
              <a:buNone/>
            </a:pPr>
            <a:endParaRPr lang="hr-HR" sz="9600" dirty="0" smtClean="0"/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9600" dirty="0" err="1" smtClean="0"/>
              <a:t>Generally</a:t>
            </a:r>
            <a:r>
              <a:rPr lang="hr-HR" sz="9600" dirty="0" smtClean="0"/>
              <a:t>, 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r</a:t>
            </a:r>
            <a:r>
              <a:rPr lang="en-US" sz="96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esults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of NPVs were much better </a:t>
            </a:r>
            <a:r>
              <a:rPr lang="en-US" sz="96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tha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n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results of </a:t>
            </a:r>
            <a:r>
              <a:rPr lang="en-US" sz="96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PPVs</a:t>
            </a:r>
            <a:r>
              <a:rPr lang="en-US" sz="9600" dirty="0" smtClean="0"/>
              <a:t> (in majority of </a:t>
            </a:r>
            <a:r>
              <a:rPr lang="hr-HR" sz="9600" dirty="0" err="1" smtClean="0"/>
              <a:t>subtests</a:t>
            </a:r>
            <a:r>
              <a:rPr lang="en-US" sz="9600" dirty="0" smtClean="0"/>
              <a:t>, NPV values were above 90</a:t>
            </a:r>
            <a:r>
              <a:rPr lang="hr-HR" sz="9600" dirty="0" smtClean="0"/>
              <a:t>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9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Zaključci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600" dirty="0" smtClean="0"/>
              <a:t>Error measured in egocentric subtest (average of all 8 attempts) reached high NPVs (above 90%), but insufficient PPVs (below 65%)</a:t>
            </a:r>
            <a:r>
              <a:rPr lang="hr-HR" sz="9600" dirty="0" smtClean="0"/>
              <a:t>, 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which </a:t>
            </a:r>
            <a:r>
              <a:rPr lang="hr-HR" sz="96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means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that </a:t>
            </a:r>
            <a:r>
              <a:rPr lang="hr-HR" sz="96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this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test could be 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 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good “screening test” (due to high NPVs)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,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but doesn’t have potential 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to </a:t>
            </a:r>
            <a:r>
              <a:rPr lang="hr-HR" sz="96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be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960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used</a:t>
            </a:r>
            <a:r>
              <a:rPr lang="hr-HR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as</a:t>
            </a:r>
            <a:r>
              <a:rPr lang="en-US" sz="96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“confirmatory test” (due to low PPVs)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96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9600" dirty="0" smtClean="0"/>
              <a:t>For </a:t>
            </a:r>
            <a:r>
              <a:rPr lang="en-US" sz="9600" dirty="0"/>
              <a:t>example, error measured in egocentric subtest (average of all 8 </a:t>
            </a:r>
            <a:r>
              <a:rPr lang="en-US" sz="9600" dirty="0" smtClean="0"/>
              <a:t>attempts</a:t>
            </a:r>
            <a:r>
              <a:rPr lang="hr-HR" sz="9600" dirty="0" smtClean="0"/>
              <a:t>, </a:t>
            </a:r>
            <a:r>
              <a:rPr lang="en-US" sz="9600" dirty="0" smtClean="0"/>
              <a:t>cut-off </a:t>
            </a:r>
            <a:r>
              <a:rPr lang="en-US" sz="9600" dirty="0"/>
              <a:t>= 2</a:t>
            </a:r>
            <a:r>
              <a:rPr lang="hr-HR" sz="9600" dirty="0"/>
              <a:t>4</a:t>
            </a:r>
            <a:r>
              <a:rPr lang="en-US" sz="9600" dirty="0"/>
              <a:t> cm) at prevalence set at 20% has 40.9% PPV and 93.9% NPV</a:t>
            </a:r>
            <a:r>
              <a:rPr lang="hr-HR" sz="9600" dirty="0"/>
              <a:t>:</a:t>
            </a:r>
            <a:r>
              <a:rPr lang="en-US" sz="9600" dirty="0"/>
              <a:t> </a:t>
            </a:r>
            <a:r>
              <a:rPr lang="hr-HR" sz="9600" dirty="0"/>
              <a:t>t</a:t>
            </a:r>
            <a:r>
              <a:rPr lang="en-US" sz="9600" dirty="0"/>
              <a:t>his means that there is 59.1% probability of no MCI with a positive test, and 6.1% probability of MCI with a negative test</a:t>
            </a:r>
            <a:endParaRPr lang="hr-HR" sz="9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7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128713"/>
            <a:ext cx="9153526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2344738" y="741363"/>
            <a:ext cx="76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2013</a:t>
            </a: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4" name="TextBox 8"/>
          <p:cNvSpPr txBox="1">
            <a:spLocks noChangeArrowheads="1"/>
          </p:cNvSpPr>
          <p:nvPr/>
        </p:nvSpPr>
        <p:spPr bwMode="auto">
          <a:xfrm>
            <a:off x="5262563" y="744538"/>
            <a:ext cx="76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2000</a:t>
            </a: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9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Zaključci 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err="1" smtClean="0"/>
              <a:t>There</a:t>
            </a:r>
            <a:r>
              <a:rPr lang="hr-HR" sz="2400" dirty="0" smtClean="0"/>
              <a:t> </a:t>
            </a:r>
            <a:r>
              <a:rPr lang="en-US" sz="2400" dirty="0" smtClean="0"/>
              <a:t>is </a:t>
            </a:r>
            <a:r>
              <a:rPr lang="en-US" sz="2400" dirty="0"/>
              <a:t>always </a:t>
            </a:r>
            <a:r>
              <a:rPr lang="hr-HR" sz="2400" dirty="0" smtClean="0"/>
              <a:t>a </a:t>
            </a:r>
            <a:r>
              <a:rPr lang="en-US" sz="2400" dirty="0" smtClean="0"/>
              <a:t>fraction </a:t>
            </a:r>
            <a:r>
              <a:rPr lang="en-US" sz="2400" dirty="0"/>
              <a:t>of MCI patients that will remain stable and will not progress to </a:t>
            </a:r>
            <a:r>
              <a:rPr lang="en-US" sz="2400" dirty="0" smtClean="0"/>
              <a:t>dementia</a:t>
            </a:r>
            <a:endParaRPr lang="hr-HR" sz="2400" dirty="0" smtClean="0"/>
          </a:p>
          <a:p>
            <a:pPr marL="0" indent="0">
              <a:buNone/>
            </a:pPr>
            <a:endParaRPr lang="hr-HR" sz="2400" dirty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2400" dirty="0" err="1" smtClean="0"/>
              <a:t>Still</a:t>
            </a:r>
            <a:r>
              <a:rPr lang="hr-HR" sz="2400" dirty="0" smtClean="0"/>
              <a:t>, t</a:t>
            </a:r>
            <a:r>
              <a:rPr lang="en-US" sz="2400" dirty="0" smtClean="0"/>
              <a:t>here is a possibility that </a:t>
            </a:r>
            <a:r>
              <a:rPr lang="hr-HR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the </a:t>
            </a:r>
            <a:r>
              <a:rPr lang="hr-HR" sz="24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hidden</a:t>
            </a:r>
            <a:r>
              <a:rPr lang="hr-HR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object</a:t>
            </a:r>
            <a:r>
              <a:rPr lang="hr-HR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test </a:t>
            </a:r>
            <a:r>
              <a:rPr lang="hr-HR" sz="24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may</a:t>
            </a:r>
            <a:r>
              <a:rPr lang="hr-HR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be</a:t>
            </a:r>
            <a:r>
              <a:rPr lang="hr-HR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also</a:t>
            </a:r>
            <a:r>
              <a:rPr lang="hr-HR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a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good confirmatory test</a:t>
            </a:r>
            <a:r>
              <a:rPr lang="en-US" sz="2400" dirty="0" smtClean="0"/>
              <a:t>, </a:t>
            </a:r>
            <a:r>
              <a:rPr lang="hr-HR" sz="2400" dirty="0" err="1" smtClean="0"/>
              <a:t>although</a:t>
            </a:r>
            <a:r>
              <a:rPr lang="hr-HR" sz="2400" dirty="0" smtClean="0"/>
              <a:t> </a:t>
            </a:r>
            <a:r>
              <a:rPr lang="en-US" sz="2400" dirty="0" smtClean="0"/>
              <a:t>not in the group of all MCI patients but 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in the group of those </a:t>
            </a:r>
            <a:r>
              <a:rPr lang="hr-HR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MCI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patients 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that show </a:t>
            </a:r>
            <a:r>
              <a:rPr lang="hr-HR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some </a:t>
            </a:r>
            <a:r>
              <a:rPr lang="hr-HR" sz="2400" dirty="0" err="1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additional</a:t>
            </a:r>
            <a:r>
              <a:rPr lang="hr-HR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indices 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of </a:t>
            </a:r>
            <a:r>
              <a:rPr lang="en-US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dementia</a:t>
            </a:r>
            <a:r>
              <a:rPr lang="en-US" sz="2400" dirty="0" smtClean="0"/>
              <a:t> (</a:t>
            </a:r>
            <a:r>
              <a:rPr lang="hr-HR" sz="2400" dirty="0" err="1" smtClean="0"/>
              <a:t>e.g</a:t>
            </a:r>
            <a:r>
              <a:rPr lang="hr-HR" sz="2400" dirty="0" smtClean="0"/>
              <a:t>. </a:t>
            </a:r>
            <a:r>
              <a:rPr lang="en-US" sz="2400" dirty="0" smtClean="0"/>
              <a:t>worsened performance on </a:t>
            </a:r>
            <a:r>
              <a:rPr lang="hr-HR" sz="2400" dirty="0" err="1" smtClean="0"/>
              <a:t>other</a:t>
            </a:r>
            <a:r>
              <a:rPr lang="hr-HR" sz="2400" dirty="0" smtClean="0"/>
              <a:t> </a:t>
            </a:r>
            <a:r>
              <a:rPr lang="en-US" sz="2400" dirty="0" smtClean="0"/>
              <a:t>neuropsychological tests or altered levels of </a:t>
            </a:r>
            <a:r>
              <a:rPr lang="hr-HR" sz="2400" dirty="0" smtClean="0"/>
              <a:t>CSF </a:t>
            </a:r>
            <a:r>
              <a:rPr lang="hr-HR" sz="2400" dirty="0" err="1" smtClean="0"/>
              <a:t>and</a:t>
            </a:r>
            <a:r>
              <a:rPr lang="hr-HR" sz="2400" dirty="0" smtClean="0"/>
              <a:t> </a:t>
            </a:r>
            <a:r>
              <a:rPr lang="hr-HR" sz="2400" dirty="0" err="1" smtClean="0"/>
              <a:t>plasma</a:t>
            </a:r>
            <a:r>
              <a:rPr lang="hr-HR" sz="2400" dirty="0" smtClean="0"/>
              <a:t> </a:t>
            </a:r>
            <a:r>
              <a:rPr lang="en-US" sz="2400" dirty="0" smtClean="0"/>
              <a:t>different biomarkers)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20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Fiziološki ritmovi HF i hipoteza učenja u 2 koraka</a:t>
            </a:r>
            <a:endParaRPr lang="en-GB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3962400" cy="2971800"/>
          </a:xfrm>
        </p:spPr>
        <p:txBody>
          <a:bodyPr/>
          <a:lstStyle/>
          <a:p>
            <a:r>
              <a:rPr lang="en-GB" sz="2400" smtClean="0">
                <a:latin typeface="Arial" charset="0"/>
              </a:rPr>
              <a:t>1. Korak: “istraži i iskusi” - </a:t>
            </a:r>
            <a:r>
              <a:rPr lang="en-GB" sz="2400" smtClean="0">
                <a:solidFill>
                  <a:srgbClr val="FF3300"/>
                </a:solidFill>
                <a:latin typeface="Arial" charset="0"/>
              </a:rPr>
              <a:t>theta ritam</a:t>
            </a:r>
            <a:r>
              <a:rPr lang="en-GB" sz="2400" smtClean="0">
                <a:latin typeface="Arial" charset="0"/>
              </a:rPr>
              <a:t> </a:t>
            </a:r>
          </a:p>
          <a:p>
            <a:endParaRPr lang="en-GB" sz="2400" smtClean="0">
              <a:latin typeface="Arial" charset="0"/>
            </a:endParaRPr>
          </a:p>
          <a:p>
            <a:r>
              <a:rPr lang="en-GB" sz="2400" smtClean="0">
                <a:latin typeface="Arial" charset="0"/>
              </a:rPr>
              <a:t>2. Korak: “odmori se i konsolidiraj”                     - </a:t>
            </a:r>
            <a:r>
              <a:rPr lang="en-GB" sz="2400" smtClean="0">
                <a:solidFill>
                  <a:srgbClr val="FF3300"/>
                </a:solidFill>
                <a:latin typeface="Arial" charset="0"/>
              </a:rPr>
              <a:t>oštri valovi                     </a:t>
            </a:r>
            <a:r>
              <a:rPr lang="en-GB" sz="2400" smtClean="0">
                <a:latin typeface="Arial" charset="0"/>
              </a:rPr>
              <a:t>- ‘kompresija vremena’</a:t>
            </a:r>
            <a:endParaRPr lang="en-GB" smtClean="0"/>
          </a:p>
        </p:txBody>
      </p:sp>
      <p:pic>
        <p:nvPicPr>
          <p:cNvPr id="19460" name="Picture 7" descr="mrhftotalfl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502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mrca3matr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52600"/>
            <a:ext cx="1828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13"/>
          <p:cNvSpPr txBox="1">
            <a:spLocks noChangeArrowheads="1"/>
          </p:cNvSpPr>
          <p:nvPr/>
        </p:nvSpPr>
        <p:spPr bwMode="auto">
          <a:xfrm>
            <a:off x="152400" y="4724400"/>
            <a:ext cx="4114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CC00"/>
                </a:solidFill>
                <a:latin typeface="Arial" charset="0"/>
              </a:rPr>
              <a:t>Svojstva CA3/CA1 mreže:</a:t>
            </a:r>
            <a:endParaRPr lang="en-US" sz="2000" smtClean="0">
              <a:solidFill>
                <a:srgbClr val="FFFFFF"/>
              </a:solidFill>
              <a:latin typeface="Arial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  <a:latin typeface="Arial" charset="0"/>
              </a:rPr>
              <a:t>- učenje iz jednog pokušaja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  <a:latin typeface="Arial" charset="0"/>
              </a:rPr>
              <a:t>- generalizacija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  <a:latin typeface="Arial" charset="0"/>
              </a:rPr>
              <a:t>- otpornost na šum</a:t>
            </a: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126413" cy="1143000"/>
          </a:xfrm>
        </p:spPr>
        <p:txBody>
          <a:bodyPr/>
          <a:lstStyle/>
          <a:p>
            <a:r>
              <a:rPr lang="hr-HR" sz="3600" smtClean="0"/>
              <a:t>Predmnijevani mehanizam konsolidacije</a:t>
            </a:r>
          </a:p>
        </p:txBody>
      </p:sp>
      <p:pic>
        <p:nvPicPr>
          <p:cNvPr id="20483" name="Picture 4" descr="konsolidacijaunc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92375"/>
            <a:ext cx="7526338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0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MemTax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2564904"/>
            <a:ext cx="7121525" cy="4171950"/>
          </a:xfrm>
          <a:prstGeom prst="rect">
            <a:avLst/>
          </a:prstGeom>
        </p:spPr>
      </p:pic>
      <p:pic>
        <p:nvPicPr>
          <p:cNvPr id="15" name="Picture 4" descr="MRIofH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198066" cy="219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267508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H.M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886490"/>
            <a:ext cx="31786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Vrste zapamćenih sadržaja (pamćenja)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877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Svi nedeklarativni oblici (ne uključuju svijest i pozornost) učenja i pamćenja mogu se podijeliti na: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244" y="3212976"/>
            <a:ext cx="8229600" cy="2664296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Asocijativne (učenje nastaje kroz sparivanje dvaju ili više prethodno </a:t>
            </a:r>
            <a:r>
              <a:rPr lang="hr-HR" dirty="0" err="1" smtClean="0"/>
              <a:t>nesparenih</a:t>
            </a:r>
            <a:r>
              <a:rPr lang="hr-HR" dirty="0" smtClean="0"/>
              <a:t> podražaja)</a:t>
            </a:r>
          </a:p>
          <a:p>
            <a:endParaRPr lang="hr-HR" dirty="0" smtClean="0"/>
          </a:p>
          <a:p>
            <a:r>
              <a:rPr lang="hr-HR" dirty="0" err="1" smtClean="0"/>
              <a:t>Neasocijativne</a:t>
            </a:r>
            <a:r>
              <a:rPr lang="hr-HR" dirty="0" smtClean="0"/>
              <a:t> (učenje nastaje u odgovoru na isti podražaj koji se daje jedanput ili više puta)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933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rd processing- Left latera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73" y="476672"/>
            <a:ext cx="2998174" cy="2998174"/>
          </a:xfrm>
          <a:prstGeom prst="rect">
            <a:avLst/>
          </a:prstGeom>
        </p:spPr>
      </p:pic>
      <p:pic>
        <p:nvPicPr>
          <p:cNvPr id="5" name="Word processing- Left medial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7938" y="476672"/>
            <a:ext cx="2994832" cy="2994832"/>
          </a:xfrm>
          <a:prstGeom prst="rect">
            <a:avLst/>
          </a:prstGeom>
        </p:spPr>
      </p:pic>
      <p:pic>
        <p:nvPicPr>
          <p:cNvPr id="6" name="Word processing- Left ventral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13672" y="476673"/>
            <a:ext cx="2994832" cy="2994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15608" y="65160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Marinkovic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K,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Neuroscientist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06697"/>
            <a:ext cx="8293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Spatiotemporal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ynamics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rocessing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the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uman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ortex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hr-H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fMRI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MEG)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52092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rd processing- Left latera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73" y="476672"/>
            <a:ext cx="2998174" cy="2998174"/>
          </a:xfrm>
          <a:prstGeom prst="rect">
            <a:avLst/>
          </a:prstGeom>
        </p:spPr>
      </p:pic>
      <p:pic>
        <p:nvPicPr>
          <p:cNvPr id="5" name="Word processing- Left medial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77938" y="476672"/>
            <a:ext cx="2994832" cy="2994832"/>
          </a:xfrm>
          <a:prstGeom prst="rect">
            <a:avLst/>
          </a:prstGeom>
        </p:spPr>
      </p:pic>
      <p:pic>
        <p:nvPicPr>
          <p:cNvPr id="6" name="Word processing- Left ventral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13672" y="476673"/>
            <a:ext cx="2994832" cy="2994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06697"/>
            <a:ext cx="8293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Spatiotemporal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ynamics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rocessing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the 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uman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ortex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(MEG + </a:t>
            </a:r>
            <a:r>
              <a:rPr kumimoji="0" lang="hr-HR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fMRI</a:t>
            </a:r>
            <a:r>
              <a:rPr kumimoji="0" lang="hr-H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ERP)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5608" y="651605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Marinkovic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K,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Neuroscientist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0" y="2940050"/>
            <a:ext cx="3035300" cy="3917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88" y="3502496"/>
            <a:ext cx="3962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5035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5" y="1048"/>
            <a:ext cx="8413249" cy="6856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4989076"/>
            <a:ext cx="33843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Hafting, T.,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Fyhn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M.,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Molden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S., Moser, M.B., and Moser, E.I. (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2005)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Microstructure of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spatial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 in the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entorhinal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cortex. Nature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436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801‐806.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960" y="3212976"/>
            <a:ext cx="43924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O'Keefe, J., 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Dostrovsky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J. (1971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hippocampus as a spatial map.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Preliminary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evidence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unit activity in the freely‐moving rat. Brain Research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171‐175.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357301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maintain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„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cognitive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 of known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rodents, and episodic memory in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0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156"/>
            <a:ext cx="9144000" cy="52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1" y="907306"/>
            <a:ext cx="895985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0" y="118373"/>
            <a:ext cx="34894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Okulodominantne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kolumne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NN - 1981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Hubel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&amp;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Wiesel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/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Sperry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Picture 5" descr="Simic - oko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01" y="0"/>
            <a:ext cx="3419699" cy="233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317" y="0"/>
            <a:ext cx="2528835" cy="2337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8039" y="2492896"/>
            <a:ext cx="32038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Hubel D.H. and Wiesel T.N.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1969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) Anatomical 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emonstration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of 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olumns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in the 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onkey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triate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hr-H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ortex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 Nature, 221: 747–750.</a:t>
            </a:r>
            <a:endParaRPr kumimoji="0" lang="hr-HR" sz="11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5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735012"/>
          </a:xfrm>
        </p:spPr>
        <p:txBody>
          <a:bodyPr/>
          <a:lstStyle/>
          <a:p>
            <a:r>
              <a:rPr lang="hr-HR" altLang="en-US" smtClean="0"/>
              <a:t>Rettov sy – mutacija </a:t>
            </a:r>
            <a:r>
              <a:rPr lang="hr-HR" altLang="en-US" i="1" smtClean="0"/>
              <a:t>MECP2</a:t>
            </a:r>
            <a:r>
              <a:rPr lang="hr-HR" altLang="en-US" smtClean="0"/>
              <a:t> gena</a:t>
            </a:r>
            <a:endParaRPr lang="en-US" altLang="en-US" smtClean="0"/>
          </a:p>
        </p:txBody>
      </p:sp>
      <p:pic>
        <p:nvPicPr>
          <p:cNvPr id="112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2232025"/>
            <a:ext cx="43719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933450"/>
            <a:ext cx="436086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0" y="3744913"/>
            <a:ext cx="9144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Bolest prvi opisao </a:t>
            </a: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Andreas Rett</a:t>
            </a:r>
            <a:r>
              <a:rPr kumimoji="0" lang="hr-H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bečki pedijatar, 1966. godine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Bengt Hagberg</a:t>
            </a:r>
            <a:r>
              <a:rPr kumimoji="0" lang="hr-H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švedski pedijatar, po Rettu nazvao bolest 1983. godine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altLang="en-US" sz="1800" b="0" i="0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simptomi slični autizmu</a:t>
            </a:r>
            <a:r>
              <a:rPr kumimoji="0" lang="hr-H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(intenzivno vrištanje, neumoljiv plač, izbjegavanje kontakta očima, izostanak recipročne soc. i emoc. komunikacije, poremećeni neverbalni oblici ponašanja koji reguliraju soc. interakcije, izostanak ili poremećaj govora, ispadi osjeta, regresija sna), usporen rast, atipičan sastav glikolipida mozga, povećana količina glutamata, a smanjena NGF-a u likvoru, smanjen volumen mozga, nestabilan hod, nemogućnost koordinacije pokreta, poremećaj ciklusa budnosti i spavanja, epilepsija, često se vide repetitivni pokreti ruku, EEG i EKG abnormalnosti, itd.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altLang="en-US" sz="1800" b="0" i="0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uobičajeno nastaje kao nova mutacija u 1:8.500 ženske djece</a:t>
            </a:r>
            <a:r>
              <a:rPr kumimoji="0" lang="hr-H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&lt;1% se nasljeđuje, dječaci obično umru kratko po rođenju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27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325563"/>
            <a:ext cx="1265238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3"/>
          <p:cNvSpPr txBox="1">
            <a:spLocks noChangeArrowheads="1"/>
          </p:cNvSpPr>
          <p:nvPr/>
        </p:nvSpPr>
        <p:spPr bwMode="auto">
          <a:xfrm>
            <a:off x="6018213" y="3513138"/>
            <a:ext cx="31257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 et al., </a:t>
            </a:r>
            <a:r>
              <a:rPr kumimoji="0" lang="hr-HR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Neuropsychopharmacology</a:t>
            </a:r>
            <a:r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2013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27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935038"/>
            <a:ext cx="2554287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6"/>
          <p:cNvSpPr txBox="1">
            <a:spLocks noChangeArrowheads="1"/>
          </p:cNvSpPr>
          <p:nvPr/>
        </p:nvSpPr>
        <p:spPr bwMode="auto">
          <a:xfrm>
            <a:off x="7953375" y="2892425"/>
            <a:ext cx="1466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astrociti + glu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oligo – mijelin.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8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Jin et al., Front. Mol. Neurosci</a:t>
            </a:r>
            <a:r>
              <a:rPr kumimoji="0" lang="hr-HR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2017</a:t>
            </a:r>
            <a:endParaRPr kumimoji="0" lang="en-US" altLang="en-US" sz="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9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7579"/>
            <a:ext cx="4824536" cy="6454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9988"/>
            <a:ext cx="3642866" cy="4998197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0" y="11967"/>
            <a:ext cx="36199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Orijentacijske kolumne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Hubel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&amp; </a:t>
            </a:r>
            <a:r>
              <a:rPr kumimoji="0" lang="hr-H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Wiesel</a:t>
            </a: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1959, 1962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558" y="6021288"/>
            <a:ext cx="38943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Hubel, D. H.; Wiesel, T. N. (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1959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Receptive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fields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neurons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’s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striate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cortex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J.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Physiol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148: 574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591</a:t>
            </a:r>
            <a:endParaRPr kumimoji="0" lang="hr-HR" sz="10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Hubel, D. H.; Wiesel, T. N. (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1962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Receptive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fields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binocular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functional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architecture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’s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cortex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J. </a:t>
            </a:r>
            <a:r>
              <a:rPr kumimoji="0" lang="hr-H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Physiol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160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:106</a:t>
            </a:r>
            <a:r>
              <a:rPr kumimoji="0" lang="hr-HR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6470647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Bonhoeffer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T., 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Grinvald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A.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1991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-orientation domains in cat visual cortex are arranged in pinwheel-like patterns.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353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429–431.</a:t>
            </a:r>
          </a:p>
        </p:txBody>
      </p:sp>
    </p:spTree>
    <p:extLst>
      <p:ext uri="{BB962C8B-B14F-4D97-AF65-F5344CB8AC3E}">
        <p14:creationId xmlns:p14="http://schemas.microsoft.com/office/powerpoint/2010/main" val="27553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" y="278352"/>
            <a:ext cx="5606412" cy="5547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1192" y="6608385"/>
            <a:ext cx="7237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Bush D,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Barry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Burghess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(2014)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contribute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place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firing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Neurosci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37: 136-145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-1582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4134" y="-15823"/>
            <a:ext cx="75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-3393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Firing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rate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481" y="6071974"/>
            <a:ext cx="39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head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direction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endParaRPr kumimoji="0" lang="hr-HR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encode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679" y="692696"/>
            <a:ext cx="3390900" cy="356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70376" y="4289028"/>
            <a:ext cx="36541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 cell firing patterns can be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modelled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thresholded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sum of BVC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inputs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BVC are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found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subiculum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parasubiculum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they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a specific distance and direction from environmental boundaries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0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01536"/>
            <a:ext cx="4176464" cy="5484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6562249"/>
            <a:ext cx="7237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Bush D,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Barry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Burghess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(2014)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contribute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place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firing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Neurosci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37: 136-145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118" y="128830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Deformacija poznate okoline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1288308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Postavljanje nove granice u poznatoj okolini (ista stanica sada reprezentira (kodira) za dva mjesta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284" y="2204864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Rotacija </a:t>
            </a:r>
            <a:r>
              <a:rPr kumimoji="0" lang="hr-H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distalnog</a:t>
            </a:r>
            <a:r>
              <a:rPr kumimoji="0" lang="hr-H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vidnog orijentira (crna linija) u inače simetričnoj okolini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178" y="26064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Čimbenici koji utječu na okidanje stanica koje pamte mjesta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3289036"/>
            <a:ext cx="2160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Although approximately 90% of principal cells in the dorsal hippocampus can exhibit place fields, only 15–50% do so in any given environment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284" y="4365104"/>
            <a:ext cx="1915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Minor manipulations of environmental features may modulate the firing rate of active place cells,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particularly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CA3 (‘rate remapping’), whereas larger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manipulations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environment can change the entire ensemble of active place cells and their firing locations (‘global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remapping’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228184" y="4941168"/>
            <a:ext cx="288032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713516" y="411859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remapping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16200000">
            <a:off x="2951820" y="3501007"/>
            <a:ext cx="288032" cy="1512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1616" y="410817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Rate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remapping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55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968551"/>
          </a:xfrm>
        </p:spPr>
        <p:txBody>
          <a:bodyPr>
            <a:normAutofit fontScale="70000" lnSpcReduction="20000"/>
          </a:bodyPr>
          <a:lstStyle/>
          <a:p>
            <a:r>
              <a:rPr lang="hr-HR" dirty="0">
                <a:solidFill>
                  <a:schemeClr val="bg1"/>
                </a:solidFill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lace </a:t>
            </a:r>
            <a:r>
              <a:rPr lang="en-US" dirty="0">
                <a:solidFill>
                  <a:schemeClr val="bg1"/>
                </a:solidFill>
              </a:rPr>
              <a:t>cell spatial firing patterns are determined by environmental sensory inputs, including those representing the distance and direction to environmental </a:t>
            </a:r>
            <a:r>
              <a:rPr lang="en-US" dirty="0" smtClean="0">
                <a:solidFill>
                  <a:schemeClr val="bg1"/>
                </a:solidFill>
              </a:rPr>
              <a:t>boundaries</a:t>
            </a:r>
            <a:r>
              <a:rPr lang="hr-HR" dirty="0" smtClean="0">
                <a:solidFill>
                  <a:schemeClr val="bg1"/>
                </a:solidFill>
              </a:rPr>
              <a:t> (BVC)</a:t>
            </a:r>
          </a:p>
          <a:p>
            <a:endParaRPr lang="hr-HR" dirty="0">
              <a:solidFill>
                <a:schemeClr val="bg1"/>
              </a:solidFill>
            </a:endParaRPr>
          </a:p>
          <a:p>
            <a:r>
              <a:rPr lang="hr-HR" dirty="0">
                <a:solidFill>
                  <a:schemeClr val="bg1"/>
                </a:solidFill>
              </a:rPr>
              <a:t>G</a:t>
            </a:r>
            <a:r>
              <a:rPr lang="en-US" dirty="0" smtClean="0">
                <a:solidFill>
                  <a:schemeClr val="bg1"/>
                </a:solidFill>
              </a:rPr>
              <a:t>rid </a:t>
            </a:r>
            <a:r>
              <a:rPr lang="en-US" dirty="0">
                <a:solidFill>
                  <a:schemeClr val="bg1"/>
                </a:solidFill>
              </a:rPr>
              <a:t>cells provide a complementary self-motion related input that contributes to maintaining place cell </a:t>
            </a:r>
            <a:r>
              <a:rPr lang="en-US" dirty="0" smtClean="0">
                <a:solidFill>
                  <a:schemeClr val="bg1"/>
                </a:solidFill>
              </a:rPr>
              <a:t>firing</a:t>
            </a:r>
            <a:r>
              <a:rPr lang="hr-HR" dirty="0" smtClean="0">
                <a:solidFill>
                  <a:schemeClr val="bg1"/>
                </a:solidFill>
              </a:rPr>
              <a:t>: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 this view, </a:t>
            </a:r>
            <a:r>
              <a:rPr lang="en-US" dirty="0">
                <a:solidFill>
                  <a:srgbClr val="FFFF00"/>
                </a:solidFill>
              </a:rPr>
              <a:t>grid </a:t>
            </a:r>
            <a:r>
              <a:rPr lang="en-US" dirty="0" smtClean="0">
                <a:solidFill>
                  <a:srgbClr val="FFFF00"/>
                </a:solidFill>
              </a:rPr>
              <a:t>and </a:t>
            </a:r>
            <a:r>
              <a:rPr lang="en-US" dirty="0">
                <a:solidFill>
                  <a:srgbClr val="FFFF00"/>
                </a:solidFill>
              </a:rPr>
              <a:t>place cell firing patterns are not successive stages of a processing hierarchy</a:t>
            </a:r>
            <a:r>
              <a:rPr lang="en-US" dirty="0">
                <a:solidFill>
                  <a:schemeClr val="bg1"/>
                </a:solidFill>
              </a:rPr>
              <a:t>, but complementary and interacting representations that work in combination to support the reliable coding of large-scale space. </a:t>
            </a:r>
            <a:endParaRPr lang="hr-HR" dirty="0" smtClean="0">
              <a:solidFill>
                <a:schemeClr val="bg1"/>
              </a:solidFill>
            </a:endParaRPr>
          </a:p>
          <a:p>
            <a:endParaRPr lang="hr-HR" dirty="0">
              <a:solidFill>
                <a:schemeClr val="bg1"/>
              </a:solidFill>
            </a:endParaRPr>
          </a:p>
          <a:p>
            <a:r>
              <a:rPr lang="hr-HR" dirty="0" err="1" smtClean="0">
                <a:solidFill>
                  <a:schemeClr val="bg1"/>
                </a:solidFill>
              </a:rPr>
              <a:t>Inferotemporal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visual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r>
              <a:rPr lang="hr-HR" dirty="0" err="1" smtClean="0">
                <a:solidFill>
                  <a:schemeClr val="bg1"/>
                </a:solidFill>
              </a:rPr>
              <a:t>stream</a:t>
            </a:r>
            <a:r>
              <a:rPr lang="hr-HR" dirty="0" smtClean="0">
                <a:solidFill>
                  <a:schemeClr val="bg1"/>
                </a:solidFill>
              </a:rPr>
              <a:t>: epizodičko deklarativno pamćenje razvilo se iz neurona koji pamte prostor i objekte (300 </a:t>
            </a:r>
            <a:r>
              <a:rPr lang="hr-HR" dirty="0" err="1" smtClean="0">
                <a:solidFill>
                  <a:schemeClr val="bg1"/>
                </a:solidFill>
              </a:rPr>
              <a:t>ms</a:t>
            </a:r>
            <a:r>
              <a:rPr lang="hr-HR" dirty="0" smtClean="0">
                <a:solidFill>
                  <a:schemeClr val="bg1"/>
                </a:solidFill>
              </a:rPr>
              <a:t> - konceptni neuroni neosjetljivi su na male razlike u izgledu podražaja, za razliku od V1, V2, </a:t>
            </a:r>
            <a:r>
              <a:rPr lang="hr-HR" dirty="0" err="1" smtClean="0">
                <a:solidFill>
                  <a:schemeClr val="bg1"/>
                </a:solidFill>
              </a:rPr>
              <a:t>etc</a:t>
            </a:r>
            <a:r>
              <a:rPr lang="hr-HR" dirty="0" smtClean="0">
                <a:solidFill>
                  <a:schemeClr val="bg1"/>
                </a:solidFill>
              </a:rPr>
              <a:t>. neurona koji su osjetljiviji i na male razlike).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245973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rgbClr val="FFFF00"/>
                </a:solidFill>
              </a:rPr>
              <a:t>Kako stanice mreže (</a:t>
            </a:r>
            <a:r>
              <a:rPr lang="hr-HR" sz="3600" dirty="0" err="1" smtClean="0">
                <a:solidFill>
                  <a:srgbClr val="FFFF00"/>
                </a:solidFill>
              </a:rPr>
              <a:t>grid</a:t>
            </a:r>
            <a:r>
              <a:rPr lang="hr-HR" sz="3600" dirty="0" smtClean="0">
                <a:solidFill>
                  <a:srgbClr val="FFFF00"/>
                </a:solidFill>
              </a:rPr>
              <a:t> </a:t>
            </a:r>
            <a:r>
              <a:rPr lang="hr-HR" sz="3600" dirty="0" err="1" smtClean="0">
                <a:solidFill>
                  <a:srgbClr val="FFFF00"/>
                </a:solidFill>
              </a:rPr>
              <a:t>cells</a:t>
            </a:r>
            <a:r>
              <a:rPr lang="hr-HR" sz="3600" dirty="0" smtClean="0">
                <a:solidFill>
                  <a:srgbClr val="FFFF00"/>
                </a:solidFill>
              </a:rPr>
              <a:t>) utječu na okidanje stanica koje pamte mjesta?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32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FFFF00"/>
                </a:solidFill>
              </a:rPr>
              <a:t>Konceptni neuroni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032" y="6564047"/>
            <a:ext cx="795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Quian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Quaroga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R. (2012)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cells: the building blocks of declarative memory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functions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Nat.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Neurosci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13: 587-597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580634" cy="575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5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266948" cy="5544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032" y="6564047"/>
            <a:ext cx="795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Quian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Quaroga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R. (2012)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cells: the building blocks of declarative memory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functions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Nat.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Neurosci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13: 587-597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1469" y="129870"/>
            <a:ext cx="5816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Attractor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dynamics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neurons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few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cues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activation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representing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given</a:t>
            </a:r>
            <a:r>
              <a:rPr kumimoji="0" lang="hr-H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52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9063"/>
            <a:ext cx="8229600" cy="937783"/>
          </a:xfrm>
        </p:spPr>
        <p:txBody>
          <a:bodyPr>
            <a:noAutofit/>
          </a:bodyPr>
          <a:lstStyle/>
          <a:p>
            <a:r>
              <a:rPr lang="hr-HR" sz="2400" b="1" dirty="0" err="1" smtClean="0">
                <a:solidFill>
                  <a:srgbClr val="FFFF00"/>
                </a:solidFill>
              </a:rPr>
              <a:t>Striking</a:t>
            </a:r>
            <a:r>
              <a:rPr lang="hr-HR" sz="2400" b="1" dirty="0" smtClean="0">
                <a:solidFill>
                  <a:srgbClr val="FFFF00"/>
                </a:solidFill>
              </a:rPr>
              <a:t> </a:t>
            </a:r>
            <a:r>
              <a:rPr lang="hr-HR" sz="2400" b="1" dirty="0" err="1" smtClean="0">
                <a:solidFill>
                  <a:srgbClr val="FFFF00"/>
                </a:solidFill>
              </a:rPr>
              <a:t>similarities</a:t>
            </a:r>
            <a:r>
              <a:rPr lang="hr-HR" sz="2400" b="1" dirty="0" smtClean="0">
                <a:solidFill>
                  <a:srgbClr val="FFFF00"/>
                </a:solidFill>
              </a:rPr>
              <a:t> </a:t>
            </a:r>
            <a:r>
              <a:rPr lang="hr-HR" sz="2400" b="1" dirty="0" err="1" smtClean="0">
                <a:solidFill>
                  <a:srgbClr val="FFFF00"/>
                </a:solidFill>
              </a:rPr>
              <a:t>between</a:t>
            </a:r>
            <a:r>
              <a:rPr lang="hr-HR" sz="2400" b="1" dirty="0" smtClean="0">
                <a:solidFill>
                  <a:srgbClr val="FFFF00"/>
                </a:solidFill>
              </a:rPr>
              <a:t> place </a:t>
            </a:r>
            <a:r>
              <a:rPr lang="hr-HR" sz="2400" b="1" dirty="0" err="1" smtClean="0">
                <a:solidFill>
                  <a:srgbClr val="FFFF00"/>
                </a:solidFill>
              </a:rPr>
              <a:t>cells</a:t>
            </a:r>
            <a:r>
              <a:rPr lang="hr-HR" sz="2400" b="1" dirty="0" smtClean="0">
                <a:solidFill>
                  <a:srgbClr val="FFFF00"/>
                </a:solidFill>
              </a:rPr>
              <a:t> </a:t>
            </a:r>
            <a:r>
              <a:rPr lang="hr-HR" sz="2400" b="1" dirty="0" err="1" smtClean="0">
                <a:solidFill>
                  <a:srgbClr val="FFFF00"/>
                </a:solidFill>
              </a:rPr>
              <a:t>in</a:t>
            </a:r>
            <a:r>
              <a:rPr lang="hr-HR" sz="2400" b="1" dirty="0" smtClean="0">
                <a:solidFill>
                  <a:srgbClr val="FFFF00"/>
                </a:solidFill>
              </a:rPr>
              <a:t> </a:t>
            </a:r>
            <a:r>
              <a:rPr lang="hr-HR" sz="2400" b="1" dirty="0" err="1" smtClean="0">
                <a:solidFill>
                  <a:srgbClr val="FFFF00"/>
                </a:solidFill>
              </a:rPr>
              <a:t>the</a:t>
            </a:r>
            <a:r>
              <a:rPr lang="hr-HR" sz="2400" b="1" dirty="0" smtClean="0">
                <a:solidFill>
                  <a:srgbClr val="FFFF00"/>
                </a:solidFill>
              </a:rPr>
              <a:t> </a:t>
            </a:r>
            <a:r>
              <a:rPr lang="hr-HR" sz="2400" b="1" dirty="0" err="1" smtClean="0">
                <a:solidFill>
                  <a:srgbClr val="FFFF00"/>
                </a:solidFill>
              </a:rPr>
              <a:t>rodent</a:t>
            </a:r>
            <a:r>
              <a:rPr lang="hr-HR" sz="2400" b="1" dirty="0" smtClean="0">
                <a:solidFill>
                  <a:srgbClr val="FFFF00"/>
                </a:solidFill>
              </a:rPr>
              <a:t> </a:t>
            </a:r>
            <a:r>
              <a:rPr lang="hr-HR" sz="2400" b="1" dirty="0" err="1" smtClean="0">
                <a:solidFill>
                  <a:srgbClr val="FFFF00"/>
                </a:solidFill>
              </a:rPr>
              <a:t>hippocampus</a:t>
            </a:r>
            <a:r>
              <a:rPr lang="hr-HR" sz="2400" b="1" dirty="0" smtClean="0">
                <a:solidFill>
                  <a:srgbClr val="FFFF00"/>
                </a:solidFill>
              </a:rPr>
              <a:t> </a:t>
            </a:r>
            <a:r>
              <a:rPr lang="hr-HR" sz="2400" b="1" dirty="0" err="1" smtClean="0">
                <a:solidFill>
                  <a:srgbClr val="FFFF00"/>
                </a:solidFill>
              </a:rPr>
              <a:t>and</a:t>
            </a:r>
            <a:r>
              <a:rPr lang="hr-HR" sz="2400" b="1" dirty="0" smtClean="0">
                <a:solidFill>
                  <a:srgbClr val="FFFF00"/>
                </a:solidFill>
              </a:rPr>
              <a:t> </a:t>
            </a:r>
            <a:r>
              <a:rPr lang="hr-HR" sz="2400" b="1" dirty="0" err="1" smtClean="0">
                <a:solidFill>
                  <a:srgbClr val="FFFF00"/>
                </a:solidFill>
              </a:rPr>
              <a:t>concept</a:t>
            </a:r>
            <a:r>
              <a:rPr lang="hr-HR" sz="2400" b="1" dirty="0" smtClean="0">
                <a:solidFill>
                  <a:srgbClr val="FFFF00"/>
                </a:solidFill>
              </a:rPr>
              <a:t> </a:t>
            </a:r>
            <a:r>
              <a:rPr lang="hr-HR" sz="2400" b="1" dirty="0" err="1" smtClean="0">
                <a:solidFill>
                  <a:srgbClr val="FFFF00"/>
                </a:solidFill>
              </a:rPr>
              <a:t>neurons</a:t>
            </a:r>
            <a:r>
              <a:rPr lang="hr-HR" sz="2400" b="1" dirty="0" smtClean="0">
                <a:solidFill>
                  <a:srgbClr val="FFFF00"/>
                </a:solidFill>
              </a:rPr>
              <a:t> </a:t>
            </a:r>
            <a:r>
              <a:rPr lang="hr-HR" sz="2400" b="1" dirty="0" err="1" smtClean="0">
                <a:solidFill>
                  <a:srgbClr val="FFFF00"/>
                </a:solidFill>
              </a:rPr>
              <a:t>in</a:t>
            </a:r>
            <a:r>
              <a:rPr lang="hr-HR" sz="2400" b="1" dirty="0" smtClean="0">
                <a:solidFill>
                  <a:srgbClr val="FFFF00"/>
                </a:solidFill>
              </a:rPr>
              <a:t> MTL </a:t>
            </a:r>
            <a:r>
              <a:rPr lang="hr-HR" sz="2400" b="1" dirty="0" err="1" smtClean="0">
                <a:solidFill>
                  <a:srgbClr val="FFFF00"/>
                </a:solidFill>
              </a:rPr>
              <a:t>of</a:t>
            </a:r>
            <a:r>
              <a:rPr lang="hr-HR" sz="2400" b="1" dirty="0" smtClean="0">
                <a:solidFill>
                  <a:srgbClr val="FFFF00"/>
                </a:solidFill>
              </a:rPr>
              <a:t> </a:t>
            </a:r>
            <a:r>
              <a:rPr lang="hr-HR" sz="2400" b="1" dirty="0" err="1" smtClean="0">
                <a:solidFill>
                  <a:srgbClr val="FFFF00"/>
                </a:solidFill>
              </a:rPr>
              <a:t>humans</a:t>
            </a:r>
            <a:r>
              <a:rPr lang="hr-HR" sz="2400" b="1" dirty="0" smtClean="0">
                <a:solidFill>
                  <a:srgbClr val="FFFF00"/>
                </a:solidFill>
              </a:rPr>
              <a:t>: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589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1600" dirty="0" smtClean="0">
                <a:solidFill>
                  <a:schemeClr val="bg1"/>
                </a:solidFill>
              </a:rPr>
              <a:t>1. </a:t>
            </a:r>
            <a:r>
              <a:rPr lang="hr-HR" sz="1600" dirty="0" err="1" smtClean="0">
                <a:solidFill>
                  <a:schemeClr val="bg1"/>
                </a:solidFill>
              </a:rPr>
              <a:t>Both</a:t>
            </a:r>
            <a:r>
              <a:rPr lang="hr-HR" sz="1600" dirty="0" smtClean="0">
                <a:solidFill>
                  <a:schemeClr val="bg1"/>
                </a:solidFill>
              </a:rPr>
              <a:t> are </a:t>
            </a:r>
            <a:r>
              <a:rPr lang="hr-HR" sz="1600" dirty="0" err="1" smtClean="0">
                <a:solidFill>
                  <a:schemeClr val="bg1"/>
                </a:solidFill>
              </a:rPr>
              <a:t>very</a:t>
            </a:r>
            <a:r>
              <a:rPr lang="hr-HR" sz="1600" dirty="0" smtClean="0">
                <a:solidFill>
                  <a:schemeClr val="bg1"/>
                </a:solidFill>
              </a:rPr>
              <a:t> </a:t>
            </a:r>
            <a:r>
              <a:rPr lang="hr-HR" sz="1600" u="sng" dirty="0" err="1" smtClean="0">
                <a:solidFill>
                  <a:srgbClr val="FFFF00"/>
                </a:solidFill>
              </a:rPr>
              <a:t>selective</a:t>
            </a:r>
            <a:r>
              <a:rPr lang="hr-HR" sz="1600" u="sng" dirty="0" smtClean="0">
                <a:solidFill>
                  <a:srgbClr val="FFFF00"/>
                </a:solidFill>
              </a:rPr>
              <a:t> </a:t>
            </a:r>
            <a:r>
              <a:rPr lang="hr-HR" sz="1600" u="sng" dirty="0" err="1" smtClean="0">
                <a:solidFill>
                  <a:srgbClr val="FFFF00"/>
                </a:solidFill>
              </a:rPr>
              <a:t>and</a:t>
            </a:r>
            <a:r>
              <a:rPr lang="hr-HR" sz="1600" u="sng" dirty="0" smtClean="0">
                <a:solidFill>
                  <a:srgbClr val="FFFF00"/>
                </a:solidFill>
              </a:rPr>
              <a:t> </a:t>
            </a:r>
            <a:r>
              <a:rPr lang="hr-HR" sz="1600" u="sng" dirty="0" err="1" smtClean="0">
                <a:solidFill>
                  <a:srgbClr val="FFFF00"/>
                </a:solidFill>
              </a:rPr>
              <a:t>fire</a:t>
            </a:r>
            <a:r>
              <a:rPr lang="hr-HR" sz="1600" u="sng" dirty="0" smtClean="0">
                <a:solidFill>
                  <a:srgbClr val="FFFF00"/>
                </a:solidFill>
              </a:rPr>
              <a:t> to </a:t>
            </a:r>
            <a:r>
              <a:rPr lang="hr-HR" sz="1600" u="sng" dirty="0" err="1" smtClean="0">
                <a:solidFill>
                  <a:srgbClr val="FFFF00"/>
                </a:solidFill>
              </a:rPr>
              <a:t>their</a:t>
            </a:r>
            <a:r>
              <a:rPr lang="hr-HR" sz="1600" u="sng" dirty="0" smtClean="0">
                <a:solidFill>
                  <a:srgbClr val="FFFF00"/>
                </a:solidFill>
              </a:rPr>
              <a:t> </a:t>
            </a:r>
            <a:r>
              <a:rPr lang="hr-HR" sz="1600" u="sng" dirty="0" err="1" smtClean="0">
                <a:solidFill>
                  <a:srgbClr val="FFFF00"/>
                </a:solidFill>
              </a:rPr>
              <a:t>preferred</a:t>
            </a:r>
            <a:r>
              <a:rPr lang="hr-HR" sz="1600" u="sng" dirty="0" smtClean="0">
                <a:solidFill>
                  <a:srgbClr val="FFFF00"/>
                </a:solidFill>
              </a:rPr>
              <a:t> </a:t>
            </a:r>
            <a:r>
              <a:rPr lang="hr-HR" sz="1600" u="sng" dirty="0" err="1" smtClean="0">
                <a:solidFill>
                  <a:srgbClr val="FFFF00"/>
                </a:solidFill>
              </a:rPr>
              <a:t>stimulus</a:t>
            </a:r>
            <a:r>
              <a:rPr lang="hr-HR" sz="1600" u="sng" dirty="0" smtClean="0">
                <a:solidFill>
                  <a:srgbClr val="FFFF00"/>
                </a:solidFill>
              </a:rPr>
              <a:t> </a:t>
            </a:r>
            <a:r>
              <a:rPr lang="hr-HR" sz="1600" dirty="0" smtClean="0">
                <a:solidFill>
                  <a:schemeClr val="bg1"/>
                </a:solidFill>
              </a:rPr>
              <a:t>(place </a:t>
            </a:r>
            <a:r>
              <a:rPr lang="hr-HR" sz="1600" dirty="0" err="1" smtClean="0">
                <a:solidFill>
                  <a:schemeClr val="bg1"/>
                </a:solidFill>
              </a:rPr>
              <a:t>field</a:t>
            </a:r>
            <a:r>
              <a:rPr lang="hr-HR" sz="1600" dirty="0" smtClean="0">
                <a:solidFill>
                  <a:schemeClr val="bg1"/>
                </a:solidFill>
              </a:rPr>
              <a:t> / </a:t>
            </a:r>
            <a:r>
              <a:rPr lang="hr-HR" sz="1600" dirty="0" err="1" smtClean="0">
                <a:solidFill>
                  <a:schemeClr val="bg1"/>
                </a:solidFill>
              </a:rPr>
              <a:t>concept</a:t>
            </a:r>
            <a:r>
              <a:rPr lang="hr-HR" sz="1600" dirty="0" smtClean="0">
                <a:solidFill>
                  <a:schemeClr val="bg1"/>
                </a:solidFill>
              </a:rPr>
              <a:t>)</a:t>
            </a:r>
          </a:p>
          <a:p>
            <a:pPr marL="514350" indent="-514350">
              <a:buAutoNum type="arabicPeriod"/>
            </a:pPr>
            <a:endParaRPr lang="hr-HR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1600" dirty="0" smtClean="0">
                <a:solidFill>
                  <a:schemeClr val="bg1"/>
                </a:solidFill>
              </a:rPr>
              <a:t>2. P</a:t>
            </a:r>
            <a:r>
              <a:rPr lang="en-US" sz="1600" dirty="0" smtClean="0">
                <a:solidFill>
                  <a:schemeClr val="bg1"/>
                </a:solidFill>
              </a:rPr>
              <a:t>lace </a:t>
            </a:r>
            <a:r>
              <a:rPr lang="en-US" sz="1600" dirty="0">
                <a:solidFill>
                  <a:schemeClr val="bg1"/>
                </a:solidFill>
              </a:rPr>
              <a:t>cells give an </a:t>
            </a:r>
            <a:r>
              <a:rPr lang="en-US" sz="1600" u="sng" dirty="0">
                <a:solidFill>
                  <a:srgbClr val="FFFF00"/>
                </a:solidFill>
              </a:rPr>
              <a:t>explicit representation of the environment</a:t>
            </a:r>
            <a:r>
              <a:rPr lang="en-US" sz="1600" dirty="0">
                <a:solidFill>
                  <a:schemeClr val="bg1"/>
                </a:solidFill>
              </a:rPr>
              <a:t> that allows an accurate prediction of the animal’s </a:t>
            </a:r>
            <a:r>
              <a:rPr lang="en-US" sz="1600" dirty="0" smtClean="0">
                <a:solidFill>
                  <a:schemeClr val="bg1"/>
                </a:solidFill>
              </a:rPr>
              <a:t>location</a:t>
            </a:r>
            <a:r>
              <a:rPr lang="hr-HR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smtClean="0">
                <a:solidFill>
                  <a:schemeClr val="bg1"/>
                </a:solidFill>
              </a:rPr>
              <a:t>similar </a:t>
            </a:r>
            <a:r>
              <a:rPr lang="en-US" sz="1600" dirty="0">
                <a:solidFill>
                  <a:schemeClr val="bg1"/>
                </a:solidFill>
              </a:rPr>
              <a:t>to the </a:t>
            </a:r>
            <a:r>
              <a:rPr lang="en-US" sz="1600" u="sng" dirty="0">
                <a:solidFill>
                  <a:srgbClr val="FFFF00"/>
                </a:solidFill>
              </a:rPr>
              <a:t>explicit representation of concepts</a:t>
            </a:r>
            <a:r>
              <a:rPr lang="en-US" sz="1600" dirty="0">
                <a:solidFill>
                  <a:schemeClr val="bg1"/>
                </a:solidFill>
              </a:rPr>
              <a:t> by human MTL neurons that </a:t>
            </a:r>
            <a:r>
              <a:rPr lang="en-US" sz="1600" dirty="0" smtClean="0">
                <a:solidFill>
                  <a:schemeClr val="bg1"/>
                </a:solidFill>
              </a:rPr>
              <a:t>allow </a:t>
            </a:r>
            <a:r>
              <a:rPr lang="en-US" sz="1600" dirty="0">
                <a:solidFill>
                  <a:schemeClr val="bg1"/>
                </a:solidFill>
              </a:rPr>
              <a:t>the prediction of the stimulus </a:t>
            </a:r>
            <a:r>
              <a:rPr lang="en-US" sz="1600" dirty="0" smtClean="0">
                <a:solidFill>
                  <a:schemeClr val="bg1"/>
                </a:solidFill>
              </a:rPr>
              <a:t>seen</a:t>
            </a:r>
            <a:endParaRPr lang="hr-HR" sz="16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hr-HR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1600" dirty="0" smtClean="0">
                <a:solidFill>
                  <a:schemeClr val="bg1"/>
                </a:solidFill>
              </a:rPr>
              <a:t>3. </a:t>
            </a:r>
            <a:r>
              <a:rPr lang="hr-HR" sz="1600" dirty="0" err="1" smtClean="0">
                <a:solidFill>
                  <a:schemeClr val="bg1"/>
                </a:solidFill>
              </a:rPr>
              <a:t>Both</a:t>
            </a:r>
            <a:r>
              <a:rPr lang="hr-HR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place </a:t>
            </a:r>
            <a:r>
              <a:rPr lang="hr-HR" sz="1600" dirty="0" err="1" smtClean="0">
                <a:solidFill>
                  <a:schemeClr val="bg1"/>
                </a:solidFill>
              </a:rPr>
              <a:t>and</a:t>
            </a:r>
            <a:r>
              <a:rPr lang="hr-HR" sz="1600" dirty="0" smtClean="0">
                <a:solidFill>
                  <a:schemeClr val="bg1"/>
                </a:solidFill>
              </a:rPr>
              <a:t> </a:t>
            </a:r>
            <a:r>
              <a:rPr lang="hr-HR" sz="1600" dirty="0" err="1" smtClean="0">
                <a:solidFill>
                  <a:schemeClr val="bg1"/>
                </a:solidFill>
              </a:rPr>
              <a:t>concept</a:t>
            </a:r>
            <a:r>
              <a:rPr lang="hr-HR" sz="1600" dirty="0" smtClean="0">
                <a:solidFill>
                  <a:schemeClr val="bg1"/>
                </a:solidFill>
              </a:rPr>
              <a:t> </a:t>
            </a:r>
            <a:r>
              <a:rPr lang="hr-HR" sz="1600" dirty="0" err="1" smtClean="0">
                <a:solidFill>
                  <a:schemeClr val="bg1"/>
                </a:solidFill>
              </a:rPr>
              <a:t>cells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show </a:t>
            </a:r>
            <a:r>
              <a:rPr lang="en-US" sz="1600" u="sng" dirty="0">
                <a:solidFill>
                  <a:srgbClr val="FFFF00"/>
                </a:solidFill>
              </a:rPr>
              <a:t>attractor dynamics</a:t>
            </a:r>
            <a:r>
              <a:rPr lang="en-US" sz="1600" dirty="0">
                <a:solidFill>
                  <a:schemeClr val="bg1"/>
                </a:solidFill>
              </a:rPr>
              <a:t>: their firing changes abruptly when environmental shapes are changed </a:t>
            </a:r>
            <a:r>
              <a:rPr lang="en-US" sz="1600" dirty="0" smtClean="0">
                <a:solidFill>
                  <a:schemeClr val="bg1"/>
                </a:solidFill>
              </a:rPr>
              <a:t>incrementally</a:t>
            </a:r>
            <a:r>
              <a:rPr lang="hr-HR" sz="1600" dirty="0" smtClean="0">
                <a:solidFill>
                  <a:schemeClr val="bg1"/>
                </a:solidFill>
              </a:rPr>
              <a:t>, </a:t>
            </a:r>
            <a:r>
              <a:rPr lang="hr-HR" sz="1600" dirty="0" err="1" smtClean="0">
                <a:solidFill>
                  <a:schemeClr val="bg1"/>
                </a:solidFill>
              </a:rPr>
              <a:t>which</a:t>
            </a:r>
            <a:r>
              <a:rPr lang="hr-HR" sz="1600" dirty="0">
                <a:solidFill>
                  <a:schemeClr val="bg1"/>
                </a:solidFill>
              </a:rPr>
              <a:t> </a:t>
            </a:r>
            <a:r>
              <a:rPr lang="hr-HR" sz="1600" dirty="0" err="1" smtClean="0">
                <a:solidFill>
                  <a:schemeClr val="bg1"/>
                </a:solidFill>
              </a:rPr>
              <a:t>resembles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all‑or‑none responses of human MTL </a:t>
            </a:r>
            <a:r>
              <a:rPr lang="en-US" sz="1600" dirty="0" smtClean="0">
                <a:solidFill>
                  <a:schemeClr val="bg1"/>
                </a:solidFill>
              </a:rPr>
              <a:t>neurons</a:t>
            </a:r>
            <a:r>
              <a:rPr lang="hr-HR" sz="1600" dirty="0" smtClean="0">
                <a:solidFill>
                  <a:schemeClr val="bg1"/>
                </a:solidFill>
              </a:rPr>
              <a:t> </a:t>
            </a:r>
            <a:r>
              <a:rPr lang="hr-HR" sz="1600" dirty="0" err="1" smtClean="0">
                <a:solidFill>
                  <a:schemeClr val="bg1"/>
                </a:solidFill>
              </a:rPr>
              <a:t>that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dramatically change their firing upon picture recognition and could set up on an attractor (by the activation of a network representing a given concept) from a few visual </a:t>
            </a:r>
            <a:r>
              <a:rPr lang="en-US" sz="1600" dirty="0" smtClean="0">
                <a:solidFill>
                  <a:schemeClr val="bg1"/>
                </a:solidFill>
              </a:rPr>
              <a:t>cues</a:t>
            </a:r>
            <a:endParaRPr lang="hr-HR" sz="16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hr-HR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1600" dirty="0" smtClean="0">
                <a:solidFill>
                  <a:schemeClr val="bg1"/>
                </a:solidFill>
              </a:rPr>
              <a:t>4. </a:t>
            </a:r>
            <a:r>
              <a:rPr lang="hr-HR" sz="1600" dirty="0" err="1" smtClean="0">
                <a:solidFill>
                  <a:schemeClr val="bg1"/>
                </a:solidFill>
              </a:rPr>
              <a:t>Pl</a:t>
            </a:r>
            <a:r>
              <a:rPr lang="en-US" sz="1600" dirty="0" smtClean="0">
                <a:solidFill>
                  <a:schemeClr val="bg1"/>
                </a:solidFill>
              </a:rPr>
              <a:t>ace </a:t>
            </a:r>
            <a:r>
              <a:rPr lang="en-US" sz="1600" dirty="0">
                <a:solidFill>
                  <a:schemeClr val="bg1"/>
                </a:solidFill>
              </a:rPr>
              <a:t>cells maintain their tuning after the light is turned </a:t>
            </a:r>
            <a:r>
              <a:rPr lang="en-US" sz="1600" dirty="0" smtClean="0">
                <a:solidFill>
                  <a:schemeClr val="bg1"/>
                </a:solidFill>
              </a:rPr>
              <a:t>off </a:t>
            </a:r>
            <a:r>
              <a:rPr lang="en-US" sz="1600" dirty="0">
                <a:solidFill>
                  <a:schemeClr val="bg1"/>
                </a:solidFill>
              </a:rPr>
              <a:t>— that is, their </a:t>
            </a:r>
            <a:r>
              <a:rPr lang="en-US" sz="1600" u="sng" dirty="0">
                <a:solidFill>
                  <a:srgbClr val="FFFF00"/>
                </a:solidFill>
              </a:rPr>
              <a:t>firing can be triggered in the absence of visual information</a:t>
            </a:r>
            <a:r>
              <a:rPr lang="en-US" sz="1600" dirty="0">
                <a:solidFill>
                  <a:schemeClr val="bg1"/>
                </a:solidFill>
              </a:rPr>
              <a:t> — just like the firing of concept cells can be elicited by </a:t>
            </a:r>
            <a:r>
              <a:rPr lang="en-US" sz="1600" dirty="0" smtClean="0">
                <a:solidFill>
                  <a:schemeClr val="bg1"/>
                </a:solidFill>
              </a:rPr>
              <a:t>imagery, </a:t>
            </a:r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thoughts </a:t>
            </a:r>
            <a:r>
              <a:rPr lang="en-US" sz="1600" dirty="0">
                <a:solidFill>
                  <a:schemeClr val="bg1"/>
                </a:solidFill>
              </a:rPr>
              <a:t>or </a:t>
            </a:r>
            <a:r>
              <a:rPr lang="en-US" sz="1600" dirty="0" smtClean="0">
                <a:solidFill>
                  <a:schemeClr val="bg1"/>
                </a:solidFill>
              </a:rPr>
              <a:t>recall</a:t>
            </a:r>
            <a:endParaRPr lang="hr-HR" sz="16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hr-HR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1600" dirty="0" smtClean="0">
                <a:solidFill>
                  <a:schemeClr val="bg1"/>
                </a:solidFill>
              </a:rPr>
              <a:t>5. P</a:t>
            </a:r>
            <a:r>
              <a:rPr lang="en-US" sz="1600" dirty="0" smtClean="0">
                <a:solidFill>
                  <a:schemeClr val="bg1"/>
                </a:solidFill>
              </a:rPr>
              <a:t>lace </a:t>
            </a:r>
            <a:r>
              <a:rPr lang="en-US" sz="1600" dirty="0">
                <a:solidFill>
                  <a:schemeClr val="bg1"/>
                </a:solidFill>
              </a:rPr>
              <a:t>cells </a:t>
            </a:r>
            <a:r>
              <a:rPr lang="en-US" sz="1600" u="sng" dirty="0">
                <a:solidFill>
                  <a:srgbClr val="FFFF00"/>
                </a:solidFill>
              </a:rPr>
              <a:t>can be formed within </a:t>
            </a:r>
            <a:r>
              <a:rPr lang="en-US" sz="1600" u="sng" dirty="0" smtClean="0">
                <a:solidFill>
                  <a:srgbClr val="FFFF00"/>
                </a:solidFill>
              </a:rPr>
              <a:t>minutes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>
                <a:solidFill>
                  <a:schemeClr val="bg1"/>
                </a:solidFill>
              </a:rPr>
              <a:t>and concept cells can also encode new concepts and associations relatively </a:t>
            </a:r>
            <a:r>
              <a:rPr lang="en-US" sz="1600" dirty="0" smtClean="0">
                <a:solidFill>
                  <a:schemeClr val="bg1"/>
                </a:solidFill>
              </a:rPr>
              <a:t>quickly</a:t>
            </a:r>
            <a:r>
              <a:rPr lang="hr-HR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(for </a:t>
            </a:r>
            <a:r>
              <a:rPr lang="en-US" sz="1600" dirty="0">
                <a:solidFill>
                  <a:schemeClr val="bg1"/>
                </a:solidFill>
              </a:rPr>
              <a:t>example, in one study, MTL cells responded to researchers the patient did not know a couple of days before the experiment took </a:t>
            </a:r>
            <a:r>
              <a:rPr lang="en-US" sz="1600" dirty="0" smtClean="0">
                <a:solidFill>
                  <a:schemeClr val="bg1"/>
                </a:solidFill>
              </a:rPr>
              <a:t>place)</a:t>
            </a:r>
            <a:endParaRPr lang="hr-HR" sz="1600" dirty="0" smtClean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hr-HR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1600" dirty="0" smtClean="0">
                <a:solidFill>
                  <a:schemeClr val="bg1"/>
                </a:solidFill>
              </a:rPr>
              <a:t>6. </a:t>
            </a:r>
            <a:r>
              <a:rPr lang="hr-HR" sz="1600" dirty="0" err="1" smtClean="0">
                <a:solidFill>
                  <a:schemeClr val="bg1"/>
                </a:solidFill>
              </a:rPr>
              <a:t>In</a:t>
            </a:r>
            <a:r>
              <a:rPr lang="hr-HR" sz="1600" dirty="0" smtClean="0">
                <a:solidFill>
                  <a:schemeClr val="bg1"/>
                </a:solidFill>
              </a:rPr>
              <a:t> t</a:t>
            </a:r>
            <a:r>
              <a:rPr lang="en-US" sz="1600" dirty="0" smtClean="0">
                <a:solidFill>
                  <a:schemeClr val="bg1"/>
                </a:solidFill>
              </a:rPr>
              <a:t>he </a:t>
            </a:r>
            <a:r>
              <a:rPr lang="en-US" sz="1600" dirty="0">
                <a:solidFill>
                  <a:schemeClr val="bg1"/>
                </a:solidFill>
              </a:rPr>
              <a:t>rat hippocampus </a:t>
            </a:r>
            <a:r>
              <a:rPr lang="en-US" sz="1600" u="sng" dirty="0" err="1" smtClean="0">
                <a:solidFill>
                  <a:srgbClr val="FFFF00"/>
                </a:solidFill>
              </a:rPr>
              <a:t>neighbouring</a:t>
            </a:r>
            <a:r>
              <a:rPr lang="en-US" sz="1600" u="sng" dirty="0" smtClean="0">
                <a:solidFill>
                  <a:srgbClr val="FFFF00"/>
                </a:solidFill>
              </a:rPr>
              <a:t> </a:t>
            </a:r>
            <a:r>
              <a:rPr lang="en-US" sz="1600" u="sng" dirty="0">
                <a:solidFill>
                  <a:srgbClr val="FFFF00"/>
                </a:solidFill>
              </a:rPr>
              <a:t>neurons do not necessarily have </a:t>
            </a:r>
            <a:r>
              <a:rPr lang="en-US" sz="1600" u="sng" dirty="0" err="1">
                <a:solidFill>
                  <a:srgbClr val="FFFF00"/>
                </a:solidFill>
              </a:rPr>
              <a:t>neighbouring</a:t>
            </a:r>
            <a:r>
              <a:rPr lang="en-US" sz="1600" u="sng" dirty="0">
                <a:solidFill>
                  <a:srgbClr val="FFFF00"/>
                </a:solidFill>
              </a:rPr>
              <a:t> place </a:t>
            </a:r>
            <a:r>
              <a:rPr lang="en-US" sz="1600" u="sng" dirty="0" smtClean="0">
                <a:solidFill>
                  <a:srgbClr val="FFFF00"/>
                </a:solidFill>
              </a:rPr>
              <a:t>fields</a:t>
            </a:r>
            <a:r>
              <a:rPr lang="hr-HR" sz="1600" dirty="0" smtClean="0">
                <a:solidFill>
                  <a:schemeClr val="bg1"/>
                </a:solidFill>
              </a:rPr>
              <a:t>; </a:t>
            </a:r>
            <a:r>
              <a:rPr lang="en-US" sz="1600" dirty="0" smtClean="0">
                <a:solidFill>
                  <a:schemeClr val="bg1"/>
                </a:solidFill>
              </a:rPr>
              <a:t>it </a:t>
            </a:r>
            <a:r>
              <a:rPr lang="en-US" sz="1600" dirty="0">
                <a:solidFill>
                  <a:schemeClr val="bg1"/>
                </a:solidFill>
              </a:rPr>
              <a:t>is common to find that </a:t>
            </a:r>
            <a:r>
              <a:rPr lang="en-US" sz="1600" u="sng" dirty="0" err="1">
                <a:solidFill>
                  <a:srgbClr val="FFFF00"/>
                </a:solidFill>
              </a:rPr>
              <a:t>neighbouring</a:t>
            </a:r>
            <a:r>
              <a:rPr lang="en-US" sz="1600" u="sng" dirty="0">
                <a:solidFill>
                  <a:srgbClr val="FFFF00"/>
                </a:solidFill>
              </a:rPr>
              <a:t> </a:t>
            </a:r>
            <a:r>
              <a:rPr lang="hr-HR" sz="1600" u="sng" dirty="0" err="1" smtClean="0">
                <a:solidFill>
                  <a:srgbClr val="FFFF00"/>
                </a:solidFill>
              </a:rPr>
              <a:t>concept</a:t>
            </a:r>
            <a:r>
              <a:rPr lang="hr-HR" sz="1600" u="sng" dirty="0" smtClean="0">
                <a:solidFill>
                  <a:srgbClr val="FFFF00"/>
                </a:solidFill>
              </a:rPr>
              <a:t> </a:t>
            </a:r>
            <a:r>
              <a:rPr lang="en-US" sz="1600" u="sng" dirty="0" smtClean="0">
                <a:solidFill>
                  <a:srgbClr val="FFFF00"/>
                </a:solidFill>
              </a:rPr>
              <a:t>neurons </a:t>
            </a:r>
            <a:r>
              <a:rPr lang="en-US" sz="1600" u="sng" dirty="0">
                <a:solidFill>
                  <a:srgbClr val="FFFF00"/>
                </a:solidFill>
              </a:rPr>
              <a:t>— the activities of which could be separated</a:t>
            </a:r>
            <a:r>
              <a:rPr lang="en-US" sz="1600" dirty="0">
                <a:solidFill>
                  <a:schemeClr val="bg1"/>
                </a:solidFill>
              </a:rPr>
              <a:t> after spike sorting — respond to completely unrelated things (for example, Halle Berry and Mother </a:t>
            </a:r>
            <a:r>
              <a:rPr lang="en-US" sz="1600" dirty="0" smtClean="0">
                <a:solidFill>
                  <a:schemeClr val="bg1"/>
                </a:solidFill>
              </a:rPr>
              <a:t>Teresa)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2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16632"/>
            <a:ext cx="8120785" cy="43396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95" y="4734342"/>
            <a:ext cx="9036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ecording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human medial temporal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lobe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were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made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subjects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asked to imagine previously viewed images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ingle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hippocampus, amygdala,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entorhinal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cortex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parahippocampal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gyrus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selectively altered their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 rates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depending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stimulus the subjects were imagining.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</a:t>
            </a:r>
            <a:r>
              <a:rPr kumimoji="0" lang="hr-H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selectively during both vision and imagery,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majority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(88%) had identical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selectivity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suggest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common substrate for the processing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incoming</a:t>
            </a:r>
            <a:r>
              <a:rPr kumimoji="0" lang="hr-H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and visual recall.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3808" y="6488668"/>
            <a:ext cx="619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Krieman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Koch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Fried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hr-HR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Imagery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neurons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human </a:t>
            </a:r>
            <a:r>
              <a:rPr kumimoji="0" lang="hr-H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brain</a:t>
            </a:r>
            <a:r>
              <a:rPr kumimoji="0" lang="hr-H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Nature, 408: 357-360.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04664"/>
            <a:ext cx="3765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imagery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mechanisms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similar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those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used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during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</a:t>
            </a: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perception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948" y="0"/>
            <a:ext cx="8229600" cy="1143000"/>
          </a:xfrm>
        </p:spPr>
        <p:txBody>
          <a:bodyPr/>
          <a:lstStyle/>
          <a:p>
            <a:r>
              <a:rPr lang="hr-HR" b="1" dirty="0" err="1" smtClean="0">
                <a:solidFill>
                  <a:srgbClr val="FFFF00"/>
                </a:solidFill>
              </a:rPr>
              <a:t>Peg</a:t>
            </a:r>
            <a:r>
              <a:rPr lang="hr-HR" b="1" dirty="0" smtClean="0">
                <a:solidFill>
                  <a:srgbClr val="FFFF00"/>
                </a:solidFill>
              </a:rPr>
              <a:t> </a:t>
            </a:r>
            <a:r>
              <a:rPr lang="hr-HR" b="1" dirty="0" err="1" smtClean="0">
                <a:solidFill>
                  <a:srgbClr val="FFFF00"/>
                </a:solidFill>
              </a:rPr>
              <a:t>system</a:t>
            </a:r>
            <a:r>
              <a:rPr lang="hr-HR" b="1" dirty="0" smtClean="0">
                <a:solidFill>
                  <a:srgbClr val="FFFF00"/>
                </a:solidFill>
              </a:rPr>
              <a:t> / </a:t>
            </a:r>
            <a:r>
              <a:rPr lang="hr-HR" b="1" dirty="0" err="1" smtClean="0">
                <a:solidFill>
                  <a:srgbClr val="FFFF00"/>
                </a:solidFill>
              </a:rPr>
              <a:t>Memory</a:t>
            </a:r>
            <a:r>
              <a:rPr lang="hr-HR" b="1" dirty="0" smtClean="0">
                <a:solidFill>
                  <a:srgbClr val="FFFF00"/>
                </a:solidFill>
              </a:rPr>
              <a:t> </a:t>
            </a:r>
            <a:r>
              <a:rPr lang="hr-HR" b="1" dirty="0" err="1" smtClean="0">
                <a:solidFill>
                  <a:srgbClr val="FFFF00"/>
                </a:solidFill>
              </a:rPr>
              <a:t>palace</a:t>
            </a:r>
            <a:endParaRPr lang="hr-HR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7920880" cy="18001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</a:rPr>
              <a:t>"Govoreći sam sa sobom -1. </a:t>
            </a:r>
            <a:r>
              <a:rPr lang="hr-HR" dirty="0" err="1" smtClean="0">
                <a:solidFill>
                  <a:schemeClr val="bg1"/>
                </a:solidFill>
              </a:rPr>
              <a:t>Lingula</a:t>
            </a:r>
            <a:r>
              <a:rPr lang="hr-HR" dirty="0" smtClean="0">
                <a:solidFill>
                  <a:schemeClr val="bg1"/>
                </a:solidFill>
              </a:rPr>
              <a:t> (asocijacija </a:t>
            </a:r>
            <a:r>
              <a:rPr lang="hr-HR" dirty="0">
                <a:solidFill>
                  <a:schemeClr val="bg1"/>
                </a:solidFill>
              </a:rPr>
              <a:t>na jezik – </a:t>
            </a:r>
            <a:r>
              <a:rPr lang="hr-HR" dirty="0" err="1">
                <a:solidFill>
                  <a:schemeClr val="bg1"/>
                </a:solidFill>
              </a:rPr>
              <a:t>lingua</a:t>
            </a:r>
            <a:r>
              <a:rPr lang="hr-HR" dirty="0">
                <a:solidFill>
                  <a:schemeClr val="bg1"/>
                </a:solidFill>
              </a:rPr>
              <a:t>), počnem hodati </a:t>
            </a:r>
            <a:r>
              <a:rPr lang="hr-HR" dirty="0" smtClean="0">
                <a:solidFill>
                  <a:schemeClr val="bg1"/>
                </a:solidFill>
              </a:rPr>
              <a:t>iz centra </a:t>
            </a:r>
            <a:r>
              <a:rPr lang="hr-HR" dirty="0">
                <a:solidFill>
                  <a:schemeClr val="bg1"/>
                </a:solidFill>
              </a:rPr>
              <a:t>grada -2. </a:t>
            </a:r>
            <a:r>
              <a:rPr lang="hr-HR" dirty="0" err="1">
                <a:solidFill>
                  <a:schemeClr val="bg1"/>
                </a:solidFill>
              </a:rPr>
              <a:t>Lobulus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centralis</a:t>
            </a:r>
            <a:r>
              <a:rPr lang="hr-HR" dirty="0">
                <a:solidFill>
                  <a:schemeClr val="bg1"/>
                </a:solidFill>
              </a:rPr>
              <a:t>, prema Sljemenu </a:t>
            </a:r>
            <a:r>
              <a:rPr lang="hr-HR" dirty="0" smtClean="0">
                <a:solidFill>
                  <a:schemeClr val="bg1"/>
                </a:solidFill>
              </a:rPr>
              <a:t>- 3. </a:t>
            </a:r>
            <a:r>
              <a:rPr lang="hr-HR" dirty="0" err="1">
                <a:solidFill>
                  <a:schemeClr val="bg1"/>
                </a:solidFill>
              </a:rPr>
              <a:t>Culmen</a:t>
            </a:r>
            <a:r>
              <a:rPr lang="hr-HR" dirty="0">
                <a:solidFill>
                  <a:schemeClr val="bg1"/>
                </a:solidFill>
              </a:rPr>
              <a:t>, a zatim se spustim nizbrdo - 4. </a:t>
            </a:r>
            <a:r>
              <a:rPr lang="hr-HR" dirty="0" err="1" smtClean="0">
                <a:solidFill>
                  <a:schemeClr val="bg1"/>
                </a:solidFill>
              </a:rPr>
              <a:t>Declive</a:t>
            </a:r>
            <a:r>
              <a:rPr lang="hr-HR" dirty="0" smtClean="0">
                <a:solidFill>
                  <a:schemeClr val="bg1"/>
                </a:solidFill>
              </a:rPr>
              <a:t>, </a:t>
            </a:r>
            <a:r>
              <a:rPr lang="pl-PL" dirty="0" smtClean="0">
                <a:solidFill>
                  <a:schemeClr val="bg1"/>
                </a:solidFill>
              </a:rPr>
              <a:t>putem </a:t>
            </a:r>
            <a:r>
              <a:rPr lang="pl-PL" dirty="0">
                <a:solidFill>
                  <a:schemeClr val="bg1"/>
                </a:solidFill>
              </a:rPr>
              <a:t>uzmem u ruku list - 5. Folium, u </a:t>
            </a:r>
            <a:r>
              <a:rPr lang="pl-PL" dirty="0" smtClean="0">
                <a:solidFill>
                  <a:schemeClr val="bg1"/>
                </a:solidFill>
              </a:rPr>
              <a:t>njega zamotam </a:t>
            </a:r>
            <a:r>
              <a:rPr lang="pl-PL" dirty="0">
                <a:solidFill>
                  <a:schemeClr val="bg1"/>
                </a:solidFill>
              </a:rPr>
              <a:t>krumpir - 6. Tuber, te ga stavim </a:t>
            </a:r>
            <a:r>
              <a:rPr lang="pl-PL" dirty="0" smtClean="0">
                <a:solidFill>
                  <a:schemeClr val="bg1"/>
                </a:solidFill>
              </a:rPr>
              <a:t>na piramidu </a:t>
            </a:r>
            <a:r>
              <a:rPr lang="pl-PL" dirty="0">
                <a:solidFill>
                  <a:schemeClr val="bg1"/>
                </a:solidFill>
              </a:rPr>
              <a:t>- 7. Pyramis, pa sve zajedno zamotam </a:t>
            </a:r>
            <a:r>
              <a:rPr lang="pl-PL" dirty="0" smtClean="0">
                <a:solidFill>
                  <a:schemeClr val="bg1"/>
                </a:solidFill>
              </a:rPr>
              <a:t>u </a:t>
            </a:r>
            <a:r>
              <a:rPr lang="hr-HR" dirty="0" smtClean="0">
                <a:solidFill>
                  <a:schemeClr val="bg1"/>
                </a:solidFill>
              </a:rPr>
              <a:t>maramicu </a:t>
            </a:r>
            <a:r>
              <a:rPr lang="hr-HR" dirty="0">
                <a:solidFill>
                  <a:schemeClr val="bg1"/>
                </a:solidFill>
              </a:rPr>
              <a:t>i na </a:t>
            </a:r>
            <a:r>
              <a:rPr lang="hr-HR" dirty="0" smtClean="0">
                <a:solidFill>
                  <a:schemeClr val="bg1"/>
                </a:solidFill>
              </a:rPr>
              <a:t>njezinoj </a:t>
            </a:r>
            <a:r>
              <a:rPr lang="hr-HR" dirty="0">
                <a:solidFill>
                  <a:schemeClr val="bg1"/>
                </a:solidFill>
              </a:rPr>
              <a:t>resici - 8. Uvula, </a:t>
            </a:r>
            <a:r>
              <a:rPr lang="hr-HR" dirty="0" smtClean="0">
                <a:solidFill>
                  <a:schemeClr val="bg1"/>
                </a:solidFill>
              </a:rPr>
              <a:t>zavežem čvor </a:t>
            </a:r>
            <a:r>
              <a:rPr lang="hr-HR" dirty="0">
                <a:solidFill>
                  <a:schemeClr val="bg1"/>
                </a:solidFill>
              </a:rPr>
              <a:t>- 9. </a:t>
            </a:r>
            <a:r>
              <a:rPr lang="hr-HR" dirty="0" err="1">
                <a:solidFill>
                  <a:schemeClr val="bg1"/>
                </a:solidFill>
              </a:rPr>
              <a:t>Nodulus</a:t>
            </a:r>
            <a:r>
              <a:rPr lang="hr-HR" dirty="0">
                <a:solidFill>
                  <a:schemeClr val="bg1"/>
                </a:solidFill>
              </a:rPr>
              <a:t>".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84" y="2780928"/>
            <a:ext cx="5796136" cy="38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4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1"/>
            <a:ext cx="8445624" cy="2520280"/>
          </a:xfrm>
        </p:spPr>
        <p:txBody>
          <a:bodyPr>
            <a:normAutofit/>
          </a:bodyPr>
          <a:lstStyle/>
          <a:p>
            <a:r>
              <a:rPr lang="hr-HR" sz="2400" dirty="0" smtClean="0"/>
              <a:t>Stanični i molekularni mehanizmi pamćenja mogu se proučavati i na jednostavnim organizmima poput beskralježnjaka (</a:t>
            </a:r>
            <a:r>
              <a:rPr lang="hr-HR" sz="2400" u="sng" dirty="0" err="1" smtClean="0"/>
              <a:t>Eric</a:t>
            </a:r>
            <a:r>
              <a:rPr lang="hr-HR" sz="2400" u="sng" dirty="0" smtClean="0"/>
              <a:t> </a:t>
            </a:r>
            <a:r>
              <a:rPr lang="hr-HR" sz="2400" u="sng" dirty="0" err="1" smtClean="0"/>
              <a:t>Kandel</a:t>
            </a:r>
            <a:r>
              <a:rPr lang="hr-HR" sz="2400" dirty="0" smtClean="0"/>
              <a:t>, NN 2000 s </a:t>
            </a:r>
            <a:r>
              <a:rPr lang="hr-HR" sz="2400" dirty="0" err="1" smtClean="0"/>
              <a:t>Arvidom</a:t>
            </a:r>
            <a:r>
              <a:rPr lang="hr-HR" sz="2400" dirty="0" smtClean="0"/>
              <a:t> </a:t>
            </a:r>
            <a:r>
              <a:rPr lang="hr-HR" sz="2400" dirty="0" err="1" smtClean="0"/>
              <a:t>Carlssonom</a:t>
            </a:r>
            <a:r>
              <a:rPr lang="hr-HR" sz="2400" dirty="0" smtClean="0"/>
              <a:t> i Paulom </a:t>
            </a:r>
            <a:r>
              <a:rPr lang="hr-HR" sz="2400" dirty="0" err="1" smtClean="0"/>
              <a:t>Greengardom</a:t>
            </a:r>
            <a:r>
              <a:rPr lang="hr-HR" sz="2400" dirty="0" smtClean="0"/>
              <a:t> za DARPP-32 (</a:t>
            </a:r>
            <a:r>
              <a:rPr lang="en-US" sz="2400" dirty="0"/>
              <a:t>dopamine- and </a:t>
            </a:r>
            <a:r>
              <a:rPr lang="en-US" sz="2400" dirty="0" err="1"/>
              <a:t>cAMP</a:t>
            </a:r>
            <a:r>
              <a:rPr lang="en-US" sz="2400" dirty="0"/>
              <a:t>-regulated neuronal phosphoprotein</a:t>
            </a:r>
            <a:r>
              <a:rPr lang="hr-HR" sz="2400" dirty="0" smtClean="0"/>
              <a:t>), sad p</a:t>
            </a:r>
            <a:r>
              <a:rPr lang="en-US" sz="2400" dirty="0" err="1" smtClean="0"/>
              <a:t>rotein</a:t>
            </a:r>
            <a:r>
              <a:rPr lang="en-US" sz="2400" dirty="0" smtClean="0"/>
              <a:t> </a:t>
            </a:r>
            <a:r>
              <a:rPr lang="en-US" sz="2400" dirty="0"/>
              <a:t>phosphatase 1 regulatory subunit 1B (PPP1R1B</a:t>
            </a:r>
            <a:r>
              <a:rPr lang="en-US" sz="2400" dirty="0" smtClean="0"/>
              <a:t>)</a:t>
            </a:r>
            <a:r>
              <a:rPr lang="hr-HR" sz="2400" dirty="0" smtClean="0"/>
              <a:t>).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814547"/>
            <a:ext cx="5737860" cy="4015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332535"/>
            <a:ext cx="3171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 smtClean="0"/>
              <a:t>Aplysia</a:t>
            </a:r>
            <a:r>
              <a:rPr lang="hr-HR" i="1" dirty="0" smtClean="0"/>
              <a:t> </a:t>
            </a:r>
            <a:r>
              <a:rPr lang="hr-HR" i="1" dirty="0" err="1" smtClean="0"/>
              <a:t>californica</a:t>
            </a:r>
            <a:r>
              <a:rPr lang="hr-HR" i="1" dirty="0" smtClean="0"/>
              <a:t>:</a:t>
            </a:r>
          </a:p>
          <a:p>
            <a:r>
              <a:rPr lang="hr-HR" dirty="0"/>
              <a:t>i</a:t>
            </a:r>
            <a:r>
              <a:rPr lang="hr-HR" dirty="0" smtClean="0"/>
              <a:t>ma oko 20.000 izrazito velikih neurona koji se mogu lako izolirati i na njima provoditi eksperimenti u kulturi stanica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93666"/>
            <a:ext cx="31718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8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03313"/>
            <a:ext cx="8942388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2344738" y="701675"/>
            <a:ext cx="76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2013</a:t>
            </a: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5262563" y="704850"/>
            <a:ext cx="76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2000</a:t>
            </a: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73225" y="2566988"/>
            <a:ext cx="19764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73225" y="3643313"/>
            <a:ext cx="1900238" cy="15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660525" y="5233988"/>
            <a:ext cx="1528763" cy="793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259638" y="2392363"/>
            <a:ext cx="1530350" cy="63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40638" y="2046288"/>
            <a:ext cx="8493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640638" y="2214563"/>
            <a:ext cx="579437" cy="793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27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082"/>
            <a:ext cx="8604448" cy="6336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412" y="-9318"/>
            <a:ext cx="6933456" cy="576064"/>
          </a:xfrm>
        </p:spPr>
        <p:txBody>
          <a:bodyPr>
            <a:noAutofit/>
          </a:bodyPr>
          <a:lstStyle/>
          <a:p>
            <a:r>
              <a:rPr lang="hr-HR" sz="3200" dirty="0" err="1" smtClean="0"/>
              <a:t>Habituacija</a:t>
            </a:r>
            <a:r>
              <a:rPr lang="hr-HR" sz="3200" dirty="0" smtClean="0"/>
              <a:t> (</a:t>
            </a:r>
            <a:r>
              <a:rPr lang="hr-HR" sz="3200" dirty="0" err="1" smtClean="0"/>
              <a:t>homosinaptička</a:t>
            </a:r>
            <a:r>
              <a:rPr lang="hr-HR" sz="3200" dirty="0" smtClean="0"/>
              <a:t> depresija)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563888" y="764704"/>
            <a:ext cx="54360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I najneobičniji događaji postaju uobičajeni nakon opetovanog ponavljanja. Taj se fenomen naziva </a:t>
            </a:r>
            <a:r>
              <a:rPr lang="hr-HR" sz="1600" dirty="0" err="1"/>
              <a:t>habituacija</a:t>
            </a:r>
            <a:r>
              <a:rPr lang="hr-HR" sz="1600" dirty="0"/>
              <a:t>, a vidi se čak i u organizama bez mozga. </a:t>
            </a:r>
            <a:r>
              <a:rPr lang="hr-HR" sz="1600" dirty="0" smtClean="0"/>
              <a:t>  </a:t>
            </a:r>
          </a:p>
          <a:p>
            <a:r>
              <a:rPr lang="hr-HR" sz="1600" dirty="0"/>
              <a:t> </a:t>
            </a:r>
            <a:r>
              <a:rPr lang="hr-HR" sz="1600" dirty="0" smtClean="0"/>
              <a:t>  Prilikom </a:t>
            </a:r>
            <a:r>
              <a:rPr lang="hr-HR" sz="1600" dirty="0" err="1"/>
              <a:t>habituacije</a:t>
            </a:r>
            <a:r>
              <a:rPr lang="hr-HR" sz="1600" dirty="0"/>
              <a:t> neki organizam ili osoba uče zanemarivati ponavljani podražaj ili događaj. Iako se takvo </a:t>
            </a:r>
            <a:r>
              <a:rPr lang="hr-HR" sz="1600" dirty="0" err="1"/>
              <a:t>neasocijativno</a:t>
            </a:r>
            <a:r>
              <a:rPr lang="hr-HR" sz="1600" dirty="0"/>
              <a:t> učenje smatra najjednostavnijim oblikom učenja budući da ne zahtjeva svijest i </a:t>
            </a:r>
            <a:r>
              <a:rPr lang="hr-HR" sz="1600" dirty="0" smtClean="0"/>
              <a:t>pozornost, </a:t>
            </a:r>
            <a:r>
              <a:rPr lang="hr-HR" sz="1600" dirty="0"/>
              <a:t>puno je važnije u svakodnevnom životu nego što to obično mislimo.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10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452320" cy="68886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5936" y="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www.youtube.com/watch?v=vx_BT6DU624</a:t>
            </a:r>
            <a:r>
              <a:rPr lang="hr-HR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752" y="1423324"/>
            <a:ext cx="1115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/>
              <a:t>jednokratno </a:t>
            </a:r>
            <a:r>
              <a:rPr lang="hr-HR" sz="1200" dirty="0" err="1" smtClean="0"/>
              <a:t>podraž</a:t>
            </a:r>
            <a:r>
              <a:rPr lang="hr-HR" sz="1200" dirty="0" smtClean="0"/>
              <a:t>. sifona – uvlačenje škrga,</a:t>
            </a:r>
          </a:p>
          <a:p>
            <a:r>
              <a:rPr lang="hr-HR" sz="1200" dirty="0" smtClean="0"/>
              <a:t>ako podražimo sifon vodom nakon bolnog podraživanja repa – nastupa </a:t>
            </a:r>
            <a:r>
              <a:rPr lang="hr-HR" sz="1200" dirty="0" err="1" smtClean="0"/>
              <a:t>senzitizacija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502970" y="319048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neasoc</a:t>
            </a:r>
            <a:r>
              <a:rPr lang="hr-HR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02970" y="638096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asoc</a:t>
            </a:r>
            <a:r>
              <a:rPr lang="hr-HR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277498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o</a:t>
            </a:r>
            <a:r>
              <a:rPr lang="hr-HR" sz="1200" dirty="0" smtClean="0"/>
              <a:t>petovano </a:t>
            </a:r>
            <a:r>
              <a:rPr lang="hr-HR" sz="1200" dirty="0" err="1" smtClean="0"/>
              <a:t>podraž</a:t>
            </a:r>
            <a:r>
              <a:rPr lang="hr-HR" sz="1200" dirty="0" smtClean="0"/>
              <a:t>. sifona – </a:t>
            </a:r>
            <a:r>
              <a:rPr lang="hr-HR" sz="1200" dirty="0" err="1" smtClean="0"/>
              <a:t>habituacija</a:t>
            </a:r>
            <a:r>
              <a:rPr lang="hr-HR" sz="1200" dirty="0" smtClean="0"/>
              <a:t> zbog </a:t>
            </a:r>
            <a:r>
              <a:rPr lang="hr-HR" sz="1200" dirty="0" err="1" smtClean="0"/>
              <a:t>homosinaptičke</a:t>
            </a:r>
            <a:r>
              <a:rPr lang="hr-HR" sz="1200" dirty="0" smtClean="0"/>
              <a:t> depresije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395466" y="6089566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k</a:t>
            </a:r>
            <a:r>
              <a:rPr lang="hr-HR" sz="1200" dirty="0" smtClean="0"/>
              <a:t>lasično uvjetovanje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1608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452320" cy="68886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5936" y="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www.youtube.com/watch?v=vx_BT6DU624</a:t>
            </a:r>
            <a:r>
              <a:rPr lang="hr-HR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02970" y="319048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neasoc</a:t>
            </a:r>
            <a:r>
              <a:rPr lang="hr-HR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02970" y="638096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asoc</a:t>
            </a:r>
            <a:r>
              <a:rPr lang="hr-HR" dirty="0" smtClean="0"/>
              <a:t>.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 rot="1572332">
            <a:off x="5284968" y="3671311"/>
            <a:ext cx="303675" cy="364598"/>
          </a:xfrm>
          <a:prstGeom prst="downArrow">
            <a:avLst>
              <a:gd name="adj1" fmla="val 50000"/>
              <a:gd name="adj2" fmla="val 4884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22927" y="3444337"/>
            <a:ext cx="196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 smtClean="0"/>
              <a:t>0,5 </a:t>
            </a:r>
            <a:r>
              <a:rPr lang="hr-HR" sz="1200" b="1" dirty="0" err="1" smtClean="0"/>
              <a:t>sec</a:t>
            </a:r>
            <a:r>
              <a:rPr lang="hr-HR" sz="1200" b="1" dirty="0" smtClean="0"/>
              <a:t>. dovodi do najjačeg </a:t>
            </a:r>
            <a:r>
              <a:rPr lang="hr-HR" sz="1200" b="1" dirty="0" err="1" smtClean="0"/>
              <a:t>kondicioniranja</a:t>
            </a:r>
            <a:endParaRPr lang="en-US" sz="1200" b="1" dirty="0"/>
          </a:p>
        </p:txBody>
      </p:sp>
      <p:sp>
        <p:nvSpPr>
          <p:cNvPr id="12" name="Left-Right Arrow 11"/>
          <p:cNvSpPr/>
          <p:nvPr/>
        </p:nvSpPr>
        <p:spPr>
          <a:xfrm rot="4082845">
            <a:off x="727032" y="4272341"/>
            <a:ext cx="3115137" cy="648072"/>
          </a:xfrm>
          <a:prstGeom prst="leftRightArrow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752" y="1423324"/>
            <a:ext cx="1115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/>
              <a:t>jednokratno </a:t>
            </a:r>
            <a:r>
              <a:rPr lang="hr-HR" sz="1200" dirty="0" err="1" smtClean="0"/>
              <a:t>podraž</a:t>
            </a:r>
            <a:r>
              <a:rPr lang="hr-HR" sz="1200" dirty="0" smtClean="0"/>
              <a:t>. sifona – uvlačenje škrga,</a:t>
            </a:r>
          </a:p>
          <a:p>
            <a:r>
              <a:rPr lang="hr-HR" sz="1200" dirty="0" smtClean="0"/>
              <a:t>ako podražimo sifon vodom nakon bolnog podraživanja repa – nastupa </a:t>
            </a:r>
            <a:r>
              <a:rPr lang="hr-HR" sz="1200" dirty="0" err="1" smtClean="0"/>
              <a:t>senzitizacija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11286" y="3559815"/>
            <a:ext cx="4231616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obratiti pozornost na razliku između</a:t>
            </a:r>
          </a:p>
          <a:p>
            <a:r>
              <a:rPr lang="hr-HR" dirty="0" err="1" smtClean="0"/>
              <a:t>senzitizacije</a:t>
            </a:r>
            <a:r>
              <a:rPr lang="hr-HR" dirty="0" smtClean="0"/>
              <a:t> i </a:t>
            </a:r>
            <a:r>
              <a:rPr lang="hr-HR" dirty="0" err="1" smtClean="0"/>
              <a:t>kondicioniranja</a:t>
            </a:r>
            <a:endParaRPr lang="hr-HR" dirty="0" smtClean="0"/>
          </a:p>
          <a:p>
            <a:r>
              <a:rPr lang="hr-HR" dirty="0" smtClean="0"/>
              <a:t>(kod </a:t>
            </a:r>
            <a:r>
              <a:rPr lang="hr-HR" dirty="0" err="1" smtClean="0"/>
              <a:t>kondicioniranja</a:t>
            </a:r>
            <a:r>
              <a:rPr lang="hr-HR" dirty="0" smtClean="0"/>
              <a:t> je uvlačenje škrga još jače nego kod </a:t>
            </a:r>
            <a:r>
              <a:rPr lang="hr-HR" dirty="0" err="1" smtClean="0"/>
              <a:t>senzitizacije</a:t>
            </a:r>
            <a:r>
              <a:rPr lang="hr-HR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4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i="1" dirty="0"/>
              <a:t>Acoustic startle </a:t>
            </a:r>
            <a:r>
              <a:rPr lang="en-US" sz="2800" i="1" dirty="0" smtClean="0"/>
              <a:t>response</a:t>
            </a:r>
            <a:r>
              <a:rPr lang="hr-HR" sz="2800" dirty="0" smtClean="0"/>
              <a:t> (o</a:t>
            </a:r>
            <a:r>
              <a:rPr lang="en-US" sz="2800" dirty="0" err="1" smtClean="0"/>
              <a:t>dgovor</a:t>
            </a:r>
            <a:r>
              <a:rPr lang="en-US" sz="2800" dirty="0" smtClean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nagli</a:t>
            </a:r>
            <a:r>
              <a:rPr lang="en-US" sz="2800" dirty="0"/>
              <a:t> </a:t>
            </a:r>
            <a:r>
              <a:rPr lang="en-US" sz="2800" dirty="0" err="1"/>
              <a:t>glasan</a:t>
            </a:r>
            <a:r>
              <a:rPr lang="en-US" sz="2800" dirty="0"/>
              <a:t> </a:t>
            </a:r>
            <a:r>
              <a:rPr lang="en-US" sz="2800" dirty="0" err="1" smtClean="0"/>
              <a:t>zvuk</a:t>
            </a:r>
            <a:r>
              <a:rPr lang="hr-HR" sz="2800" dirty="0" smtClean="0"/>
              <a:t>) i</a:t>
            </a:r>
            <a:r>
              <a:rPr lang="hr-HR" sz="2800" i="1" dirty="0" smtClean="0"/>
              <a:t/>
            </a:r>
            <a:br>
              <a:rPr lang="hr-HR" sz="2800" i="1" dirty="0" smtClean="0"/>
            </a:br>
            <a:r>
              <a:rPr lang="hr-HR" sz="2800" i="1" dirty="0" err="1" smtClean="0"/>
              <a:t>Orienting</a:t>
            </a:r>
            <a:r>
              <a:rPr lang="hr-HR" sz="2800" i="1" dirty="0" smtClean="0"/>
              <a:t> </a:t>
            </a:r>
            <a:r>
              <a:rPr lang="hr-HR" sz="2800" i="1" dirty="0" err="1" smtClean="0"/>
              <a:t>response</a:t>
            </a:r>
            <a:r>
              <a:rPr lang="hr-HR" sz="2800" dirty="0" smtClean="0"/>
              <a:t> (obraćanje pozornosti na nove /</a:t>
            </a:r>
            <a:r>
              <a:rPr lang="hr-HR" sz="2800" dirty="0" err="1" smtClean="0"/>
              <a:t>neprijeteće</a:t>
            </a:r>
            <a:r>
              <a:rPr lang="hr-HR" sz="2800" dirty="0" smtClean="0"/>
              <a:t>/ podražaje)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err="1"/>
              <a:t>Budući</a:t>
            </a:r>
            <a:r>
              <a:rPr lang="en-US" dirty="0"/>
              <a:t> da </a:t>
            </a:r>
            <a:r>
              <a:rPr lang="en-US" dirty="0" err="1"/>
              <a:t>uključuje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jedan</a:t>
            </a:r>
            <a:r>
              <a:rPr lang="en-US" dirty="0"/>
              <a:t> </a:t>
            </a:r>
            <a:r>
              <a:rPr lang="en-US" dirty="0" err="1"/>
              <a:t>podražaj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je </a:t>
            </a:r>
            <a:r>
              <a:rPr lang="en-US" dirty="0" err="1"/>
              <a:t>lako</a:t>
            </a:r>
            <a:r>
              <a:rPr lang="en-US" dirty="0"/>
              <a:t> </a:t>
            </a:r>
            <a:r>
              <a:rPr lang="en-US" dirty="0" err="1"/>
              <a:t>kontrolirati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jedan</a:t>
            </a:r>
            <a:r>
              <a:rPr lang="en-US" dirty="0"/>
              <a:t> </a:t>
            </a:r>
            <a:r>
              <a:rPr lang="en-US" dirty="0" err="1"/>
              <a:t>lako</a:t>
            </a:r>
            <a:r>
              <a:rPr lang="en-US" dirty="0"/>
              <a:t> </a:t>
            </a:r>
            <a:r>
              <a:rPr lang="en-US" dirty="0" err="1"/>
              <a:t>mjerljiv</a:t>
            </a:r>
            <a:r>
              <a:rPr lang="en-US" dirty="0"/>
              <a:t> </a:t>
            </a:r>
            <a:r>
              <a:rPr lang="en-US" dirty="0" err="1"/>
              <a:t>odgovor</a:t>
            </a:r>
            <a:r>
              <a:rPr lang="en-US" dirty="0"/>
              <a:t>, </a:t>
            </a:r>
            <a:r>
              <a:rPr lang="en-US" dirty="0" err="1"/>
              <a:t>vjerojatno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najjednostavniji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primjer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kojemu</a:t>
            </a:r>
            <a:r>
              <a:rPr lang="en-US" dirty="0">
                <a:solidFill>
                  <a:srgbClr val="FF0000"/>
                </a:solidFill>
              </a:rPr>
              <a:t> se </a:t>
            </a:r>
            <a:r>
              <a:rPr lang="en-US" dirty="0" err="1">
                <a:solidFill>
                  <a:srgbClr val="FF0000"/>
                </a:solidFill>
              </a:rPr>
              <a:t>eksperimentalno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proučava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habituacija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jest </a:t>
            </a:r>
            <a:r>
              <a:rPr lang="en-US" u="sng" dirty="0" err="1"/>
              <a:t>obrambeni</a:t>
            </a:r>
            <a:r>
              <a:rPr lang="en-US" u="sng" dirty="0"/>
              <a:t> </a:t>
            </a:r>
            <a:r>
              <a:rPr lang="en-US" u="sng" dirty="0" err="1"/>
              <a:t>refleks</a:t>
            </a:r>
            <a:r>
              <a:rPr lang="en-US" u="sng" dirty="0"/>
              <a:t> </a:t>
            </a:r>
            <a:r>
              <a:rPr lang="en-US" u="sng" dirty="0" err="1"/>
              <a:t>štakora</a:t>
            </a:r>
            <a:r>
              <a:rPr lang="en-US" u="sng" dirty="0"/>
              <a:t> </a:t>
            </a:r>
            <a:r>
              <a:rPr lang="en-US" u="sng" dirty="0" err="1"/>
              <a:t>na</a:t>
            </a:r>
            <a:r>
              <a:rPr lang="en-US" u="sng" dirty="0"/>
              <a:t> </a:t>
            </a:r>
            <a:r>
              <a:rPr lang="en-US" u="sng" dirty="0" err="1"/>
              <a:t>nagli</a:t>
            </a:r>
            <a:r>
              <a:rPr lang="en-US" u="sng" dirty="0"/>
              <a:t> </a:t>
            </a:r>
            <a:r>
              <a:rPr lang="en-US" u="sng" dirty="0" err="1"/>
              <a:t>glasan</a:t>
            </a:r>
            <a:r>
              <a:rPr lang="en-US" u="sng" dirty="0"/>
              <a:t> </a:t>
            </a:r>
            <a:r>
              <a:rPr lang="en-US" u="sng" dirty="0" err="1"/>
              <a:t>zvuk</a:t>
            </a:r>
            <a:r>
              <a:rPr lang="en-US" dirty="0"/>
              <a:t>. Na </a:t>
            </a:r>
            <a:r>
              <a:rPr lang="en-US" dirty="0" err="1"/>
              <a:t>takav</a:t>
            </a:r>
            <a:r>
              <a:rPr lang="en-US" dirty="0"/>
              <a:t> </a:t>
            </a:r>
            <a:r>
              <a:rPr lang="en-US" dirty="0" err="1"/>
              <a:t>podražaj</a:t>
            </a:r>
            <a:r>
              <a:rPr lang="en-US" dirty="0"/>
              <a:t> </a:t>
            </a:r>
            <a:r>
              <a:rPr lang="en-US" dirty="0" err="1"/>
              <a:t>štakor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skočiti</a:t>
            </a:r>
            <a:r>
              <a:rPr lang="en-US" dirty="0"/>
              <a:t> </a:t>
            </a:r>
            <a:r>
              <a:rPr lang="en-US" dirty="0" err="1"/>
              <a:t>baš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kad</a:t>
            </a:r>
            <a:r>
              <a:rPr lang="en-US" dirty="0"/>
              <a:t> bi </a:t>
            </a:r>
            <a:r>
              <a:rPr lang="en-US" dirty="0" err="1"/>
              <a:t>ti</a:t>
            </a:r>
            <a:r>
              <a:rPr lang="en-US" dirty="0"/>
              <a:t> se </a:t>
            </a:r>
            <a:r>
              <a:rPr lang="en-US" dirty="0" err="1"/>
              <a:t>netko</a:t>
            </a:r>
            <a:r>
              <a:rPr lang="en-US" dirty="0"/>
              <a:t> </a:t>
            </a:r>
            <a:r>
              <a:rPr lang="en-US" dirty="0" err="1"/>
              <a:t>prišuljao</a:t>
            </a:r>
            <a:r>
              <a:rPr lang="en-US" dirty="0"/>
              <a:t> s </a:t>
            </a:r>
            <a:r>
              <a:rPr lang="en-US" dirty="0" err="1"/>
              <a:t>leđa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glasno</a:t>
            </a:r>
            <a:r>
              <a:rPr lang="en-US" dirty="0"/>
              <a:t> </a:t>
            </a:r>
            <a:r>
              <a:rPr lang="en-US" dirty="0" err="1"/>
              <a:t>viknuo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uho</a:t>
            </a:r>
            <a:r>
              <a:rPr lang="en-US" dirty="0"/>
              <a:t>. </a:t>
            </a:r>
            <a:r>
              <a:rPr lang="en-US" dirty="0" err="1"/>
              <a:t>Ipak</a:t>
            </a:r>
            <a:r>
              <a:rPr lang="en-US" dirty="0"/>
              <a:t>, </a:t>
            </a:r>
            <a:r>
              <a:rPr lang="en-US" dirty="0" err="1"/>
              <a:t>ako</a:t>
            </a:r>
            <a:r>
              <a:rPr lang="en-US" dirty="0"/>
              <a:t> se </a:t>
            </a:r>
            <a:r>
              <a:rPr lang="en-US" dirty="0" err="1"/>
              <a:t>isti</a:t>
            </a:r>
            <a:r>
              <a:rPr lang="en-US" dirty="0"/>
              <a:t> </a:t>
            </a:r>
            <a:r>
              <a:rPr lang="en-US" dirty="0" err="1"/>
              <a:t>zvuk</a:t>
            </a:r>
            <a:r>
              <a:rPr lang="en-US" dirty="0"/>
              <a:t> </a:t>
            </a:r>
            <a:r>
              <a:rPr lang="en-US" dirty="0" err="1"/>
              <a:t>stalno</a:t>
            </a:r>
            <a:r>
              <a:rPr lang="en-US" dirty="0"/>
              <a:t> </a:t>
            </a:r>
            <a:r>
              <a:rPr lang="en-US" dirty="0" err="1"/>
              <a:t>ponavlja</a:t>
            </a:r>
            <a:r>
              <a:rPr lang="en-US" dirty="0"/>
              <a:t>, 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jednom</a:t>
            </a:r>
            <a:r>
              <a:rPr lang="en-US" dirty="0"/>
              <a:t> </a:t>
            </a:r>
            <a:r>
              <a:rPr lang="en-US" dirty="0" err="1"/>
              <a:t>svake</a:t>
            </a:r>
            <a:r>
              <a:rPr lang="en-US" dirty="0"/>
              <a:t> minute, </a:t>
            </a:r>
            <a:r>
              <a:rPr lang="en-US" dirty="0" err="1"/>
              <a:t>odgovor</a:t>
            </a:r>
            <a:r>
              <a:rPr lang="en-US" dirty="0"/>
              <a:t> </a:t>
            </a:r>
            <a:r>
              <a:rPr lang="en-US" dirty="0" err="1"/>
              <a:t>štakora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taj</a:t>
            </a:r>
            <a:r>
              <a:rPr lang="en-US" dirty="0"/>
              <a:t> </a:t>
            </a:r>
            <a:r>
              <a:rPr lang="en-US" dirty="0" err="1"/>
              <a:t>zvuk</a:t>
            </a:r>
            <a:r>
              <a:rPr lang="en-US" dirty="0"/>
              <a:t>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slabjeti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kraju</a:t>
            </a:r>
            <a:r>
              <a:rPr lang="en-US" dirty="0"/>
              <a:t> </a:t>
            </a:r>
            <a:r>
              <a:rPr lang="en-US" dirty="0" err="1"/>
              <a:t>prestati</a:t>
            </a:r>
            <a:r>
              <a:rPr lang="en-US" dirty="0"/>
              <a:t>: </a:t>
            </a:r>
            <a:r>
              <a:rPr lang="en-US" dirty="0" err="1"/>
              <a:t>nastupila</a:t>
            </a:r>
            <a:r>
              <a:rPr lang="en-US" dirty="0"/>
              <a:t> je </a:t>
            </a:r>
            <a:r>
              <a:rPr lang="en-US" dirty="0" err="1"/>
              <a:t>habituacija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glasan</a:t>
            </a:r>
            <a:r>
              <a:rPr lang="en-US" dirty="0"/>
              <a:t> </a:t>
            </a:r>
            <a:r>
              <a:rPr lang="en-US" dirty="0" err="1" smtClean="0"/>
              <a:t>zvuk</a:t>
            </a:r>
            <a:r>
              <a:rPr lang="en-US" dirty="0" smtClean="0"/>
              <a:t>. </a:t>
            </a:r>
            <a:r>
              <a:rPr lang="en-US" dirty="0" err="1"/>
              <a:t>Ovakav</a:t>
            </a:r>
            <a:r>
              <a:rPr lang="en-US" dirty="0"/>
              <a:t> </a:t>
            </a:r>
            <a:r>
              <a:rPr lang="en-US" dirty="0" err="1"/>
              <a:t>odgovor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nagli</a:t>
            </a:r>
            <a:r>
              <a:rPr lang="en-US" dirty="0"/>
              <a:t> </a:t>
            </a:r>
            <a:r>
              <a:rPr lang="en-US" dirty="0" err="1"/>
              <a:t>glasan</a:t>
            </a:r>
            <a:r>
              <a:rPr lang="en-US" dirty="0"/>
              <a:t> </a:t>
            </a:r>
            <a:r>
              <a:rPr lang="en-US" dirty="0" err="1"/>
              <a:t>zvuk</a:t>
            </a:r>
            <a:r>
              <a:rPr lang="en-US" dirty="0"/>
              <a:t> </a:t>
            </a:r>
            <a:r>
              <a:rPr lang="en-US" dirty="0" err="1"/>
              <a:t>prvi</a:t>
            </a:r>
            <a:r>
              <a:rPr lang="en-US" dirty="0"/>
              <a:t> je </a:t>
            </a:r>
            <a:r>
              <a:rPr lang="en-US" dirty="0" err="1"/>
              <a:t>opisao</a:t>
            </a:r>
            <a:r>
              <a:rPr lang="en-US" dirty="0"/>
              <a:t> 1863. </a:t>
            </a:r>
            <a:r>
              <a:rPr lang="en-US" dirty="0" err="1"/>
              <a:t>godine</a:t>
            </a:r>
            <a:r>
              <a:rPr lang="en-US" dirty="0"/>
              <a:t> Ivan </a:t>
            </a:r>
            <a:r>
              <a:rPr lang="en-US" dirty="0" err="1"/>
              <a:t>Sečenov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48064" y="1628800"/>
            <a:ext cx="33123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Urođena reakcija organizma na novi podražaj iz okoline naziva se orijentirajući odgovor (obraćanje pozornosti). </a:t>
            </a:r>
            <a:r>
              <a:rPr lang="hr-HR" sz="2000" u="sng" dirty="0" smtClean="0"/>
              <a:t>Vrijeme trajanja gledanja u taj objekt (vrijeme fiksacije) smanjuje se s </a:t>
            </a:r>
            <a:r>
              <a:rPr lang="hr-HR" sz="2000" u="sng" dirty="0" err="1" smtClean="0"/>
              <a:t>ponavljenjem</a:t>
            </a:r>
            <a:r>
              <a:rPr lang="hr-HR" sz="2000" u="sng" dirty="0" smtClean="0"/>
              <a:t> predočavanja podražaja</a:t>
            </a:r>
            <a:r>
              <a:rPr lang="hr-HR" sz="2000" dirty="0" smtClean="0"/>
              <a:t> slično kao i kod odgovora na glasan zvuk.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87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/>
              <a:t>Prepulse</a:t>
            </a:r>
            <a:r>
              <a:rPr lang="en-US" b="1" dirty="0"/>
              <a:t> inhibition</a:t>
            </a:r>
            <a:r>
              <a:rPr lang="en-US" dirty="0"/>
              <a:t> (</a:t>
            </a:r>
            <a:r>
              <a:rPr lang="en-US" b="1" dirty="0"/>
              <a:t>PPI</a:t>
            </a:r>
            <a:r>
              <a:rPr lang="en-US" dirty="0"/>
              <a:t>) is a neurological phenomenon in which a weaker </a:t>
            </a:r>
            <a:r>
              <a:rPr lang="en-US" dirty="0" err="1"/>
              <a:t>prestimulus</a:t>
            </a:r>
            <a:r>
              <a:rPr lang="en-US" dirty="0"/>
              <a:t> (</a:t>
            </a:r>
            <a:r>
              <a:rPr lang="en-US" b="1" dirty="0" err="1"/>
              <a:t>prepulse</a:t>
            </a:r>
            <a:r>
              <a:rPr lang="en-US" dirty="0"/>
              <a:t>) inhibits the reaction of </a:t>
            </a:r>
            <a:r>
              <a:rPr lang="en-US" dirty="0" smtClean="0"/>
              <a:t>an</a:t>
            </a:r>
            <a:r>
              <a:rPr lang="hr-HR" dirty="0" smtClean="0"/>
              <a:t> </a:t>
            </a:r>
            <a:r>
              <a:rPr lang="hr-HR" dirty="0" err="1" smtClean="0"/>
              <a:t>organism</a:t>
            </a:r>
            <a:r>
              <a:rPr lang="hr-HR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a subsequent strong startling stimulus (</a:t>
            </a:r>
            <a:r>
              <a:rPr lang="en-US" b="1" dirty="0"/>
              <a:t>pulse</a:t>
            </a:r>
            <a:r>
              <a:rPr lang="en-US" dirty="0"/>
              <a:t>). The stimuli are usually acoustic, but tactile stimuli (e.g. via air puffs onto the skin) </a:t>
            </a:r>
            <a:r>
              <a:rPr lang="en-US" dirty="0" smtClean="0"/>
              <a:t>and </a:t>
            </a:r>
            <a:r>
              <a:rPr lang="en-US" dirty="0"/>
              <a:t>light </a:t>
            </a:r>
            <a:r>
              <a:rPr lang="en-US" dirty="0" smtClean="0"/>
              <a:t>stimuli </a:t>
            </a:r>
            <a:r>
              <a:rPr lang="en-US" dirty="0"/>
              <a:t>are also used</a:t>
            </a:r>
            <a:r>
              <a:rPr lang="en-US" dirty="0" smtClean="0"/>
              <a:t>.</a:t>
            </a:r>
            <a:r>
              <a:rPr lang="hr-HR" dirty="0" smtClean="0"/>
              <a:t> </a:t>
            </a:r>
            <a:r>
              <a:rPr lang="en-US" u="sng" dirty="0">
                <a:solidFill>
                  <a:srgbClr val="FF0000"/>
                </a:solidFill>
              </a:rPr>
              <a:t>Deficits of </a:t>
            </a:r>
            <a:r>
              <a:rPr lang="en-US" u="sng" dirty="0" err="1">
                <a:solidFill>
                  <a:srgbClr val="FF0000"/>
                </a:solidFill>
              </a:rPr>
              <a:t>prepulse</a:t>
            </a:r>
            <a:r>
              <a:rPr lang="en-US" u="sng" dirty="0">
                <a:solidFill>
                  <a:srgbClr val="FF0000"/>
                </a:solidFill>
              </a:rPr>
              <a:t> inhibition manifest in the inability to filter out the unnecessary information</a:t>
            </a:r>
            <a:r>
              <a:rPr lang="en-US" dirty="0"/>
              <a:t>; they have been linked to abnormalities of sensorimotor gating. Such deficits are noted in patients suffering from illnesses </a:t>
            </a:r>
            <a:r>
              <a:rPr lang="en-US" dirty="0" smtClean="0"/>
              <a:t>like</a:t>
            </a:r>
            <a:r>
              <a:rPr lang="hr-HR" dirty="0" smtClean="0"/>
              <a:t> </a:t>
            </a:r>
            <a:r>
              <a:rPr lang="hr-HR" dirty="0" err="1" smtClean="0">
                <a:solidFill>
                  <a:srgbClr val="FF0000"/>
                </a:solidFill>
              </a:rPr>
              <a:t>schizophrenia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>
                <a:solidFill>
                  <a:srgbClr val="FF0000"/>
                </a:solidFill>
              </a:rPr>
              <a:t>Alzheimer</a:t>
            </a:r>
            <a:r>
              <a:rPr lang="hr-HR" dirty="0" smtClean="0">
                <a:solidFill>
                  <a:srgbClr val="FF0000"/>
                </a:solidFill>
              </a:rPr>
              <a:t>’s </a:t>
            </a:r>
            <a:r>
              <a:rPr lang="hr-HR" dirty="0" err="1" smtClean="0">
                <a:solidFill>
                  <a:srgbClr val="FF0000"/>
                </a:solidFill>
              </a:rPr>
              <a:t>disease</a:t>
            </a:r>
            <a:r>
              <a:rPr lang="en-US" dirty="0" smtClean="0"/>
              <a:t>, </a:t>
            </a:r>
            <a:r>
              <a:rPr lang="en-US" dirty="0"/>
              <a:t>and in people under the influence of drugs, surgical manipulations, or mutations.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81181"/>
            <a:ext cx="3744416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Startle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27" y="1628800"/>
            <a:ext cx="2743745" cy="41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29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517632" cy="1143000"/>
          </a:xfrm>
        </p:spPr>
        <p:txBody>
          <a:bodyPr>
            <a:normAutofit fontScale="90000"/>
          </a:bodyPr>
          <a:lstStyle/>
          <a:p>
            <a:r>
              <a:rPr lang="hr-HR" dirty="0" err="1" smtClean="0"/>
              <a:t>Startle</a:t>
            </a:r>
            <a:r>
              <a:rPr lang="hr-HR" dirty="0" smtClean="0"/>
              <a:t> </a:t>
            </a:r>
            <a:r>
              <a:rPr lang="hr-HR" dirty="0" err="1" smtClean="0"/>
              <a:t>response</a:t>
            </a:r>
            <a:r>
              <a:rPr lang="hr-HR" dirty="0" smtClean="0"/>
              <a:t> (refleks zaprepaštenja)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87727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dirty="0"/>
              <a:t>In animals, including humans, the </a:t>
            </a:r>
            <a:r>
              <a:rPr lang="en-US" sz="2000" b="1" dirty="0"/>
              <a:t>startle response</a:t>
            </a:r>
            <a:r>
              <a:rPr lang="en-US" sz="2000" dirty="0"/>
              <a:t> is a largely </a:t>
            </a:r>
            <a:r>
              <a:rPr lang="en-US" sz="2000" dirty="0">
                <a:solidFill>
                  <a:srgbClr val="FF0000"/>
                </a:solidFill>
              </a:rPr>
              <a:t>unconscious defensive response to sudden or threatening stimuli, such as sudden noise or sharp movement, and is associated with </a:t>
            </a:r>
            <a:r>
              <a:rPr lang="en-US" sz="2000" dirty="0" smtClean="0">
                <a:solidFill>
                  <a:srgbClr val="FF0000"/>
                </a:solidFill>
              </a:rPr>
              <a:t>negative</a:t>
            </a:r>
            <a:r>
              <a:rPr lang="hr-HR" sz="2000" dirty="0" smtClean="0">
                <a:solidFill>
                  <a:srgbClr val="FF0000"/>
                </a:solidFill>
              </a:rPr>
              <a:t> </a:t>
            </a:r>
            <a:r>
              <a:rPr lang="hr-HR" sz="2000" dirty="0" err="1" smtClean="0">
                <a:solidFill>
                  <a:srgbClr val="FF0000"/>
                </a:solidFill>
              </a:rPr>
              <a:t>affect</a:t>
            </a:r>
            <a:r>
              <a:rPr lang="en-US" sz="2000" dirty="0" smtClean="0"/>
              <a:t>. </a:t>
            </a:r>
            <a:r>
              <a:rPr lang="hr-HR" sz="2000" dirty="0" err="1" smtClean="0"/>
              <a:t>It</a:t>
            </a:r>
            <a:r>
              <a:rPr lang="en-US" sz="2000" dirty="0" smtClean="0"/>
              <a:t> </a:t>
            </a:r>
            <a:r>
              <a:rPr lang="en-US" sz="2000" dirty="0"/>
              <a:t>is a </a:t>
            </a:r>
            <a:r>
              <a:rPr lang="hr-HR" sz="2000" dirty="0" err="1" smtClean="0"/>
              <a:t>brainstem</a:t>
            </a:r>
            <a:r>
              <a:rPr lang="en-US" sz="2000" dirty="0" smtClean="0"/>
              <a:t> </a:t>
            </a:r>
            <a:r>
              <a:rPr lang="en-US" sz="2000" dirty="0" err="1"/>
              <a:t>reflectory</a:t>
            </a:r>
            <a:r>
              <a:rPr lang="en-US" sz="2000" dirty="0"/>
              <a:t> reaction (reflex) that serves to protect vulnerable parts, such as the back of the neck (</a:t>
            </a:r>
            <a:r>
              <a:rPr lang="en-US" sz="2000" i="1" dirty="0">
                <a:solidFill>
                  <a:srgbClr val="FF0000"/>
                </a:solidFill>
              </a:rPr>
              <a:t>whole-body startle</a:t>
            </a:r>
            <a:r>
              <a:rPr lang="en-US" sz="2000" dirty="0"/>
              <a:t>) and the eyes (</a:t>
            </a:r>
            <a:r>
              <a:rPr lang="en-US" sz="2000" dirty="0" err="1">
                <a:solidFill>
                  <a:srgbClr val="FF0000"/>
                </a:solidFill>
              </a:rPr>
              <a:t>eyeblink</a:t>
            </a:r>
            <a:r>
              <a:rPr lang="en-US" sz="2000" dirty="0"/>
              <a:t>) </a:t>
            </a:r>
            <a:r>
              <a:rPr lang="en-US" sz="2000" dirty="0" smtClean="0"/>
              <a:t>and</a:t>
            </a:r>
            <a:r>
              <a:rPr lang="hr-HR" sz="2000" dirty="0" smtClean="0"/>
              <a:t> </a:t>
            </a:r>
            <a:r>
              <a:rPr lang="hr-HR" sz="2000" dirty="0" err="1" smtClean="0"/>
              <a:t>facilitates</a:t>
            </a:r>
            <a:r>
              <a:rPr lang="hr-HR" sz="2000" dirty="0" smtClean="0"/>
              <a:t> </a:t>
            </a:r>
            <a:r>
              <a:rPr lang="hr-HR" sz="2000" dirty="0" err="1" smtClean="0"/>
              <a:t>escape</a:t>
            </a:r>
            <a:r>
              <a:rPr lang="en-US" sz="2000" dirty="0" smtClean="0"/>
              <a:t> </a:t>
            </a:r>
            <a:r>
              <a:rPr lang="en-US" sz="2000" dirty="0"/>
              <a:t>from sudden stimuli</a:t>
            </a:r>
            <a:r>
              <a:rPr lang="en-US" sz="2000" b="1" dirty="0"/>
              <a:t>. It is found across the lifespan of many species</a:t>
            </a:r>
            <a:r>
              <a:rPr lang="en-US" sz="2000" dirty="0"/>
              <a:t>. An individual's emotional state may lead to a variety of </a:t>
            </a:r>
            <a:r>
              <a:rPr lang="en-US" sz="2000" dirty="0" smtClean="0"/>
              <a:t>responses. </a:t>
            </a:r>
            <a:r>
              <a:rPr lang="en-US" sz="2000" dirty="0">
                <a:solidFill>
                  <a:srgbClr val="FF0000"/>
                </a:solidFill>
              </a:rPr>
              <a:t>The startle response is implicated in the formation </a:t>
            </a:r>
            <a:r>
              <a:rPr lang="en-US" sz="2000" dirty="0" smtClean="0">
                <a:solidFill>
                  <a:srgbClr val="FF0000"/>
                </a:solidFill>
              </a:rPr>
              <a:t>of</a:t>
            </a:r>
            <a:r>
              <a:rPr lang="hr-HR" sz="2000" dirty="0" smtClean="0">
                <a:solidFill>
                  <a:srgbClr val="FF0000"/>
                </a:solidFill>
              </a:rPr>
              <a:t> </a:t>
            </a:r>
            <a:r>
              <a:rPr lang="hr-HR" sz="2000" dirty="0" err="1" smtClean="0">
                <a:solidFill>
                  <a:srgbClr val="FF0000"/>
                </a:solidFill>
              </a:rPr>
              <a:t>specific</a:t>
            </a:r>
            <a:r>
              <a:rPr lang="hr-HR" sz="2000" dirty="0" smtClean="0">
                <a:solidFill>
                  <a:srgbClr val="FF0000"/>
                </a:solidFill>
              </a:rPr>
              <a:t> </a:t>
            </a:r>
            <a:r>
              <a:rPr lang="hr-HR" sz="2000" dirty="0" err="1" smtClean="0">
                <a:solidFill>
                  <a:srgbClr val="FF0000"/>
                </a:solidFill>
              </a:rPr>
              <a:t>phobias</a:t>
            </a:r>
            <a:r>
              <a:rPr lang="en-US" sz="2000" dirty="0" smtClean="0"/>
              <a:t>.</a:t>
            </a:r>
            <a:endParaRPr lang="hr-HR" sz="2000" dirty="0" smtClean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r>
              <a:rPr lang="en-US" sz="2000" b="1" u="sng" dirty="0"/>
              <a:t>First</a:t>
            </a:r>
            <a:r>
              <a:rPr lang="en-US" sz="2000" dirty="0"/>
              <a:t>, there is a synapse from </a:t>
            </a:r>
            <a:r>
              <a:rPr lang="en-US" sz="2000" dirty="0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/>
              <a:t>auditory</a:t>
            </a:r>
            <a:r>
              <a:rPr lang="hr-HR" sz="2000" dirty="0" smtClean="0"/>
              <a:t> nerve</a:t>
            </a:r>
            <a:r>
              <a:rPr lang="en-US" sz="2000" dirty="0" smtClean="0"/>
              <a:t> </a:t>
            </a:r>
            <a:r>
              <a:rPr lang="en-US" sz="2000" dirty="0"/>
              <a:t>fibers in the ear to the </a:t>
            </a:r>
            <a:r>
              <a:rPr lang="hr-HR" sz="2000" dirty="0" err="1" smtClean="0">
                <a:solidFill>
                  <a:srgbClr val="FF0000"/>
                </a:solidFill>
              </a:rPr>
              <a:t>cochlear</a:t>
            </a:r>
            <a:r>
              <a:rPr lang="hr-HR" sz="2000" dirty="0" smtClean="0">
                <a:solidFill>
                  <a:srgbClr val="FF0000"/>
                </a:solidFill>
              </a:rPr>
              <a:t> </a:t>
            </a:r>
            <a:r>
              <a:rPr lang="hr-HR" sz="2000" dirty="0" err="1" smtClean="0">
                <a:solidFill>
                  <a:srgbClr val="FF0000"/>
                </a:solidFill>
              </a:rPr>
              <a:t>root</a:t>
            </a:r>
            <a:r>
              <a:rPr lang="hr-HR" sz="2000" dirty="0" smtClean="0">
                <a:solidFill>
                  <a:srgbClr val="FF0000"/>
                </a:solidFill>
              </a:rPr>
              <a:t> </a:t>
            </a:r>
            <a:r>
              <a:rPr lang="hr-HR" sz="2000" dirty="0" err="1" smtClean="0">
                <a:solidFill>
                  <a:srgbClr val="FF0000"/>
                </a:solidFill>
              </a:rPr>
              <a:t>neurons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/>
              <a:t>neurons (CRN). These are the first acoustic neurons of </a:t>
            </a:r>
            <a:r>
              <a:rPr lang="en-US" sz="2000" dirty="0" smtClean="0"/>
              <a:t>the</a:t>
            </a:r>
            <a:r>
              <a:rPr lang="hr-HR" sz="2000" dirty="0" smtClean="0"/>
              <a:t> CNS</a:t>
            </a:r>
            <a:r>
              <a:rPr lang="en-US" sz="2000" dirty="0" smtClean="0"/>
              <a:t>. </a:t>
            </a:r>
            <a:r>
              <a:rPr lang="en-US" sz="2000" dirty="0"/>
              <a:t>Studies have shown a direct correlation to the amount of decrease of the startle to the number of CRNs that were killed. </a:t>
            </a:r>
            <a:r>
              <a:rPr lang="en-US" sz="2000" b="1" u="sng" dirty="0"/>
              <a:t>Second</a:t>
            </a:r>
            <a:r>
              <a:rPr lang="en-US" sz="2000" dirty="0"/>
              <a:t>, there is a synapse from the </a:t>
            </a:r>
            <a:r>
              <a:rPr lang="en-US" sz="2000" dirty="0" smtClean="0"/>
              <a:t>CRN</a:t>
            </a:r>
            <a:r>
              <a:rPr lang="hr-HR" sz="2000" dirty="0" smtClean="0"/>
              <a:t> </a:t>
            </a:r>
            <a:r>
              <a:rPr lang="hr-HR" sz="2000" dirty="0" err="1" smtClean="0"/>
              <a:t>axons</a:t>
            </a:r>
            <a:r>
              <a:rPr lang="en-US" sz="2000" dirty="0" smtClean="0"/>
              <a:t> </a:t>
            </a:r>
            <a:r>
              <a:rPr lang="en-US" sz="2000" dirty="0"/>
              <a:t>to the cells in </a:t>
            </a:r>
            <a:r>
              <a:rPr lang="en-US" sz="2000" dirty="0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>
                <a:solidFill>
                  <a:srgbClr val="FF0000"/>
                </a:solidFill>
              </a:rPr>
              <a:t>nucleus</a:t>
            </a:r>
            <a:r>
              <a:rPr lang="hr-HR" sz="2000" dirty="0" smtClean="0">
                <a:solidFill>
                  <a:srgbClr val="FF0000"/>
                </a:solidFill>
              </a:rPr>
              <a:t> </a:t>
            </a:r>
            <a:r>
              <a:rPr lang="hr-HR" sz="2000" dirty="0" err="1" smtClean="0">
                <a:solidFill>
                  <a:srgbClr val="FF0000"/>
                </a:solidFill>
              </a:rPr>
              <a:t>reticularis</a:t>
            </a:r>
            <a:r>
              <a:rPr lang="hr-HR" sz="2000" dirty="0" smtClean="0">
                <a:solidFill>
                  <a:srgbClr val="FF0000"/>
                </a:solidFill>
              </a:rPr>
              <a:t> </a:t>
            </a:r>
            <a:r>
              <a:rPr lang="hr-HR" sz="2000" dirty="0" err="1" smtClean="0">
                <a:solidFill>
                  <a:srgbClr val="FF0000"/>
                </a:solidFill>
              </a:rPr>
              <a:t>pontis</a:t>
            </a:r>
            <a:r>
              <a:rPr lang="hr-HR" sz="2000" dirty="0" smtClean="0">
                <a:solidFill>
                  <a:srgbClr val="FF0000"/>
                </a:solidFill>
              </a:rPr>
              <a:t> </a:t>
            </a:r>
            <a:r>
              <a:rPr lang="hr-HR" sz="2000" dirty="0" err="1" smtClean="0">
                <a:solidFill>
                  <a:srgbClr val="FF0000"/>
                </a:solidFill>
              </a:rPr>
              <a:t>caudalis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err="1"/>
              <a:t>PnC</a:t>
            </a:r>
            <a:r>
              <a:rPr lang="en-US" sz="2000" dirty="0"/>
              <a:t>) of the brain. These are neurons that are located in </a:t>
            </a:r>
            <a:r>
              <a:rPr lang="en-US" sz="2000" dirty="0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/>
              <a:t>pons</a:t>
            </a:r>
            <a:r>
              <a:rPr lang="en-US" sz="2000" dirty="0" smtClean="0"/>
              <a:t> </a:t>
            </a:r>
            <a:r>
              <a:rPr lang="en-US" sz="2000" dirty="0"/>
              <a:t>of </a:t>
            </a:r>
            <a:r>
              <a:rPr lang="en-US" sz="2000" dirty="0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/>
              <a:t>brainstem</a:t>
            </a:r>
            <a:r>
              <a:rPr lang="en-US" sz="2000" dirty="0" smtClean="0"/>
              <a:t>. </a:t>
            </a:r>
            <a:r>
              <a:rPr lang="en-US" sz="2000" dirty="0"/>
              <a:t>A study done to disrupt this portion of the pathway by the injection of </a:t>
            </a:r>
            <a:r>
              <a:rPr lang="en-US" sz="2000" dirty="0" err="1"/>
              <a:t>PnC</a:t>
            </a:r>
            <a:r>
              <a:rPr lang="en-US" sz="2000" dirty="0"/>
              <a:t> inhibitory chemicals has shown a dramatic decrease in the amount of startle by about 80 to 90 percent. </a:t>
            </a:r>
            <a:r>
              <a:rPr lang="en-US" sz="2000" b="1" u="sng" dirty="0"/>
              <a:t>Third</a:t>
            </a:r>
            <a:r>
              <a:rPr lang="en-US" sz="2000" dirty="0"/>
              <a:t>, a synapse occurs </a:t>
            </a:r>
            <a:r>
              <a:rPr lang="en-US" sz="2000" dirty="0">
                <a:solidFill>
                  <a:srgbClr val="FF0000"/>
                </a:solidFill>
              </a:rPr>
              <a:t>from the </a:t>
            </a:r>
            <a:r>
              <a:rPr lang="en-US" sz="2000" dirty="0" err="1">
                <a:solidFill>
                  <a:srgbClr val="FF0000"/>
                </a:solidFill>
              </a:rPr>
              <a:t>PnC</a:t>
            </a:r>
            <a:r>
              <a:rPr lang="en-US" sz="2000" dirty="0">
                <a:solidFill>
                  <a:srgbClr val="FF0000"/>
                </a:solidFill>
              </a:rPr>
              <a:t> axons to </a:t>
            </a:r>
            <a:r>
              <a:rPr lang="en-US" sz="2000" dirty="0" smtClean="0">
                <a:solidFill>
                  <a:srgbClr val="FF0000"/>
                </a:solidFill>
              </a:rPr>
              <a:t>the</a:t>
            </a:r>
            <a:r>
              <a:rPr lang="hr-HR" sz="2000" dirty="0" smtClean="0">
                <a:solidFill>
                  <a:srgbClr val="FF0000"/>
                </a:solidFill>
              </a:rPr>
              <a:t> motor </a:t>
            </a:r>
            <a:r>
              <a:rPr lang="hr-HR" sz="2000" dirty="0" err="1" smtClean="0">
                <a:solidFill>
                  <a:srgbClr val="FF0000"/>
                </a:solidFill>
              </a:rPr>
              <a:t>neurons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in the </a:t>
            </a:r>
            <a:r>
              <a:rPr lang="en-US" sz="2000" b="1" dirty="0">
                <a:solidFill>
                  <a:srgbClr val="FF0000"/>
                </a:solidFill>
              </a:rPr>
              <a:t>facial motor nucleus or the spinal cord</a:t>
            </a:r>
            <a:r>
              <a:rPr lang="en-US" sz="2000" b="1" dirty="0"/>
              <a:t> </a:t>
            </a:r>
            <a:r>
              <a:rPr lang="en-US" sz="2000" dirty="0"/>
              <a:t>that will directly or indirectly control the movement of muscles. </a:t>
            </a:r>
            <a:r>
              <a:rPr lang="en-US" sz="2000" b="1" u="sng" dirty="0"/>
              <a:t>The activation of the facial motor nucleus causes a jerk of the head while an activation in the spinal cord causes the whole body to startle</a:t>
            </a:r>
            <a:r>
              <a:rPr lang="en-US" sz="2000" b="1" u="sng" dirty="0" smtClean="0"/>
              <a:t>.</a:t>
            </a:r>
            <a:endParaRPr lang="hr-HR" sz="2000" b="1" u="sng" baseline="30000" dirty="0"/>
          </a:p>
          <a:p>
            <a:pPr marL="0" indent="0">
              <a:buNone/>
            </a:pPr>
            <a:endParaRPr lang="hr-HR" sz="2000" dirty="0" smtClean="0"/>
          </a:p>
          <a:p>
            <a:pPr marL="0" indent="0">
              <a:buNone/>
            </a:pPr>
            <a:r>
              <a:rPr lang="en-US" sz="2000" dirty="0"/>
              <a:t>During </a:t>
            </a:r>
            <a:r>
              <a:rPr lang="hr-HR" sz="2000" dirty="0" err="1" smtClean="0"/>
              <a:t>neuromotor</a:t>
            </a:r>
            <a:r>
              <a:rPr lang="en-US" sz="2000" dirty="0" smtClean="0"/>
              <a:t> </a:t>
            </a:r>
            <a:r>
              <a:rPr lang="en-US" sz="2000" dirty="0"/>
              <a:t>examinations of newborns, it is noted that, for a number of techniques, the patterns of the </a:t>
            </a:r>
            <a:r>
              <a:rPr lang="en-US" sz="2000" dirty="0">
                <a:solidFill>
                  <a:srgbClr val="FF0000"/>
                </a:solidFill>
              </a:rPr>
              <a:t>startle reaction and </a:t>
            </a:r>
            <a:r>
              <a:rPr lang="en-US" sz="2000" dirty="0" smtClean="0">
                <a:solidFill>
                  <a:srgbClr val="FF0000"/>
                </a:solidFill>
              </a:rPr>
              <a:t>the</a:t>
            </a:r>
            <a:r>
              <a:rPr lang="hr-HR" sz="2000" dirty="0" smtClean="0">
                <a:solidFill>
                  <a:srgbClr val="FF0000"/>
                </a:solidFill>
              </a:rPr>
              <a:t> Moro </a:t>
            </a:r>
            <a:r>
              <a:rPr lang="hr-HR" sz="2000" dirty="0" err="1" smtClean="0">
                <a:solidFill>
                  <a:srgbClr val="FF0000"/>
                </a:solidFill>
              </a:rPr>
              <a:t>reflex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may significantly overlap</a:t>
            </a:r>
            <a:r>
              <a:rPr lang="en-US" sz="2000" dirty="0"/>
              <a:t>, the notable distinction being the </a:t>
            </a:r>
            <a:r>
              <a:rPr lang="en-US" sz="2000" b="1" u="sng" dirty="0"/>
              <a:t>absence of arm abduction (spreading)</a:t>
            </a:r>
            <a:r>
              <a:rPr lang="en-US" sz="2000" u="sng" dirty="0"/>
              <a:t> during startle responses</a:t>
            </a:r>
            <a:r>
              <a:rPr lang="en-US" sz="2000" dirty="0" smtClean="0"/>
              <a:t>.</a:t>
            </a:r>
            <a:endParaRPr lang="hr-HR" sz="2000" dirty="0" smtClean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09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Moroov</a:t>
            </a:r>
            <a:r>
              <a:rPr lang="hr-HR" dirty="0" smtClean="0"/>
              <a:t> refleks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7638"/>
            <a:ext cx="4978896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dirty="0" smtClean="0"/>
              <a:t>razvija </a:t>
            </a:r>
            <a:r>
              <a:rPr lang="hr-HR" dirty="0"/>
              <a:t>između 28. i 32. tjedna trudnoće i nestaje u dobi od 3-6 </a:t>
            </a:r>
            <a:r>
              <a:rPr lang="hr-HR" dirty="0" smtClean="0"/>
              <a:t>mjeseci;</a:t>
            </a:r>
          </a:p>
          <a:p>
            <a:pPr marL="0" indent="0">
              <a:buNone/>
            </a:pPr>
            <a:r>
              <a:rPr lang="hr-HR" dirty="0" smtClean="0"/>
              <a:t>to </a:t>
            </a:r>
            <a:r>
              <a:rPr lang="hr-HR" dirty="0"/>
              <a:t>je odgovor na iznenadni gubitak podrške i uključuje tri različite komponente</a:t>
            </a:r>
            <a:r>
              <a:rPr lang="hr-HR" dirty="0" smtClean="0"/>
              <a:t>:</a:t>
            </a:r>
          </a:p>
          <a:p>
            <a:pPr marL="0" indent="0">
              <a:buNone/>
            </a:pPr>
            <a:r>
              <a:rPr lang="hr-HR" dirty="0" smtClean="0"/>
              <a:t>[</a:t>
            </a:r>
            <a:r>
              <a:rPr lang="hr-HR" dirty="0"/>
              <a:t>1] širenje </a:t>
            </a:r>
            <a:r>
              <a:rPr lang="hr-HR" dirty="0" smtClean="0"/>
              <a:t>(abdukciju) i </a:t>
            </a:r>
            <a:r>
              <a:rPr lang="hr-HR" dirty="0"/>
              <a:t>uvlačenje ruku (</a:t>
            </a:r>
            <a:r>
              <a:rPr lang="hr-HR" dirty="0" err="1" smtClean="0"/>
              <a:t>addukciju</a:t>
            </a:r>
            <a:r>
              <a:rPr lang="hr-HR" dirty="0" smtClean="0"/>
              <a:t>) </a:t>
            </a:r>
            <a:r>
              <a:rPr lang="hr-HR" dirty="0"/>
              <a:t>plakanje (</a:t>
            </a:r>
            <a:r>
              <a:rPr lang="hr-HR" dirty="0" smtClean="0"/>
              <a:t>obično)</a:t>
            </a:r>
          </a:p>
          <a:p>
            <a:pPr marL="0" indent="0">
              <a:buNone/>
            </a:pPr>
            <a:r>
              <a:rPr lang="hr-HR" dirty="0" smtClean="0"/>
              <a:t>[2</a:t>
            </a:r>
            <a:r>
              <a:rPr lang="hr-HR" dirty="0"/>
              <a:t>] Za razliku od </a:t>
            </a:r>
            <a:r>
              <a:rPr lang="hr-HR" dirty="0" err="1" smtClean="0"/>
              <a:t>startle</a:t>
            </a:r>
            <a:r>
              <a:rPr lang="hr-HR" dirty="0" smtClean="0"/>
              <a:t> refleksa (zaprepaštenja), </a:t>
            </a:r>
            <a:r>
              <a:rPr lang="hr-HR" dirty="0" err="1" smtClean="0"/>
              <a:t>Moroov</a:t>
            </a:r>
            <a:r>
              <a:rPr lang="hr-HR" dirty="0" smtClean="0"/>
              <a:t> </a:t>
            </a:r>
            <a:r>
              <a:rPr lang="hr-HR" dirty="0"/>
              <a:t>refleks se ne smanjuje s ponovljenom </a:t>
            </a:r>
            <a:r>
              <a:rPr lang="hr-HR" dirty="0" smtClean="0"/>
              <a:t>stimulacijom</a:t>
            </a:r>
            <a:r>
              <a:rPr lang="hr-HR" dirty="0"/>
              <a:t>!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[</a:t>
            </a:r>
            <a:r>
              <a:rPr lang="hr-HR" dirty="0"/>
              <a:t>3] Primarni značaj </a:t>
            </a:r>
            <a:r>
              <a:rPr lang="hr-HR" dirty="0" err="1" smtClean="0"/>
              <a:t>Moroovog</a:t>
            </a:r>
            <a:r>
              <a:rPr lang="hr-HR" dirty="0" smtClean="0"/>
              <a:t> </a:t>
            </a:r>
            <a:r>
              <a:rPr lang="hr-HR" dirty="0"/>
              <a:t>refleksa je u procjeni integracije </a:t>
            </a:r>
            <a:r>
              <a:rPr lang="hr-HR" dirty="0" smtClean="0"/>
              <a:t>(sazrijevanja) SŽS-a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05" y="1916832"/>
            <a:ext cx="3936438" cy="2952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9952" y="551723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www.youtube.com/watch?v=PTz-iVI2mf4</a:t>
            </a:r>
            <a:r>
              <a:rPr lang="hr-HR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59574" y="614583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www.youtube.com/watch?v=R5J-tmO1-5s</a:t>
            </a:r>
            <a:r>
              <a:rPr lang="hr-H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3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/>
              <a:t>Senzitizacija</a:t>
            </a:r>
            <a:r>
              <a:rPr lang="hr-HR" dirty="0" smtClean="0"/>
              <a:t> (</a:t>
            </a:r>
            <a:r>
              <a:rPr lang="hr-HR" dirty="0" err="1" smtClean="0"/>
              <a:t>presinaptička</a:t>
            </a:r>
            <a:r>
              <a:rPr lang="hr-HR" dirty="0" smtClean="0"/>
              <a:t> facilitacija)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5104150" cy="4032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16" y="1738534"/>
            <a:ext cx="2781764" cy="5119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634" y="5688449"/>
            <a:ext cx="53285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Odgovor postaje jači od početnog zbog prethodne stimulacije (aktivacije facilitirajućeg neurona), npr.</a:t>
            </a:r>
          </a:p>
          <a:p>
            <a:r>
              <a:rPr lang="hr-HR" sz="1400" dirty="0"/>
              <a:t>n</a:t>
            </a:r>
            <a:r>
              <a:rPr lang="hr-HR" sz="1400" dirty="0" smtClean="0"/>
              <a:t>akon što prestanemo obraćati pozornost na vrata koja se stalno otvaraju u kafiću, no ako nam se iza leđa aktivira alarm sljedeće otvaranje vrata izazvat će jači odgovor i osjećaj straha.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066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/>
              <a:t>Senzitizacija</a:t>
            </a:r>
            <a:r>
              <a:rPr lang="hr-HR" dirty="0" smtClean="0"/>
              <a:t> (</a:t>
            </a:r>
            <a:r>
              <a:rPr lang="hr-HR" dirty="0" err="1" smtClean="0"/>
              <a:t>presinaptička</a:t>
            </a:r>
            <a:r>
              <a:rPr lang="hr-HR" dirty="0" smtClean="0"/>
              <a:t> facilitacija)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5104150" cy="4032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16" y="1738534"/>
            <a:ext cx="2781764" cy="511946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 rot="2502136">
            <a:off x="3314481" y="3253560"/>
            <a:ext cx="396166" cy="792088"/>
          </a:xfrm>
          <a:prstGeom prst="downArrow">
            <a:avLst>
              <a:gd name="adj1" fmla="val 50000"/>
              <a:gd name="adj2" fmla="val 45073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01663"/>
            <a:ext cx="8924925" cy="609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2344738" y="241300"/>
            <a:ext cx="76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2013</a:t>
            </a: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5262563" y="244475"/>
            <a:ext cx="76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2000</a:t>
            </a: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75588" y="6140450"/>
            <a:ext cx="920750" cy="15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299325" y="6308725"/>
            <a:ext cx="1150938" cy="15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52650" y="5910263"/>
            <a:ext cx="1574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52588" y="1970088"/>
            <a:ext cx="22669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52588" y="2814638"/>
            <a:ext cx="22669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52588" y="3813175"/>
            <a:ext cx="17287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52588" y="4657725"/>
            <a:ext cx="215106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7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Klasično </a:t>
            </a:r>
            <a:r>
              <a:rPr lang="hr-HR" dirty="0" err="1" smtClean="0"/>
              <a:t>kondicioniranje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634082"/>
            <a:ext cx="6440985" cy="61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05" y="1346467"/>
            <a:ext cx="5438753" cy="52431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81818" y="274638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err="1" smtClean="0"/>
              <a:t>Senzitizacija</a:t>
            </a:r>
            <a:r>
              <a:rPr lang="hr-HR" dirty="0" smtClean="0"/>
              <a:t> (kratkoročna)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1658" y="887084"/>
            <a:ext cx="2229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/>
              <a:t>p</a:t>
            </a:r>
            <a:r>
              <a:rPr lang="hr-HR" sz="1400" dirty="0" smtClean="0"/>
              <a:t>ostoje 3 tipa</a:t>
            </a:r>
          </a:p>
          <a:p>
            <a:r>
              <a:rPr lang="hr-HR" sz="1400" dirty="0" err="1" smtClean="0"/>
              <a:t>modulatornih</a:t>
            </a:r>
            <a:r>
              <a:rPr lang="hr-HR" sz="1400" dirty="0" smtClean="0"/>
              <a:t> </a:t>
            </a:r>
            <a:r>
              <a:rPr lang="hr-HR" sz="1400" dirty="0" err="1" smtClean="0"/>
              <a:t>interneurona</a:t>
            </a:r>
            <a:r>
              <a:rPr lang="hr-HR" sz="1400" dirty="0" smtClean="0"/>
              <a:t>,</a:t>
            </a:r>
          </a:p>
          <a:p>
            <a:r>
              <a:rPr lang="hr-HR" sz="1400" dirty="0"/>
              <a:t>a</a:t>
            </a:r>
            <a:r>
              <a:rPr lang="hr-HR" sz="1400" dirty="0" smtClean="0"/>
              <a:t>li su najbolje proučeni oni</a:t>
            </a:r>
          </a:p>
          <a:p>
            <a:r>
              <a:rPr lang="hr-HR" sz="1400" dirty="0"/>
              <a:t>k</a:t>
            </a:r>
            <a:r>
              <a:rPr lang="hr-HR" sz="1400" dirty="0" smtClean="0"/>
              <a:t>oji izlučuju 5-HT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249662" y="1618761"/>
            <a:ext cx="1404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err="1" smtClean="0"/>
              <a:t>Hidrolizira</a:t>
            </a:r>
            <a:r>
              <a:rPr lang="hr-HR" sz="1100" dirty="0" smtClean="0"/>
              <a:t> PIP</a:t>
            </a:r>
            <a:r>
              <a:rPr lang="hr-HR" sz="1100" baseline="-25000" dirty="0" smtClean="0"/>
              <a:t>2</a:t>
            </a:r>
            <a:r>
              <a:rPr lang="hr-HR" sz="1100" dirty="0" smtClean="0"/>
              <a:t> (</a:t>
            </a:r>
            <a:r>
              <a:rPr lang="hr-HR" sz="1100" dirty="0" err="1" smtClean="0"/>
              <a:t>fosfatidilinozitol</a:t>
            </a:r>
            <a:r>
              <a:rPr lang="hr-HR" sz="1100" dirty="0" smtClean="0"/>
              <a:t> 4,5 </a:t>
            </a:r>
            <a:r>
              <a:rPr lang="hr-HR" sz="1100" dirty="0" err="1" smtClean="0"/>
              <a:t>bisfosfat</a:t>
            </a:r>
            <a:r>
              <a:rPr lang="hr-HR" sz="1100" dirty="0" smtClean="0"/>
              <a:t> – </a:t>
            </a:r>
            <a:r>
              <a:rPr lang="hr-HR" sz="1100" dirty="0" err="1" smtClean="0"/>
              <a:t>fosfolipid</a:t>
            </a:r>
            <a:r>
              <a:rPr lang="hr-HR" sz="1100" dirty="0" smtClean="0"/>
              <a:t> stanične membrane) tako da nastaju IP</a:t>
            </a:r>
            <a:r>
              <a:rPr lang="hr-HR" sz="1100" baseline="-25000" dirty="0" smtClean="0"/>
              <a:t>3</a:t>
            </a:r>
            <a:r>
              <a:rPr lang="hr-HR" sz="1100" dirty="0" smtClean="0"/>
              <a:t> i DAG 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615990" y="2927881"/>
            <a:ext cx="633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smtClean="0"/>
              <a:t>aktivira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745183" y="4149080"/>
            <a:ext cx="2283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err="1" smtClean="0"/>
              <a:t>Fosforilira</a:t>
            </a:r>
            <a:r>
              <a:rPr lang="hr-HR" sz="1100" dirty="0" smtClean="0"/>
              <a:t> SNAP receptor (SNARE) proteine koji dovode do egzocitoze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4697577" y="2506107"/>
            <a:ext cx="633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err="1" smtClean="0"/>
              <a:t>Gq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4380741" y="3248699"/>
            <a:ext cx="633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err="1" smtClean="0"/>
              <a:t>Gs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3851920" y="3697997"/>
            <a:ext cx="633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smtClean="0"/>
              <a:t>ATP -&gt;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2195736" y="3725886"/>
            <a:ext cx="95346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 err="1" smtClean="0"/>
              <a:t>Fosforilacija</a:t>
            </a:r>
            <a:r>
              <a:rPr lang="hr-HR" sz="1100" dirty="0" smtClean="0"/>
              <a:t> kalijevih kanala dovodi do produljenog djelovanja AP-a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3977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0982" y="0"/>
            <a:ext cx="8697438" cy="692696"/>
          </a:xfrm>
        </p:spPr>
        <p:txBody>
          <a:bodyPr>
            <a:normAutofit fontScale="90000"/>
          </a:bodyPr>
          <a:lstStyle/>
          <a:p>
            <a:r>
              <a:rPr lang="hr-HR" dirty="0" err="1" smtClean="0"/>
              <a:t>Senzitizacija</a:t>
            </a:r>
            <a:r>
              <a:rPr lang="hr-HR" dirty="0" smtClean="0"/>
              <a:t> (dugoročna) u morskog puža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" y="1294706"/>
            <a:ext cx="4851262" cy="4844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81" y="908720"/>
            <a:ext cx="425079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53282" cy="881569"/>
          </a:xfrm>
        </p:spPr>
        <p:txBody>
          <a:bodyPr>
            <a:noAutofit/>
          </a:bodyPr>
          <a:lstStyle/>
          <a:p>
            <a:r>
              <a:rPr lang="hr-HR" sz="2000" dirty="0" smtClean="0"/>
              <a:t>Aktivacija </a:t>
            </a:r>
            <a:r>
              <a:rPr lang="hr-HR" sz="2000" dirty="0" err="1" smtClean="0"/>
              <a:t>cAMP</a:t>
            </a:r>
            <a:r>
              <a:rPr lang="hr-HR" sz="2000" dirty="0" smtClean="0"/>
              <a:t> - &gt; PKA - &gt; CREB-1 (</a:t>
            </a:r>
            <a:r>
              <a:rPr lang="hr-HR" sz="2000" i="1" dirty="0" err="1" smtClean="0"/>
              <a:t>cAMP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response</a:t>
            </a:r>
            <a:r>
              <a:rPr lang="hr-HR" sz="2000" i="1" dirty="0" smtClean="0"/>
              <a:t> element-</a:t>
            </a:r>
            <a:r>
              <a:rPr lang="hr-HR" sz="2000" i="1" dirty="0" err="1" smtClean="0"/>
              <a:t>binding</a:t>
            </a:r>
            <a:r>
              <a:rPr lang="hr-HR" sz="2000" i="1" dirty="0" smtClean="0"/>
              <a:t> protein</a:t>
            </a:r>
            <a:r>
              <a:rPr lang="hr-HR" sz="2000" dirty="0" smtClean="0"/>
              <a:t>) signalnog puta potvrđena je kod pretvorbe kratkoročnog u dugoročno pamćenje (</a:t>
            </a:r>
            <a:r>
              <a:rPr lang="hr-HR" sz="2000" i="1" dirty="0" smtClean="0"/>
              <a:t>dual-</a:t>
            </a:r>
            <a:r>
              <a:rPr lang="hr-HR" sz="2000" i="1" dirty="0" err="1" smtClean="0"/>
              <a:t>trace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theory</a:t>
            </a:r>
            <a:r>
              <a:rPr lang="hr-HR" sz="2000" dirty="0" smtClean="0"/>
              <a:t>) u svih životinjskih vrsta, od morskog puža do primata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8201"/>
            <a:ext cx="3816424" cy="5840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322" y="1196752"/>
            <a:ext cx="4320480" cy="3229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81128"/>
            <a:ext cx="3456384" cy="21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cAMP</a:t>
            </a:r>
            <a:r>
              <a:rPr lang="hr-HR" dirty="0"/>
              <a:t> - &gt; PKA - &gt; CREB-1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80928"/>
          </a:xfrm>
        </p:spPr>
        <p:txBody>
          <a:bodyPr/>
          <a:lstStyle/>
          <a:p>
            <a:pPr marL="0" indent="0">
              <a:buNone/>
            </a:pPr>
            <a:r>
              <a:rPr kumimoji="1" lang="hr-HR" dirty="0" smtClean="0">
                <a:latin typeface="Tahoma" pitchFamily="34" charset="0"/>
              </a:rPr>
              <a:t>1</a:t>
            </a:r>
            <a:r>
              <a:rPr kumimoji="1" lang="hr-HR" dirty="0">
                <a:latin typeface="Tahoma" pitchFamily="34" charset="0"/>
              </a:rPr>
              <a:t>. put opisan 1987. da se veže za promotor gena za </a:t>
            </a:r>
            <a:r>
              <a:rPr kumimoji="1" lang="hr-HR" dirty="0" err="1">
                <a:latin typeface="Tahoma" pitchFamily="34" charset="0"/>
              </a:rPr>
              <a:t>somatostatin</a:t>
            </a:r>
            <a:r>
              <a:rPr kumimoji="1" lang="hr-HR" dirty="0">
                <a:latin typeface="Tahoma" pitchFamily="34" charset="0"/>
              </a:rPr>
              <a:t>, a kasnije i za gene </a:t>
            </a:r>
            <a:r>
              <a:rPr kumimoji="1" lang="hr-HR" i="1" dirty="0">
                <a:latin typeface="Tahoma" pitchFamily="34" charset="0"/>
              </a:rPr>
              <a:t>C-FOS</a:t>
            </a:r>
            <a:r>
              <a:rPr kumimoji="1" lang="hr-HR" dirty="0">
                <a:latin typeface="Tahoma" pitchFamily="34" charset="0"/>
              </a:rPr>
              <a:t>, </a:t>
            </a:r>
            <a:r>
              <a:rPr kumimoji="1" lang="hr-HR" i="1" dirty="0">
                <a:latin typeface="Tahoma" pitchFamily="34" charset="0"/>
              </a:rPr>
              <a:t>BDNF</a:t>
            </a:r>
            <a:r>
              <a:rPr kumimoji="1" lang="hr-HR" dirty="0">
                <a:latin typeface="Tahoma" pitchFamily="34" charset="0"/>
              </a:rPr>
              <a:t>, </a:t>
            </a:r>
            <a:r>
              <a:rPr kumimoji="1" lang="hr-HR" i="1" dirty="0">
                <a:latin typeface="Tahoma" pitchFamily="34" charset="0"/>
              </a:rPr>
              <a:t>CRH</a:t>
            </a:r>
            <a:r>
              <a:rPr kumimoji="1" lang="hr-HR" dirty="0">
                <a:latin typeface="Tahoma" pitchFamily="34" charset="0"/>
              </a:rPr>
              <a:t>, </a:t>
            </a:r>
            <a:r>
              <a:rPr kumimoji="1" lang="hr-HR" i="1" dirty="0">
                <a:latin typeface="Tahoma" pitchFamily="34" charset="0"/>
              </a:rPr>
              <a:t>VGF</a:t>
            </a:r>
            <a:r>
              <a:rPr kumimoji="1" lang="hr-HR" dirty="0">
                <a:latin typeface="Tahoma" pitchFamily="34" charset="0"/>
              </a:rPr>
              <a:t> </a:t>
            </a:r>
            <a:r>
              <a:rPr kumimoji="1" lang="hr-HR" dirty="0" err="1">
                <a:latin typeface="Tahoma" pitchFamily="34" charset="0"/>
              </a:rPr>
              <a:t>inducibilni</a:t>
            </a:r>
            <a:r>
              <a:rPr kumimoji="1" lang="hr-HR" dirty="0">
                <a:latin typeface="Tahoma" pitchFamily="34" charset="0"/>
              </a:rPr>
              <a:t> čimbenik rasta, </a:t>
            </a:r>
            <a:r>
              <a:rPr kumimoji="1" lang="hr-HR" i="1" dirty="0">
                <a:latin typeface="Tahoma" pitchFamily="34" charset="0"/>
              </a:rPr>
              <a:t>PER1</a:t>
            </a:r>
            <a:r>
              <a:rPr kumimoji="1" lang="hr-HR" dirty="0">
                <a:latin typeface="Tahoma" pitchFamily="34" charset="0"/>
              </a:rPr>
              <a:t> i </a:t>
            </a:r>
            <a:r>
              <a:rPr kumimoji="1" lang="hr-HR" i="1" dirty="0">
                <a:latin typeface="Tahoma" pitchFamily="34" charset="0"/>
              </a:rPr>
              <a:t>PER2</a:t>
            </a:r>
            <a:r>
              <a:rPr kumimoji="1" lang="hr-HR" dirty="0">
                <a:latin typeface="Tahoma" pitchFamily="34" charset="0"/>
              </a:rPr>
              <a:t> (reguliraju cirkadijani ritam u sisavaca), TH i druge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04248" y="62373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Hvala na pozornosti!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89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757238"/>
            <a:ext cx="8912225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344738" y="357188"/>
            <a:ext cx="768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2013</a:t>
            </a: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5262563" y="360363"/>
            <a:ext cx="768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2000</a:t>
            </a: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495425" y="3044825"/>
            <a:ext cx="1309688" cy="15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09713" y="3382963"/>
            <a:ext cx="1103312" cy="793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82900" y="1009650"/>
            <a:ext cx="1103313" cy="79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13025" y="2901950"/>
            <a:ext cx="1373188" cy="111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237038" y="4594225"/>
            <a:ext cx="306387" cy="12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6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800"/>
            <a:ext cx="9144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5416550" y="2162175"/>
            <a:ext cx="538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3/3</a:t>
            </a: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5416550" y="4133850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2/4</a:t>
            </a: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TextBox 2"/>
          <p:cNvSpPr txBox="1">
            <a:spLocks noChangeArrowheads="1"/>
          </p:cNvSpPr>
          <p:nvPr/>
        </p:nvSpPr>
        <p:spPr bwMode="auto">
          <a:xfrm>
            <a:off x="6530975" y="6296025"/>
            <a:ext cx="2687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SLI = specific language impairment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81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temporary Portrait">
  <a:themeElements>
    <a:clrScheme name="Contemporary Portrait 6">
      <a:dk1>
        <a:srgbClr val="000000"/>
      </a:dk1>
      <a:lt1>
        <a:srgbClr val="FFFFFF"/>
      </a:lt1>
      <a:dk2>
        <a:srgbClr val="000066"/>
      </a:dk2>
      <a:lt2>
        <a:srgbClr val="FFCC00"/>
      </a:lt2>
      <a:accent1>
        <a:srgbClr val="0066FF"/>
      </a:accent1>
      <a:accent2>
        <a:srgbClr val="33CCCC"/>
      </a:accent2>
      <a:accent3>
        <a:srgbClr val="AAAAB8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ontemporary Portrait">
  <a:themeElements>
    <a:clrScheme name="Contemporary Portrait 6">
      <a:dk1>
        <a:srgbClr val="000000"/>
      </a:dk1>
      <a:lt1>
        <a:srgbClr val="FFFFFF"/>
      </a:lt1>
      <a:dk2>
        <a:srgbClr val="000066"/>
      </a:dk2>
      <a:lt2>
        <a:srgbClr val="FFCC00"/>
      </a:lt2>
      <a:accent1>
        <a:srgbClr val="0066FF"/>
      </a:accent1>
      <a:accent2>
        <a:srgbClr val="33CCCC"/>
      </a:accent2>
      <a:accent3>
        <a:srgbClr val="AAAAB8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5409</Words>
  <Application>Microsoft Office PowerPoint</Application>
  <PresentationFormat>On-screen Show (4:3)</PresentationFormat>
  <Paragraphs>674</Paragraphs>
  <Slides>74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74</vt:i4>
      </vt:variant>
    </vt:vector>
  </HeadingPairs>
  <TitlesOfParts>
    <vt:vector size="93" baseType="lpstr">
      <vt:lpstr>Aharoni</vt:lpstr>
      <vt:lpstr>Arial</vt:lpstr>
      <vt:lpstr>Arial Black</vt:lpstr>
      <vt:lpstr>Calibri</vt:lpstr>
      <vt:lpstr>Monotype Sorts</vt:lpstr>
      <vt:lpstr>Palatino Linotype</vt:lpstr>
      <vt:lpstr>Symbol</vt:lpstr>
      <vt:lpstr>Tahoma</vt:lpstr>
      <vt:lpstr>Times New Roman</vt:lpstr>
      <vt:lpstr>Verdana</vt:lpstr>
      <vt:lpstr>Office Theme</vt:lpstr>
      <vt:lpstr>2_Office Theme</vt:lpstr>
      <vt:lpstr>1_Contemporary Portrait</vt:lpstr>
      <vt:lpstr>Contemporary Portrait</vt:lpstr>
      <vt:lpstr>1_Office Theme</vt:lpstr>
      <vt:lpstr>6_Office Theme</vt:lpstr>
      <vt:lpstr>3_Office Theme</vt:lpstr>
      <vt:lpstr>4_Office Theme</vt:lpstr>
      <vt:lpstr>Default Design</vt:lpstr>
      <vt:lpstr>S10: Stanični mehanizmi učenja i pamćenja </vt:lpstr>
      <vt:lpstr>Instiktivno vs naučeno ponašanje</vt:lpstr>
      <vt:lpstr>Instiktivno vs naučeno ponašanje (2)</vt:lpstr>
      <vt:lpstr>PowerPoint Presentation</vt:lpstr>
      <vt:lpstr>Rettov sy – mutacija MECP2 gena</vt:lpstr>
      <vt:lpstr>PowerPoint Presentation</vt:lpstr>
      <vt:lpstr>PowerPoint Presentation</vt:lpstr>
      <vt:lpstr>PowerPoint Presentation</vt:lpstr>
      <vt:lpstr>PowerPoint Presentation</vt:lpstr>
      <vt:lpstr>Instiktivno vs naučeno ponašanje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Neasocijativno vs asocijativno učenje</vt:lpstr>
      <vt:lpstr>Vrste pamćenja</vt:lpstr>
      <vt:lpstr>PowerPoint Presentation</vt:lpstr>
      <vt:lpstr>PowerPoint Presentation</vt:lpstr>
      <vt:lpstr>Efferent connections of HF</vt:lpstr>
      <vt:lpstr>Function of HF</vt:lpstr>
      <vt:lpstr>Koliko je vremena potrebno za trajno zapamćivanje?</vt:lpstr>
      <vt:lpstr>Promjene sinaptičke učinkovitosti sinapsi HF</vt:lpstr>
      <vt:lpstr>Uloga NMDA receptora u LTP</vt:lpstr>
      <vt:lpstr>Porast unutarstanične c Ca2+ dovodi do:</vt:lpstr>
      <vt:lpstr>Metaplastičnost</vt:lpstr>
      <vt:lpstr>Homeosinaptička plastičnost</vt:lpstr>
      <vt:lpstr>Dokaz uloge LTP u učenju</vt:lpstr>
      <vt:lpstr>MAIN PREMISES (1)</vt:lpstr>
      <vt:lpstr>MAIN PREMISES (2)</vt:lpstr>
      <vt:lpstr>MAIN PREMISES (2 – cont.)</vt:lpstr>
      <vt:lpstr>MAIN PREMISES (3)</vt:lpstr>
      <vt:lpstr>PowerPoint Presentation</vt:lpstr>
      <vt:lpstr>PowerPoint Presentation</vt:lpstr>
      <vt:lpstr>PowerPoint Presentation</vt:lpstr>
      <vt:lpstr>PowerPoint Presentation</vt:lpstr>
      <vt:lpstr>Zaključci (1)</vt:lpstr>
      <vt:lpstr>Zaključci (2)</vt:lpstr>
      <vt:lpstr>Zaključci (3)</vt:lpstr>
      <vt:lpstr>Zaključci (4)</vt:lpstr>
      <vt:lpstr>Fiziološki ritmovi HF i hipoteza učenja u 2 koraka</vt:lpstr>
      <vt:lpstr>Predmnijevani mehanizam konsolidacije</vt:lpstr>
      <vt:lpstr>PowerPoint Presentation</vt:lpstr>
      <vt:lpstr>Svi nedeklarativni oblici (ne uključuju svijest i pozornost) učenja i pamćenja mogu se podijeliti na: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Kako stanice mreže (grid cells) utječu na okidanje stanica koje pamte mjesta?</vt:lpstr>
      <vt:lpstr>Konceptni neuroni</vt:lpstr>
      <vt:lpstr>PowerPoint Presentation</vt:lpstr>
      <vt:lpstr>Striking similarities between place cells in the rodent hippocampus and concept neurons in MTL of humans:</vt:lpstr>
      <vt:lpstr>PowerPoint Presentation</vt:lpstr>
      <vt:lpstr>Peg system / Memory palace</vt:lpstr>
      <vt:lpstr>PowerPoint Presentation</vt:lpstr>
      <vt:lpstr>Habituacija (homosinaptička depresija)</vt:lpstr>
      <vt:lpstr>PowerPoint Presentation</vt:lpstr>
      <vt:lpstr>PowerPoint Presentation</vt:lpstr>
      <vt:lpstr>Acoustic startle response (odgovor na nagli glasan zvuk) i Orienting response (obraćanje pozornosti na nove /neprijeteće/ podražaje)</vt:lpstr>
      <vt:lpstr>PPI</vt:lpstr>
      <vt:lpstr>Startle</vt:lpstr>
      <vt:lpstr>Startle response (refleks zaprepaštenja)</vt:lpstr>
      <vt:lpstr>Moroov refleks</vt:lpstr>
      <vt:lpstr>Senzitizacija (presinaptička facilitacija)</vt:lpstr>
      <vt:lpstr>Senzitizacija (presinaptička facilitacija)</vt:lpstr>
      <vt:lpstr>Klasično kondicioniranje</vt:lpstr>
      <vt:lpstr>Senzitizacija (kratkoročna)</vt:lpstr>
      <vt:lpstr>Senzitizacija (dugoročna) u morskog puža</vt:lpstr>
      <vt:lpstr>Aktivacija cAMP - &gt; PKA - &gt; CREB-1 (cAMP response element-binding protein) signalnog puta potvrđena je kod pretvorbe kratkoročnog u dugoročno pamćenje (dual-trace theory) u svih životinjskih vrsta, od morskog puža do primata</vt:lpstr>
      <vt:lpstr>cAMP - &gt; PKA - &gt; CREB-1</vt:lpstr>
    </vt:vector>
  </TitlesOfParts>
  <Company>HIIM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Stanični mehanizmi učenja i pamćenja (S10)</dc:title>
  <dc:creator>Goran Simic</dc:creator>
  <cp:lastModifiedBy>Goran Simic</cp:lastModifiedBy>
  <cp:revision>59</cp:revision>
  <dcterms:created xsi:type="dcterms:W3CDTF">2016-01-05T09:31:32Z</dcterms:created>
  <dcterms:modified xsi:type="dcterms:W3CDTF">2023-01-19T22:57:49Z</dcterms:modified>
</cp:coreProperties>
</file>