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notesMasterIdLst>
    <p:notesMasterId r:id="rId39"/>
  </p:notesMasterIdLst>
  <p:sldIdLst>
    <p:sldId id="291" r:id="rId4"/>
    <p:sldId id="292" r:id="rId5"/>
    <p:sldId id="293" r:id="rId6"/>
    <p:sldId id="294" r:id="rId7"/>
    <p:sldId id="327" r:id="rId8"/>
    <p:sldId id="295" r:id="rId9"/>
    <p:sldId id="328" r:id="rId10"/>
    <p:sldId id="329" r:id="rId11"/>
    <p:sldId id="330" r:id="rId12"/>
    <p:sldId id="297" r:id="rId13"/>
    <p:sldId id="300" r:id="rId14"/>
    <p:sldId id="299" r:id="rId15"/>
    <p:sldId id="331" r:id="rId16"/>
    <p:sldId id="301" r:id="rId17"/>
    <p:sldId id="298" r:id="rId18"/>
    <p:sldId id="306" r:id="rId19"/>
    <p:sldId id="304" r:id="rId20"/>
    <p:sldId id="305" r:id="rId21"/>
    <p:sldId id="312" r:id="rId22"/>
    <p:sldId id="307" r:id="rId23"/>
    <p:sldId id="332" r:id="rId24"/>
    <p:sldId id="333" r:id="rId25"/>
    <p:sldId id="334" r:id="rId26"/>
    <p:sldId id="335" r:id="rId27"/>
    <p:sldId id="302" r:id="rId28"/>
    <p:sldId id="338" r:id="rId29"/>
    <p:sldId id="339" r:id="rId30"/>
    <p:sldId id="343" r:id="rId31"/>
    <p:sldId id="303" r:id="rId32"/>
    <p:sldId id="308" r:id="rId33"/>
    <p:sldId id="309" r:id="rId34"/>
    <p:sldId id="310" r:id="rId35"/>
    <p:sldId id="311" r:id="rId36"/>
    <p:sldId id="336" r:id="rId37"/>
    <p:sldId id="31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2" autoAdjust="0"/>
    <p:restoredTop sz="94660"/>
  </p:normalViewPr>
  <p:slideViewPr>
    <p:cSldViewPr>
      <p:cViewPr varScale="1">
        <p:scale>
          <a:sx n="93" d="100"/>
          <a:sy n="93" d="100"/>
        </p:scale>
        <p:origin x="116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5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C1FAB-0C12-442A-BC3E-0AD25C0F33F0}" type="datetimeFigureOut">
              <a:rPr lang="en-US" smtClean="0"/>
              <a:t>4/13/2022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93965-CA47-43CB-9FC6-DF2FC8EF0E87}" type="slidenum">
              <a:rPr lang="en-US" smtClean="0"/>
              <a:t>‹#›</a:t>
            </a:fld>
            <a:endParaRPr lang="en-US"/>
          </a:p>
        </p:txBody>
      </p:sp>
    </p:spTree>
    <p:extLst>
      <p:ext uri="{BB962C8B-B14F-4D97-AF65-F5344CB8AC3E}">
        <p14:creationId xmlns:p14="http://schemas.microsoft.com/office/powerpoint/2010/main" val="131703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EE5A00-9F93-497D-987B-C814E44761B0}"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26964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EE5A00-9F93-497D-987B-C814E44761B0}"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59201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EE5A00-9F93-497D-987B-C814E44761B0}"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2261759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EE5A00-9F93-497D-987B-C814E44761B0}"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3381-DF67-4052-9988-4A1526FE649D}"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103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EE5A00-9F93-497D-987B-C814E44761B0}"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107418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5EE5A00-9F93-497D-987B-C814E44761B0}"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385302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5EE5A00-9F93-497D-987B-C814E44761B0}"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268691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E5A00-9F93-497D-987B-C814E44761B0}"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408314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E5A00-9F93-497D-987B-C814E44761B0}"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35107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23F8-44BB-48DB-B98A-3121A391B7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EC06E4F-1EB3-458A-B03A-A1480904B8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55A5C3A-6DE3-453F-94E0-AD3612CC2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9C61A50-E6E7-4C1D-939C-5F88D6CF58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88D1A8A-632E-443E-9C42-49ACBB3A0E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997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28A5-BCAC-46B4-BFF3-59A6DB7CF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907E0-AB7A-42F6-A133-E9E0847195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E44FF-54BC-42D1-B53F-FDA2089E48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1ACD95A-68FA-4B52-AD18-357FA6F171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988EA9-E7EA-4537-AD27-07582669AA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14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E5A00-9F93-497D-987B-C814E44761B0}"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1157934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9690-3FAE-4265-8BEB-CE6519E0C4B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8D2D91-1354-4AF3-B253-6FC483474ED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A604DA-991C-42E6-87F4-1D59203815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0E4CDCE-9556-447B-965D-5EA6CBF481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153D3F2-0991-4A10-92D9-1099C94110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661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104A-BE2B-4E27-AA7D-27DFBE48F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22C14-B343-4F01-8183-C8F40EA12A8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3041D1-6375-4536-AFB2-021B5089B5A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3250D4-7CAC-47AC-8C44-DAE6633D8A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4D5B968-EEB3-4790-9DEE-065AADC2A2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2CD74A-1339-4451-9A5A-BE1DFA0672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406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CB1C-B9DD-4826-9D87-C905C7AC105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E30C3B-D64F-4C42-94F2-9E7C9FE15E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716687B-3F30-4BC9-9BBA-576E2033DC4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A84464-A9E7-40D3-B5C8-3D5E9900E4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BF87D37-E035-42ED-92A9-186A262AD2C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DFB48-66FA-48F8-861F-EB9C0942EF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E1CE862C-42E3-490C-990B-1517CF59ED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6B97D45-C6C3-46AE-AC10-A2E87C38C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898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E18B-DCE1-4251-8381-289A274266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1317D2-4220-4AF1-A970-D869C14D2E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722EC82-6CDD-4DAF-897F-5E0E58C057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B648675-845D-497C-A016-CDA3ED74E8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787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2B230-800B-4188-85EA-84A07DCAA0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722742A5-2D7E-4C7E-B508-586458A6D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56C42B8-103B-4CAA-8CAC-DD81FF7889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450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5220-E1CC-43E3-ADD2-E0EFBA911E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9F8C5EE-3389-4142-8532-C2BB7B7DFE5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C7F78-8EFE-407C-91DF-3DF67B1243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4062212-6A27-4297-AE25-E378DECFE1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06B81D4-BB75-4606-B55A-482231A39E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773ED43-2503-45AA-A300-ACEB5BD497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374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5C7C-AB42-416E-ABFA-16148EC8AA3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0327D02-8625-47F6-8C85-E4AF08A7932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BFFCF57-88B9-4B0C-9755-361EB577377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CE0E03D-3B42-420B-9680-72448E9F33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1469736-A974-4D87-9BE1-ED971E0197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927E9E0-DB33-48AC-98AD-C1FC5F7326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072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1FBE-42F1-4C2B-AA8F-D2644EA8D0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D7F8D-2BAD-4989-AA2B-52959DEBE6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C3E36-96EA-4608-989A-E422C8D1B4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9C29FFA-71E4-4741-994C-4EA87DB563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F76415A-1551-4322-81AF-F07FC9A54F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947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D205D-E223-4171-ABEA-2B9592EBD4F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36ED30-1FAC-4546-B12D-E92EFCAB6C2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6FE76-131E-4E51-BE2C-D541206454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A5E46-4B17-4A3B-905F-BC9E67A204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21BF1C-2C03-4016-A95E-04F7CA5ADE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610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75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EE5A00-9F93-497D-987B-C814E44761B0}"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2921967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615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626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533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613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262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797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054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272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71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EE5A00-9F93-497D-987B-C814E44761B0}"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23577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EE5A00-9F93-497D-987B-C814E44761B0}"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298443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EE5A00-9F93-497D-987B-C814E44761B0}"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366060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E5A00-9F93-497D-987B-C814E44761B0}"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173024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EE5A00-9F93-497D-987B-C814E44761B0}"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156649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EE5A00-9F93-497D-987B-C814E44761B0}"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3381-DF67-4052-9988-4A1526FE649D}" type="slidenum">
              <a:rPr lang="en-US" smtClean="0"/>
              <a:t>‹#›</a:t>
            </a:fld>
            <a:endParaRPr lang="en-US"/>
          </a:p>
        </p:txBody>
      </p:sp>
    </p:spTree>
    <p:extLst>
      <p:ext uri="{BB962C8B-B14F-4D97-AF65-F5344CB8AC3E}">
        <p14:creationId xmlns:p14="http://schemas.microsoft.com/office/powerpoint/2010/main" val="163885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5EE5A00-9F93-497D-987B-C814E44761B0}" type="datetimeFigureOut">
              <a:rPr lang="en-US" smtClean="0"/>
              <a:t>4/13/2022</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B5B3381-DF67-4052-9988-4A1526FE649D}" type="slidenum">
              <a:rPr lang="en-US" smtClean="0"/>
              <a:t>‹#›</a:t>
            </a:fld>
            <a:endParaRPr lang="en-US"/>
          </a:p>
        </p:txBody>
      </p:sp>
    </p:spTree>
    <p:extLst>
      <p:ext uri="{BB962C8B-B14F-4D97-AF65-F5344CB8AC3E}">
        <p14:creationId xmlns:p14="http://schemas.microsoft.com/office/powerpoint/2010/main" val="34973317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D603F-061B-4567-A91B-0406B6287E1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D77312-B003-4FE8-B855-97F1D56260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2E07A-9F2C-4BE1-974B-30C8DA08D3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E77610-2FA0-4116-9C2F-EB11EC435335}"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EF46B8A-E858-45AB-A32C-DBF8DB43223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E093FE-0F96-4416-9C51-0D7A8B9F67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80CF1E-1F13-4D1F-A2FB-99036D67D5E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7193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0AFE2C-B7E7-4B8C-9013-0F6BF3E3B47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68EB65-5634-4E79-BBE1-E838A27709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5638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rainstimjrnl.com/article/S1935-861X(20)30020-6/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www.tmsaugusta.com/how-does-tms-therapy-work-in-treating-depressio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predictix.a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rainstorm267.wordpress.com/2018/02/23/you-do-not-make-your-decisions-the-libet-experiment/"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ti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0.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40.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136339"/>
            <a:ext cx="5184576" cy="2585323"/>
          </a:xfrm>
          <a:prstGeom prst="rect">
            <a:avLst/>
          </a:prstGeom>
          <a:noFill/>
        </p:spPr>
        <p:txBody>
          <a:bodyPr wrap="square" rtlCol="0">
            <a:spAutoFit/>
          </a:bodyPr>
          <a:lstStyle/>
          <a:p>
            <a:pPr algn="ctr"/>
            <a:r>
              <a:rPr lang="hr-HR" sz="3600" dirty="0" smtClean="0"/>
              <a:t>Uvod u </a:t>
            </a:r>
            <a:r>
              <a:rPr lang="hr-HR" sz="3600" dirty="0" err="1" smtClean="0"/>
              <a:t>n</a:t>
            </a:r>
            <a:r>
              <a:rPr lang="hr-HR" sz="3600" dirty="0" err="1" smtClean="0"/>
              <a:t>euroetiku</a:t>
            </a:r>
            <a:endParaRPr lang="hr-HR" sz="3600" dirty="0" smtClean="0"/>
          </a:p>
          <a:p>
            <a:pPr algn="ctr"/>
            <a:endParaRPr lang="hr-HR" sz="3600" dirty="0" smtClean="0"/>
          </a:p>
          <a:p>
            <a:pPr algn="ctr"/>
            <a:r>
              <a:rPr lang="hr-HR" dirty="0" smtClean="0"/>
              <a:t>Goran Šimić</a:t>
            </a:r>
          </a:p>
          <a:p>
            <a:pPr algn="ctr"/>
            <a:endParaRPr lang="hr-HR" sz="3600" dirty="0" smtClean="0"/>
          </a:p>
          <a:p>
            <a:pPr algn="ctr"/>
            <a:r>
              <a:rPr lang="hr-HR" sz="3600" dirty="0" smtClean="0"/>
              <a:t>2022.</a:t>
            </a:r>
            <a:endParaRPr lang="en-US" sz="3600" dirty="0"/>
          </a:p>
        </p:txBody>
      </p:sp>
    </p:spTree>
    <p:extLst>
      <p:ext uri="{BB962C8B-B14F-4D97-AF65-F5344CB8AC3E}">
        <p14:creationId xmlns:p14="http://schemas.microsoft.com/office/powerpoint/2010/main" val="3701659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8388424" cy="1143000"/>
          </a:xfrm>
        </p:spPr>
        <p:txBody>
          <a:bodyPr>
            <a:normAutofit/>
          </a:bodyPr>
          <a:lstStyle/>
          <a:p>
            <a:r>
              <a:rPr lang="hr-HR" sz="3600" dirty="0" smtClean="0"/>
              <a:t>Neinvazivna stimulacija aktivnosti mozga</a:t>
            </a:r>
            <a:endParaRPr lang="hr-HR" sz="3600" dirty="0"/>
          </a:p>
        </p:txBody>
      </p:sp>
      <p:sp>
        <p:nvSpPr>
          <p:cNvPr id="3" name="Content Placeholder 2"/>
          <p:cNvSpPr>
            <a:spLocks noGrp="1"/>
          </p:cNvSpPr>
          <p:nvPr>
            <p:ph idx="1"/>
          </p:nvPr>
        </p:nvSpPr>
        <p:spPr>
          <a:xfrm>
            <a:off x="683568" y="2348880"/>
            <a:ext cx="7931224" cy="3312368"/>
          </a:xfrm>
        </p:spPr>
        <p:txBody>
          <a:bodyPr>
            <a:normAutofit/>
          </a:bodyPr>
          <a:lstStyle/>
          <a:p>
            <a:r>
              <a:rPr lang="en-US" dirty="0" err="1"/>
              <a:t>Dvije</a:t>
            </a:r>
            <a:r>
              <a:rPr lang="en-US" dirty="0"/>
              <a:t> </a:t>
            </a:r>
            <a:r>
              <a:rPr lang="en-US" dirty="0" err="1" smtClean="0"/>
              <a:t>glavne</a:t>
            </a:r>
            <a:r>
              <a:rPr lang="en-US" dirty="0" smtClean="0"/>
              <a:t> </a:t>
            </a:r>
            <a:r>
              <a:rPr lang="en-US" dirty="0" err="1" smtClean="0"/>
              <a:t>metode</a:t>
            </a:r>
            <a:r>
              <a:rPr lang="hr-HR" dirty="0" smtClean="0"/>
              <a:t> koje se danas najviše rabe</a:t>
            </a:r>
            <a:r>
              <a:rPr lang="en-US" dirty="0" smtClean="0"/>
              <a:t> </a:t>
            </a:r>
            <a:r>
              <a:rPr lang="en-US" dirty="0" err="1" smtClean="0"/>
              <a:t>su</a:t>
            </a:r>
            <a:r>
              <a:rPr lang="en-US" dirty="0" smtClean="0"/>
              <a:t> </a:t>
            </a:r>
            <a:r>
              <a:rPr lang="hr-HR" dirty="0" smtClean="0"/>
              <a:t>repetitivna </a:t>
            </a:r>
            <a:r>
              <a:rPr lang="en-US" dirty="0" err="1" smtClean="0"/>
              <a:t>transkranijska</a:t>
            </a:r>
            <a:r>
              <a:rPr lang="en-US" dirty="0" smtClean="0"/>
              <a:t> </a:t>
            </a:r>
            <a:r>
              <a:rPr lang="en-US" dirty="0" err="1"/>
              <a:t>magnetska</a:t>
            </a:r>
            <a:r>
              <a:rPr lang="en-US" dirty="0"/>
              <a:t> </a:t>
            </a:r>
            <a:r>
              <a:rPr lang="en-US" dirty="0" err="1"/>
              <a:t>stimulacija</a:t>
            </a:r>
            <a:r>
              <a:rPr lang="en-US" dirty="0"/>
              <a:t> (</a:t>
            </a:r>
            <a:r>
              <a:rPr lang="en-US" dirty="0" err="1">
                <a:solidFill>
                  <a:srgbClr val="FF0000"/>
                </a:solidFill>
              </a:rPr>
              <a:t>rTMS</a:t>
            </a:r>
            <a:r>
              <a:rPr lang="en-US" dirty="0"/>
              <a:t>) </a:t>
            </a:r>
            <a:r>
              <a:rPr lang="en-US" dirty="0" err="1"/>
              <a:t>i</a:t>
            </a:r>
            <a:r>
              <a:rPr lang="en-US" dirty="0"/>
              <a:t> </a:t>
            </a:r>
            <a:r>
              <a:rPr lang="en-US" dirty="0" err="1"/>
              <a:t>transkranijska</a:t>
            </a:r>
            <a:r>
              <a:rPr lang="en-US" dirty="0"/>
              <a:t> </a:t>
            </a:r>
            <a:r>
              <a:rPr lang="en-US" dirty="0" err="1"/>
              <a:t>stimulacija</a:t>
            </a:r>
            <a:r>
              <a:rPr lang="en-US" dirty="0"/>
              <a:t> </a:t>
            </a:r>
            <a:r>
              <a:rPr lang="en-US" dirty="0" err="1"/>
              <a:t>istosmjernom</a:t>
            </a:r>
            <a:r>
              <a:rPr lang="en-US" dirty="0"/>
              <a:t> </a:t>
            </a:r>
            <a:r>
              <a:rPr lang="en-US" dirty="0" err="1"/>
              <a:t>strujom</a:t>
            </a:r>
            <a:r>
              <a:rPr lang="en-US" dirty="0"/>
              <a:t> (</a:t>
            </a:r>
            <a:r>
              <a:rPr lang="en-US" dirty="0" err="1">
                <a:solidFill>
                  <a:srgbClr val="FF0000"/>
                </a:solidFill>
              </a:rPr>
              <a:t>tDCS</a:t>
            </a:r>
            <a:r>
              <a:rPr lang="en-US" dirty="0" smtClean="0"/>
              <a:t>)</a:t>
            </a:r>
            <a:endParaRPr lang="hr-HR" dirty="0" smtClean="0"/>
          </a:p>
          <a:p>
            <a:endParaRPr lang="hr-HR" dirty="0" smtClean="0"/>
          </a:p>
          <a:p>
            <a:r>
              <a:rPr lang="en-US" dirty="0" smtClean="0"/>
              <a:t>U </a:t>
            </a:r>
            <a:r>
              <a:rPr lang="en-US" dirty="0" err="1"/>
              <a:t>posljednjih</a:t>
            </a:r>
            <a:r>
              <a:rPr lang="en-US" dirty="0"/>
              <a:t> </a:t>
            </a:r>
            <a:r>
              <a:rPr lang="hr-HR" dirty="0" smtClean="0"/>
              <a:t>nekoliko</a:t>
            </a:r>
            <a:r>
              <a:rPr lang="en-US" dirty="0" smtClean="0"/>
              <a:t> </a:t>
            </a:r>
            <a:r>
              <a:rPr lang="en-US" dirty="0" err="1"/>
              <a:t>godina</a:t>
            </a:r>
            <a:r>
              <a:rPr lang="en-US" dirty="0"/>
              <a:t> </a:t>
            </a:r>
            <a:r>
              <a:rPr lang="en-US" dirty="0" err="1"/>
              <a:t>različite</a:t>
            </a:r>
            <a:r>
              <a:rPr lang="en-US" dirty="0"/>
              <a:t> </a:t>
            </a:r>
            <a:r>
              <a:rPr lang="en-US" dirty="0" err="1"/>
              <a:t>podvarijante</a:t>
            </a:r>
            <a:r>
              <a:rPr lang="en-US" dirty="0"/>
              <a:t> </a:t>
            </a:r>
            <a:r>
              <a:rPr lang="en-US" dirty="0" err="1"/>
              <a:t>tih</a:t>
            </a:r>
            <a:r>
              <a:rPr lang="en-US" dirty="0"/>
              <a:t> </a:t>
            </a:r>
            <a:r>
              <a:rPr lang="en-US" dirty="0" err="1"/>
              <a:t>metoda</a:t>
            </a:r>
            <a:r>
              <a:rPr lang="en-US" dirty="0"/>
              <a:t> </a:t>
            </a:r>
            <a:r>
              <a:rPr lang="en-US" dirty="0" err="1"/>
              <a:t>počele</a:t>
            </a:r>
            <a:r>
              <a:rPr lang="en-US" dirty="0"/>
              <a:t> </a:t>
            </a:r>
            <a:r>
              <a:rPr lang="en-US" dirty="0" err="1"/>
              <a:t>su</a:t>
            </a:r>
            <a:r>
              <a:rPr lang="en-US" dirty="0"/>
              <a:t> se </a:t>
            </a:r>
            <a:r>
              <a:rPr lang="en-US" dirty="0" err="1"/>
              <a:t>koristiti</a:t>
            </a:r>
            <a:r>
              <a:rPr lang="en-US" dirty="0"/>
              <a:t> </a:t>
            </a:r>
            <a:r>
              <a:rPr lang="hr-HR" dirty="0" smtClean="0"/>
              <a:t>u svrhu</a:t>
            </a:r>
            <a:r>
              <a:rPr lang="en-US" dirty="0" smtClean="0"/>
              <a:t> </a:t>
            </a:r>
            <a:r>
              <a:rPr lang="en-US" u="sng" dirty="0" err="1" smtClean="0"/>
              <a:t>poboljša</a:t>
            </a:r>
            <a:r>
              <a:rPr lang="hr-HR" u="sng" dirty="0" err="1" smtClean="0"/>
              <a:t>nja</a:t>
            </a:r>
            <a:r>
              <a:rPr lang="en-US" u="sng" dirty="0" smtClean="0"/>
              <a:t> </a:t>
            </a:r>
            <a:r>
              <a:rPr lang="en-US" u="sng" dirty="0" err="1" smtClean="0"/>
              <a:t>kognitivn</a:t>
            </a:r>
            <a:r>
              <a:rPr lang="hr-HR" u="sng" dirty="0" smtClean="0"/>
              <a:t>ih</a:t>
            </a:r>
            <a:r>
              <a:rPr lang="en-US" u="sng" dirty="0" smtClean="0"/>
              <a:t> </a:t>
            </a:r>
            <a:r>
              <a:rPr lang="en-US" u="sng" dirty="0" err="1"/>
              <a:t>sposobnosti</a:t>
            </a:r>
            <a:r>
              <a:rPr lang="en-US" u="sng" dirty="0"/>
              <a:t> </a:t>
            </a:r>
            <a:r>
              <a:rPr lang="en-US" u="sng" dirty="0" err="1"/>
              <a:t>zdravih</a:t>
            </a:r>
            <a:r>
              <a:rPr lang="en-US" u="sng" dirty="0"/>
              <a:t> </a:t>
            </a:r>
            <a:r>
              <a:rPr lang="en-US" u="sng" dirty="0" err="1"/>
              <a:t>starijih</a:t>
            </a:r>
            <a:r>
              <a:rPr lang="en-US" u="sng" dirty="0"/>
              <a:t> </a:t>
            </a:r>
            <a:r>
              <a:rPr lang="en-US" u="sng" dirty="0" err="1"/>
              <a:t>osoba</a:t>
            </a:r>
            <a:r>
              <a:rPr lang="en-US" dirty="0"/>
              <a:t>, </a:t>
            </a:r>
            <a:r>
              <a:rPr lang="en-US" dirty="0" err="1"/>
              <a:t>kao</a:t>
            </a:r>
            <a:r>
              <a:rPr lang="en-US" dirty="0"/>
              <a:t> </a:t>
            </a:r>
            <a:r>
              <a:rPr lang="en-US" dirty="0" err="1"/>
              <a:t>i</a:t>
            </a:r>
            <a:r>
              <a:rPr lang="en-US" dirty="0"/>
              <a:t> u </a:t>
            </a:r>
            <a:r>
              <a:rPr lang="en-US" dirty="0" err="1"/>
              <a:t>tretmanu</a:t>
            </a:r>
            <a:r>
              <a:rPr lang="en-US" dirty="0"/>
              <a:t> </a:t>
            </a:r>
            <a:r>
              <a:rPr lang="en-US" dirty="0" err="1"/>
              <a:t>bolesnika</a:t>
            </a:r>
            <a:r>
              <a:rPr lang="en-US" dirty="0"/>
              <a:t> s </a:t>
            </a:r>
            <a:r>
              <a:rPr lang="en-US" u="sng" dirty="0" err="1"/>
              <a:t>Alzheimerovom</a:t>
            </a:r>
            <a:r>
              <a:rPr lang="en-US" u="sng" dirty="0"/>
              <a:t> </a:t>
            </a:r>
            <a:r>
              <a:rPr lang="en-US" u="sng" dirty="0" smtClean="0"/>
              <a:t>bole</a:t>
            </a:r>
            <a:r>
              <a:rPr lang="hr-HR" u="sng" dirty="0" err="1" smtClean="0"/>
              <a:t>šću</a:t>
            </a:r>
            <a:r>
              <a:rPr lang="en-US" dirty="0" smtClean="0"/>
              <a:t> </a:t>
            </a:r>
            <a:r>
              <a:rPr lang="en-US" dirty="0"/>
              <a:t>(</a:t>
            </a:r>
            <a:r>
              <a:rPr lang="en-US" dirty="0" smtClean="0"/>
              <a:t>A</a:t>
            </a:r>
            <a:r>
              <a:rPr lang="hr-HR" dirty="0" smtClean="0"/>
              <a:t>D</a:t>
            </a:r>
            <a:r>
              <a:rPr lang="en-US" dirty="0" smtClean="0"/>
              <a:t>)</a:t>
            </a:r>
            <a:endParaRPr lang="hr-HR" dirty="0"/>
          </a:p>
        </p:txBody>
      </p:sp>
    </p:spTree>
    <p:extLst>
      <p:ext uri="{BB962C8B-B14F-4D97-AF65-F5344CB8AC3E}">
        <p14:creationId xmlns:p14="http://schemas.microsoft.com/office/powerpoint/2010/main" val="275763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lstStyle/>
          <a:p>
            <a:r>
              <a:rPr lang="hr-HR" dirty="0" err="1" smtClean="0"/>
              <a:t>rTMS</a:t>
            </a:r>
            <a:endParaRPr lang="hr-HR" dirty="0"/>
          </a:p>
        </p:txBody>
      </p:sp>
      <p:sp>
        <p:nvSpPr>
          <p:cNvPr id="3" name="Content Placeholder 2"/>
          <p:cNvSpPr>
            <a:spLocks noGrp="1"/>
          </p:cNvSpPr>
          <p:nvPr>
            <p:ph idx="1"/>
          </p:nvPr>
        </p:nvSpPr>
        <p:spPr>
          <a:xfrm>
            <a:off x="329609" y="1600200"/>
            <a:ext cx="8736014" cy="4981353"/>
          </a:xfrm>
        </p:spPr>
        <p:txBody>
          <a:bodyPr>
            <a:normAutofit/>
          </a:bodyPr>
          <a:lstStyle/>
          <a:p>
            <a:r>
              <a:rPr lang="en-US" dirty="0" smtClean="0"/>
              <a:t>je </a:t>
            </a:r>
            <a:r>
              <a:rPr lang="en-US" dirty="0" err="1"/>
              <a:t>bezbolna</a:t>
            </a:r>
            <a:r>
              <a:rPr lang="en-US" dirty="0"/>
              <a:t>, </a:t>
            </a:r>
            <a:r>
              <a:rPr lang="en-US" dirty="0" err="1"/>
              <a:t>neinvazivna</a:t>
            </a:r>
            <a:r>
              <a:rPr lang="en-US" dirty="0"/>
              <a:t> </a:t>
            </a:r>
            <a:r>
              <a:rPr lang="en-US" dirty="0" err="1"/>
              <a:t>metoda</a:t>
            </a:r>
            <a:r>
              <a:rPr lang="en-US" dirty="0"/>
              <a:t> </a:t>
            </a:r>
            <a:r>
              <a:rPr lang="en-US" dirty="0" err="1"/>
              <a:t>koja</a:t>
            </a:r>
            <a:r>
              <a:rPr lang="en-US" dirty="0"/>
              <a:t> </a:t>
            </a:r>
            <a:r>
              <a:rPr lang="en-US" dirty="0" err="1"/>
              <a:t>modulira</a:t>
            </a:r>
            <a:r>
              <a:rPr lang="en-US" dirty="0"/>
              <a:t> </a:t>
            </a:r>
            <a:r>
              <a:rPr lang="en-US" dirty="0" err="1"/>
              <a:t>aktivnost</a:t>
            </a:r>
            <a:r>
              <a:rPr lang="en-US" dirty="0"/>
              <a:t> </a:t>
            </a:r>
            <a:r>
              <a:rPr lang="en-US" dirty="0" err="1"/>
              <a:t>živčanih</a:t>
            </a:r>
            <a:r>
              <a:rPr lang="en-US" dirty="0"/>
              <a:t> </a:t>
            </a:r>
            <a:r>
              <a:rPr lang="en-US" dirty="0" err="1"/>
              <a:t>stanica</a:t>
            </a:r>
            <a:r>
              <a:rPr lang="en-US" dirty="0"/>
              <a:t> </a:t>
            </a:r>
            <a:r>
              <a:rPr lang="en-US" dirty="0" err="1"/>
              <a:t>moždane</a:t>
            </a:r>
            <a:r>
              <a:rPr lang="en-US" dirty="0"/>
              <a:t> </a:t>
            </a:r>
            <a:r>
              <a:rPr lang="en-US" dirty="0" err="1"/>
              <a:t>kore</a:t>
            </a:r>
            <a:r>
              <a:rPr lang="en-US" dirty="0"/>
              <a:t> </a:t>
            </a:r>
            <a:r>
              <a:rPr lang="en-US" dirty="0" err="1"/>
              <a:t>te</a:t>
            </a:r>
            <a:r>
              <a:rPr lang="en-US" dirty="0"/>
              <a:t> se, </a:t>
            </a:r>
            <a:r>
              <a:rPr lang="en-US" dirty="0" err="1"/>
              <a:t>ovisno</a:t>
            </a:r>
            <a:r>
              <a:rPr lang="en-US" dirty="0"/>
              <a:t> o </a:t>
            </a:r>
            <a:r>
              <a:rPr lang="en-US" dirty="0" err="1"/>
              <a:t>parametrima</a:t>
            </a:r>
            <a:r>
              <a:rPr lang="en-US" dirty="0"/>
              <a:t> </a:t>
            </a:r>
            <a:r>
              <a:rPr lang="en-US" dirty="0" err="1"/>
              <a:t>stimulacije</a:t>
            </a:r>
            <a:r>
              <a:rPr lang="en-US" dirty="0"/>
              <a:t>, </a:t>
            </a:r>
            <a:r>
              <a:rPr lang="en-US" u="sng" dirty="0" err="1"/>
              <a:t>elektromagnetskim</a:t>
            </a:r>
            <a:r>
              <a:rPr lang="en-US" u="sng" dirty="0"/>
              <a:t> </a:t>
            </a:r>
            <a:r>
              <a:rPr lang="en-US" u="sng" dirty="0" err="1" smtClean="0"/>
              <a:t>pulsevima</a:t>
            </a:r>
            <a:r>
              <a:rPr lang="hr-HR" u="sng" dirty="0" smtClean="0"/>
              <a:t> (a ne slabom strujom kao kod </a:t>
            </a:r>
            <a:r>
              <a:rPr lang="hr-HR" u="sng" dirty="0" err="1" smtClean="0"/>
              <a:t>tDCS</a:t>
            </a:r>
            <a:r>
              <a:rPr lang="hr-HR" u="sng" dirty="0" smtClean="0"/>
              <a:t>)</a:t>
            </a:r>
            <a:r>
              <a:rPr lang="hr-HR" dirty="0" smtClean="0"/>
              <a:t> iz magnetne zavojnice</a:t>
            </a:r>
            <a:r>
              <a:rPr lang="en-US" dirty="0" smtClean="0"/>
              <a:t> </a:t>
            </a:r>
            <a:r>
              <a:rPr lang="en-US" dirty="0" err="1"/>
              <a:t>pojačava</a:t>
            </a:r>
            <a:r>
              <a:rPr lang="en-US" dirty="0"/>
              <a:t> </a:t>
            </a:r>
            <a:r>
              <a:rPr lang="en-US" dirty="0" err="1"/>
              <a:t>ili</a:t>
            </a:r>
            <a:r>
              <a:rPr lang="en-US" dirty="0"/>
              <a:t> </a:t>
            </a:r>
            <a:r>
              <a:rPr lang="en-US" dirty="0" err="1"/>
              <a:t>oslabljuje</a:t>
            </a:r>
            <a:r>
              <a:rPr lang="en-US" dirty="0"/>
              <a:t> </a:t>
            </a:r>
            <a:r>
              <a:rPr lang="en-US" dirty="0" err="1"/>
              <a:t>kortikalna</a:t>
            </a:r>
            <a:r>
              <a:rPr lang="en-US" dirty="0"/>
              <a:t> </a:t>
            </a:r>
            <a:r>
              <a:rPr lang="en-US" dirty="0" err="1"/>
              <a:t>podražljivost</a:t>
            </a:r>
            <a:r>
              <a:rPr lang="en-US" dirty="0"/>
              <a:t> u </a:t>
            </a:r>
            <a:r>
              <a:rPr lang="en-US" dirty="0" err="1"/>
              <a:t>ciljanim</a:t>
            </a:r>
            <a:r>
              <a:rPr lang="en-US" dirty="0"/>
              <a:t> </a:t>
            </a:r>
            <a:r>
              <a:rPr lang="en-US" dirty="0" err="1"/>
              <a:t>područjima</a:t>
            </a:r>
            <a:r>
              <a:rPr lang="en-US" dirty="0"/>
              <a:t> </a:t>
            </a:r>
            <a:r>
              <a:rPr lang="en-US" dirty="0" err="1" smtClean="0"/>
              <a:t>mozga</a:t>
            </a:r>
            <a:endParaRPr lang="hr-HR" dirty="0" smtClean="0"/>
          </a:p>
          <a:p>
            <a:endParaRPr lang="hr-HR" dirty="0"/>
          </a:p>
          <a:p>
            <a:r>
              <a:rPr lang="en-US" dirty="0" err="1" smtClean="0"/>
              <a:t>Općenito</a:t>
            </a:r>
            <a:r>
              <a:rPr lang="en-US" dirty="0"/>
              <a:t>, </a:t>
            </a:r>
            <a:r>
              <a:rPr lang="en-US" dirty="0" smtClean="0"/>
              <a:t>vi</a:t>
            </a:r>
            <a:r>
              <a:rPr lang="hr-HR" dirty="0" err="1" smtClean="0"/>
              <a:t>še</a:t>
            </a:r>
            <a:r>
              <a:rPr lang="en-US" dirty="0" smtClean="0"/>
              <a:t> </a:t>
            </a:r>
            <a:r>
              <a:rPr lang="en-US" dirty="0" err="1"/>
              <a:t>frekvencije</a:t>
            </a:r>
            <a:r>
              <a:rPr lang="en-US" dirty="0"/>
              <a:t> </a:t>
            </a:r>
            <a:r>
              <a:rPr lang="en-US" dirty="0" err="1" smtClean="0"/>
              <a:t>rTMS</a:t>
            </a:r>
            <a:r>
              <a:rPr lang="hr-HR" dirty="0" smtClean="0"/>
              <a:t> (</a:t>
            </a:r>
            <a:r>
              <a:rPr lang="hr-HR" dirty="0" smtClean="0">
                <a:solidFill>
                  <a:srgbClr val="FF0000"/>
                </a:solidFill>
              </a:rPr>
              <a:t>obično 10-20 Hz</a:t>
            </a:r>
            <a:r>
              <a:rPr lang="hr-HR" dirty="0" smtClean="0"/>
              <a:t>)</a:t>
            </a:r>
            <a:r>
              <a:rPr lang="en-US" dirty="0" smtClean="0"/>
              <a:t> </a:t>
            </a:r>
            <a:r>
              <a:rPr lang="en-US" u="sng" dirty="0" err="1"/>
              <a:t>pojačavaju</a:t>
            </a:r>
            <a:r>
              <a:rPr lang="en-US" dirty="0"/>
              <a:t> </a:t>
            </a:r>
            <a:r>
              <a:rPr lang="en-US" dirty="0" err="1"/>
              <a:t>kortikalnu</a:t>
            </a:r>
            <a:r>
              <a:rPr lang="en-US" dirty="0"/>
              <a:t> </a:t>
            </a:r>
            <a:r>
              <a:rPr lang="en-US" dirty="0" err="1"/>
              <a:t>podražljivost</a:t>
            </a:r>
            <a:r>
              <a:rPr lang="en-US" dirty="0"/>
              <a:t> </a:t>
            </a:r>
            <a:r>
              <a:rPr lang="en-US" dirty="0" err="1"/>
              <a:t>i</a:t>
            </a:r>
            <a:r>
              <a:rPr lang="en-US" dirty="0"/>
              <a:t> </a:t>
            </a:r>
            <a:r>
              <a:rPr lang="en-US" dirty="0" err="1"/>
              <a:t>aktivnost</a:t>
            </a:r>
            <a:r>
              <a:rPr lang="en-US" dirty="0"/>
              <a:t> </a:t>
            </a:r>
            <a:r>
              <a:rPr lang="en-US" dirty="0" err="1"/>
              <a:t>neurona</a:t>
            </a:r>
            <a:r>
              <a:rPr lang="en-US" dirty="0"/>
              <a:t>, </a:t>
            </a:r>
            <a:r>
              <a:rPr lang="hr-HR" dirty="0" smtClean="0"/>
              <a:t>dok ju</a:t>
            </a:r>
            <a:r>
              <a:rPr lang="en-US" dirty="0" smtClean="0"/>
              <a:t> </a:t>
            </a:r>
            <a:r>
              <a:rPr lang="en-US" dirty="0" err="1" smtClean="0"/>
              <a:t>niske</a:t>
            </a:r>
            <a:r>
              <a:rPr lang="hr-HR" dirty="0" smtClean="0"/>
              <a:t> (</a:t>
            </a:r>
            <a:r>
              <a:rPr lang="hr-HR" dirty="0" smtClean="0">
                <a:solidFill>
                  <a:srgbClr val="FF0000"/>
                </a:solidFill>
              </a:rPr>
              <a:t>obično &lt; 1 Hz</a:t>
            </a:r>
            <a:r>
              <a:rPr lang="hr-HR" dirty="0" smtClean="0"/>
              <a:t>)</a:t>
            </a:r>
            <a:r>
              <a:rPr lang="en-US" dirty="0" smtClean="0"/>
              <a:t> </a:t>
            </a:r>
            <a:r>
              <a:rPr lang="en-US" u="sng" dirty="0" err="1" smtClean="0"/>
              <a:t>potiskuju</a:t>
            </a:r>
            <a:endParaRPr lang="hr-HR" u="sng" dirty="0" smtClean="0"/>
          </a:p>
          <a:p>
            <a:endParaRPr lang="hr-HR" dirty="0"/>
          </a:p>
          <a:p>
            <a:r>
              <a:rPr lang="hr-HR" dirty="0" smtClean="0"/>
              <a:t>Stimulacija se vrši u trajanju </a:t>
            </a:r>
            <a:r>
              <a:rPr lang="hr-HR" dirty="0" smtClean="0">
                <a:solidFill>
                  <a:srgbClr val="FF0000"/>
                </a:solidFill>
              </a:rPr>
              <a:t>od 20-30 min svaki dan kroz 10-20 dana</a:t>
            </a:r>
            <a:endParaRPr lang="hr-HR" dirty="0">
              <a:solidFill>
                <a:srgbClr val="FF0000"/>
              </a:solidFill>
            </a:endParaRPr>
          </a:p>
          <a:p>
            <a:pPr marL="0" indent="0">
              <a:buNone/>
            </a:pPr>
            <a:endParaRPr lang="hr-HR" dirty="0" smtClean="0"/>
          </a:p>
          <a:p>
            <a:r>
              <a:rPr lang="hr-HR" dirty="0" err="1" smtClean="0"/>
              <a:t>spTMS</a:t>
            </a:r>
            <a:r>
              <a:rPr lang="hr-HR" dirty="0" smtClean="0"/>
              <a:t> (</a:t>
            </a:r>
            <a:r>
              <a:rPr lang="hr-HR" dirty="0" err="1" smtClean="0"/>
              <a:t>single</a:t>
            </a:r>
            <a:r>
              <a:rPr lang="hr-HR" dirty="0" smtClean="0"/>
              <a:t>-pulse TMS) rjeđe se koristi</a:t>
            </a:r>
            <a:endParaRPr lang="hr-HR" dirty="0"/>
          </a:p>
        </p:txBody>
      </p:sp>
    </p:spTree>
    <p:extLst>
      <p:ext uri="{BB962C8B-B14F-4D97-AF65-F5344CB8AC3E}">
        <p14:creationId xmlns:p14="http://schemas.microsoft.com/office/powerpoint/2010/main" val="1974763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02" y="260648"/>
            <a:ext cx="7931224" cy="1143000"/>
          </a:xfrm>
        </p:spPr>
        <p:txBody>
          <a:bodyPr/>
          <a:lstStyle/>
          <a:p>
            <a:r>
              <a:rPr lang="hr-HR" dirty="0" err="1" smtClean="0"/>
              <a:t>rTMS</a:t>
            </a:r>
            <a:endParaRPr lang="en-US" dirty="0"/>
          </a:p>
        </p:txBody>
      </p:sp>
      <p:sp>
        <p:nvSpPr>
          <p:cNvPr id="3" name="Content Placeholder 2"/>
          <p:cNvSpPr>
            <a:spLocks noGrp="1"/>
          </p:cNvSpPr>
          <p:nvPr>
            <p:ph idx="1"/>
          </p:nvPr>
        </p:nvSpPr>
        <p:spPr>
          <a:xfrm>
            <a:off x="539552" y="5899490"/>
            <a:ext cx="8349267" cy="607636"/>
          </a:xfrm>
        </p:spPr>
        <p:txBody>
          <a:bodyPr>
            <a:noAutofit/>
          </a:bodyPr>
          <a:lstStyle/>
          <a:p>
            <a:pPr marL="0" indent="0">
              <a:buNone/>
            </a:pPr>
            <a:r>
              <a:rPr lang="hr-HR" sz="1200" b="1" dirty="0" err="1">
                <a:solidFill>
                  <a:schemeClr val="tx1"/>
                </a:solidFill>
                <a:latin typeface="Calibri" pitchFamily="34" charset="0"/>
                <a:cs typeface="Calibri" pitchFamily="34" charset="0"/>
              </a:rPr>
              <a:t>Tegenthoff</a:t>
            </a:r>
            <a:r>
              <a:rPr lang="hr-HR" sz="1200" b="1" dirty="0">
                <a:solidFill>
                  <a:schemeClr val="tx1"/>
                </a:solidFill>
                <a:latin typeface="Calibri" pitchFamily="34" charset="0"/>
                <a:cs typeface="Calibri" pitchFamily="34" charset="0"/>
              </a:rPr>
              <a:t> M, </a:t>
            </a:r>
            <a:r>
              <a:rPr lang="hr-HR" sz="1200" b="1" dirty="0" err="1">
                <a:solidFill>
                  <a:schemeClr val="tx1"/>
                </a:solidFill>
                <a:latin typeface="Calibri" pitchFamily="34" charset="0"/>
                <a:cs typeface="Calibri" pitchFamily="34" charset="0"/>
              </a:rPr>
              <a:t>Ragert</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P</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Pleger</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B</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Schwenkreis</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P</a:t>
            </a:r>
            <a:r>
              <a:rPr lang="hr-HR" sz="1200" b="1" dirty="0">
                <a:solidFill>
                  <a:schemeClr val="tx1"/>
                </a:solidFill>
                <a:latin typeface="Calibri" pitchFamily="34" charset="0"/>
                <a:cs typeface="Calibri" pitchFamily="34" charset="0"/>
              </a:rPr>
              <a:t>, Forster AF, et al. (2005) </a:t>
            </a:r>
            <a:r>
              <a:rPr lang="hr-HR" sz="1200" b="1" dirty="0" err="1">
                <a:solidFill>
                  <a:schemeClr val="tx1"/>
                </a:solidFill>
                <a:latin typeface="Calibri" pitchFamily="34" charset="0"/>
                <a:cs typeface="Calibri" pitchFamily="34" charset="0"/>
              </a:rPr>
              <a:t>Improvement</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of</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tactile</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discrimination</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performance</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and</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enlargement</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of</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cortical</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somatosensory</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maps</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after</a:t>
            </a:r>
            <a:r>
              <a:rPr lang="hr-HR" sz="1200" b="1" dirty="0">
                <a:solidFill>
                  <a:schemeClr val="tx1"/>
                </a:solidFill>
                <a:latin typeface="Calibri" pitchFamily="34" charset="0"/>
                <a:cs typeface="Calibri" pitchFamily="34" charset="0"/>
              </a:rPr>
              <a:t> 5 Hz </a:t>
            </a:r>
            <a:r>
              <a:rPr lang="hr-HR" sz="1200" b="1" dirty="0" err="1">
                <a:solidFill>
                  <a:schemeClr val="tx1"/>
                </a:solidFill>
                <a:latin typeface="Calibri" pitchFamily="34" charset="0"/>
                <a:cs typeface="Calibri" pitchFamily="34" charset="0"/>
              </a:rPr>
              <a:t>rTMS</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PLoS</a:t>
            </a:r>
            <a:r>
              <a:rPr lang="hr-HR" sz="1200" b="1" dirty="0">
                <a:solidFill>
                  <a:schemeClr val="tx1"/>
                </a:solidFill>
                <a:latin typeface="Calibri" pitchFamily="34" charset="0"/>
                <a:cs typeface="Calibri" pitchFamily="34" charset="0"/>
              </a:rPr>
              <a:t> </a:t>
            </a:r>
            <a:r>
              <a:rPr lang="hr-HR" sz="1200" b="1" dirty="0" err="1">
                <a:solidFill>
                  <a:schemeClr val="tx1"/>
                </a:solidFill>
                <a:latin typeface="Calibri" pitchFamily="34" charset="0"/>
                <a:cs typeface="Calibri" pitchFamily="34" charset="0"/>
              </a:rPr>
              <a:t>Biol</a:t>
            </a:r>
            <a:r>
              <a:rPr lang="hr-HR" sz="1200" b="1" dirty="0">
                <a:solidFill>
                  <a:schemeClr val="tx1"/>
                </a:solidFill>
                <a:latin typeface="Calibri" pitchFamily="34" charset="0"/>
                <a:cs typeface="Calibri" pitchFamily="34" charset="0"/>
              </a:rPr>
              <a:t> 3(11): e362</a:t>
            </a:r>
            <a:endParaRPr lang="en-US" sz="1200" b="1" dirty="0">
              <a:solidFill>
                <a:schemeClr val="tx1"/>
              </a:solidFill>
              <a:latin typeface="Calibri" pitchFamily="34" charset="0"/>
              <a:cs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45" y="1669171"/>
            <a:ext cx="3181350" cy="3505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0614" y="1601787"/>
            <a:ext cx="3871812" cy="3572584"/>
          </a:xfrm>
          <a:prstGeom prst="rect">
            <a:avLst/>
          </a:prstGeom>
        </p:spPr>
      </p:pic>
    </p:spTree>
    <p:extLst>
      <p:ext uri="{BB962C8B-B14F-4D97-AF65-F5344CB8AC3E}">
        <p14:creationId xmlns:p14="http://schemas.microsoft.com/office/powerpoint/2010/main" val="513695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65755"/>
            <a:ext cx="7848872" cy="1200329"/>
          </a:xfrm>
          <a:prstGeom prst="rect">
            <a:avLst/>
          </a:prstGeom>
          <a:noFill/>
        </p:spPr>
        <p:txBody>
          <a:bodyPr wrap="square" rtlCol="0">
            <a:spAutoFit/>
          </a:bodyPr>
          <a:lstStyle/>
          <a:p>
            <a:r>
              <a:rPr lang="hr-HR" sz="2400" b="1" dirty="0"/>
              <a:t>Etička pitanja vezana uz unaprjeđenje rada mozga </a:t>
            </a:r>
            <a:r>
              <a:rPr lang="hr-HR" sz="2400" b="1" dirty="0" smtClean="0"/>
              <a:t>farmakološkim </a:t>
            </a:r>
            <a:r>
              <a:rPr lang="hr-HR" sz="2400" b="1" dirty="0"/>
              <a:t>i </a:t>
            </a:r>
            <a:r>
              <a:rPr lang="hr-HR" sz="2400" b="1" dirty="0" err="1"/>
              <a:t>nefarmakološkim</a:t>
            </a:r>
            <a:r>
              <a:rPr lang="hr-HR" sz="2400" b="1" dirty="0"/>
              <a:t> </a:t>
            </a:r>
            <a:r>
              <a:rPr lang="hr-HR" sz="2400" b="1" dirty="0" smtClean="0"/>
              <a:t>metodama (5)</a:t>
            </a:r>
            <a:endParaRPr lang="en-US" sz="2400" dirty="0"/>
          </a:p>
          <a:p>
            <a:endParaRPr lang="en-US" sz="2400" dirty="0"/>
          </a:p>
        </p:txBody>
      </p:sp>
      <p:sp>
        <p:nvSpPr>
          <p:cNvPr id="3" name="Title 1"/>
          <p:cNvSpPr>
            <a:spLocks noGrp="1"/>
          </p:cNvSpPr>
          <p:nvPr>
            <p:ph type="title"/>
          </p:nvPr>
        </p:nvSpPr>
        <p:spPr>
          <a:xfrm>
            <a:off x="3938192" y="1592904"/>
            <a:ext cx="1224136" cy="432048"/>
          </a:xfrm>
        </p:spPr>
        <p:txBody>
          <a:bodyPr>
            <a:normAutofit fontScale="90000"/>
          </a:bodyPr>
          <a:lstStyle/>
          <a:p>
            <a:r>
              <a:rPr lang="hr-HR" sz="2400" dirty="0" err="1" smtClean="0"/>
              <a:t>rTMS</a:t>
            </a:r>
            <a:endParaRPr lang="hr-H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051773"/>
            <a:ext cx="3844953" cy="3420309"/>
          </a:xfrm>
          <a:prstGeom prst="rect">
            <a:avLst/>
          </a:prstGeom>
        </p:spPr>
      </p:pic>
      <p:sp>
        <p:nvSpPr>
          <p:cNvPr id="8" name="TextBox 7"/>
          <p:cNvSpPr txBox="1"/>
          <p:nvPr/>
        </p:nvSpPr>
        <p:spPr>
          <a:xfrm>
            <a:off x="899592" y="5733256"/>
            <a:ext cx="8136904" cy="923330"/>
          </a:xfrm>
          <a:prstGeom prst="rect">
            <a:avLst/>
          </a:prstGeom>
          <a:noFill/>
        </p:spPr>
        <p:txBody>
          <a:bodyPr wrap="square" rtlCol="0">
            <a:spAutoFit/>
          </a:bodyPr>
          <a:lstStyle/>
          <a:p>
            <a:r>
              <a:rPr lang="en-GB" b="1" dirty="0" smtClean="0"/>
              <a:t>Neurological </a:t>
            </a:r>
            <a:r>
              <a:rPr lang="hr-HR" b="1" dirty="0" smtClean="0"/>
              <a:t>s</a:t>
            </a:r>
            <a:r>
              <a:rPr lang="en-GB" b="1" dirty="0" err="1" smtClean="0"/>
              <a:t>tudy</a:t>
            </a:r>
            <a:r>
              <a:rPr lang="en-GB" b="1" dirty="0" smtClean="0"/>
              <a:t> </a:t>
            </a:r>
            <a:r>
              <a:rPr lang="hr-HR" b="1" dirty="0" smtClean="0"/>
              <a:t>c</a:t>
            </a:r>
            <a:r>
              <a:rPr lang="en-GB" b="1" dirty="0" err="1" smtClean="0"/>
              <a:t>onfirms</a:t>
            </a:r>
            <a:r>
              <a:rPr lang="en-GB" b="1" dirty="0" smtClean="0"/>
              <a:t> </a:t>
            </a:r>
            <a:r>
              <a:rPr lang="hr-HR" b="1" dirty="0" smtClean="0"/>
              <a:t>t</a:t>
            </a:r>
            <a:r>
              <a:rPr lang="en-GB" b="1" dirty="0" smtClean="0"/>
              <a:t>hat </a:t>
            </a:r>
            <a:r>
              <a:rPr lang="hr-HR" b="1" dirty="0" smtClean="0"/>
              <a:t>c</a:t>
            </a:r>
            <a:r>
              <a:rPr lang="en-GB" b="1" dirty="0" err="1" smtClean="0"/>
              <a:t>ognitive</a:t>
            </a:r>
            <a:r>
              <a:rPr lang="en-GB" b="1" dirty="0" smtClean="0"/>
              <a:t> </a:t>
            </a:r>
            <a:r>
              <a:rPr lang="hr-HR" b="1" dirty="0" smtClean="0"/>
              <a:t>s</a:t>
            </a:r>
            <a:r>
              <a:rPr lang="en-GB" b="1" dirty="0" smtClean="0"/>
              <a:t>peed </a:t>
            </a:r>
            <a:r>
              <a:rPr lang="hr-HR" b="1" dirty="0" smtClean="0"/>
              <a:t>e</a:t>
            </a:r>
            <a:r>
              <a:rPr lang="en-GB" b="1" dirty="0" err="1" smtClean="0"/>
              <a:t>nhancement</a:t>
            </a:r>
            <a:r>
              <a:rPr lang="en-GB" b="1" dirty="0" smtClean="0"/>
              <a:t> </a:t>
            </a:r>
            <a:r>
              <a:rPr lang="hr-HR" b="1" dirty="0"/>
              <a:t>i</a:t>
            </a:r>
            <a:r>
              <a:rPr lang="en-GB" b="1" dirty="0" smtClean="0"/>
              <a:t>s </a:t>
            </a:r>
            <a:r>
              <a:rPr lang="hr-HR" b="1" dirty="0" smtClean="0"/>
              <a:t>p</a:t>
            </a:r>
            <a:r>
              <a:rPr lang="en-GB" b="1" dirty="0" err="1" smtClean="0"/>
              <a:t>ossible</a:t>
            </a:r>
            <a:r>
              <a:rPr lang="hr-HR" b="1" dirty="0" smtClean="0"/>
              <a:t>:</a:t>
            </a:r>
          </a:p>
          <a:p>
            <a:r>
              <a:rPr lang="en-GB" b="1" dirty="0">
                <a:hlinkClick r:id="rId3"/>
              </a:rPr>
              <a:t>https://</a:t>
            </a:r>
            <a:r>
              <a:rPr lang="en-GB" b="1" dirty="0" smtClean="0">
                <a:hlinkClick r:id="rId3"/>
              </a:rPr>
              <a:t>www.brainstimjrnl.com/article/S1935-861X(20)30020-6/pdf</a:t>
            </a:r>
            <a:r>
              <a:rPr lang="hr-HR" b="1" dirty="0" smtClean="0"/>
              <a:t> </a:t>
            </a:r>
            <a:endParaRPr lang="en-GB" b="1" dirty="0"/>
          </a:p>
          <a:p>
            <a:endParaRPr lang="en-US" dirty="0"/>
          </a:p>
        </p:txBody>
      </p:sp>
    </p:spTree>
    <p:extLst>
      <p:ext uri="{BB962C8B-B14F-4D97-AF65-F5344CB8AC3E}">
        <p14:creationId xmlns:p14="http://schemas.microsoft.com/office/powerpoint/2010/main" val="2101612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352"/>
            <a:ext cx="7931224" cy="1143000"/>
          </a:xfrm>
        </p:spPr>
        <p:txBody>
          <a:bodyPr/>
          <a:lstStyle/>
          <a:p>
            <a:r>
              <a:rPr lang="hr-HR" dirty="0" err="1" smtClean="0"/>
              <a:t>rTMS</a:t>
            </a:r>
            <a:r>
              <a:rPr lang="hr-HR" dirty="0" smtClean="0"/>
              <a:t> u liječenju depresije</a:t>
            </a:r>
            <a:endParaRPr lang="hr-HR" dirty="0"/>
          </a:p>
        </p:txBody>
      </p:sp>
      <p:sp>
        <p:nvSpPr>
          <p:cNvPr id="3" name="Content Placeholder 2"/>
          <p:cNvSpPr>
            <a:spLocks noGrp="1"/>
          </p:cNvSpPr>
          <p:nvPr>
            <p:ph idx="1"/>
          </p:nvPr>
        </p:nvSpPr>
        <p:spPr>
          <a:xfrm>
            <a:off x="121819" y="4041292"/>
            <a:ext cx="8952614" cy="2823703"/>
          </a:xfrm>
        </p:spPr>
        <p:txBody>
          <a:bodyPr>
            <a:normAutofit fontScale="62500" lnSpcReduction="20000"/>
          </a:bodyPr>
          <a:lstStyle/>
          <a:p>
            <a:r>
              <a:rPr lang="hr-HR" sz="2900" dirty="0" smtClean="0"/>
              <a:t>Oko </a:t>
            </a:r>
            <a:r>
              <a:rPr lang="hr-HR" sz="2900" dirty="0" smtClean="0">
                <a:solidFill>
                  <a:srgbClr val="FF0000"/>
                </a:solidFill>
              </a:rPr>
              <a:t>33% bolesnika s MDD ne reagira na terapiju SSRI</a:t>
            </a:r>
            <a:r>
              <a:rPr lang="hr-HR" sz="2900" dirty="0" smtClean="0"/>
              <a:t> (</a:t>
            </a:r>
            <a:r>
              <a:rPr lang="hr-HR" sz="2900" dirty="0" err="1" smtClean="0"/>
              <a:t>inhibitorima</a:t>
            </a:r>
            <a:r>
              <a:rPr lang="hr-HR" sz="2900" dirty="0" smtClean="0"/>
              <a:t> ponovnog unosa serotonina - </a:t>
            </a:r>
            <a:r>
              <a:rPr lang="en-US" sz="2900" dirty="0" err="1"/>
              <a:t>paroksetin</a:t>
            </a:r>
            <a:r>
              <a:rPr lang="en-US" sz="2900" dirty="0"/>
              <a:t>, </a:t>
            </a:r>
            <a:r>
              <a:rPr lang="en-US" sz="2900" dirty="0" err="1"/>
              <a:t>sertralin</a:t>
            </a:r>
            <a:r>
              <a:rPr lang="en-US" sz="2900" dirty="0"/>
              <a:t>, citalopram, </a:t>
            </a:r>
            <a:r>
              <a:rPr lang="en-US" sz="2900" dirty="0" err="1" smtClean="0"/>
              <a:t>fluoksetin</a:t>
            </a:r>
            <a:r>
              <a:rPr lang="hr-HR" sz="2900" dirty="0" smtClean="0"/>
              <a:t>,</a:t>
            </a:r>
            <a:r>
              <a:rPr lang="en-US" sz="2900" dirty="0" smtClean="0"/>
              <a:t> </a:t>
            </a:r>
            <a:r>
              <a:rPr lang="en-US" sz="2900" dirty="0" err="1" smtClean="0"/>
              <a:t>fluvoksamin</a:t>
            </a:r>
            <a:r>
              <a:rPr lang="hr-HR" sz="2900" dirty="0" smtClean="0"/>
              <a:t>), čak i kad se kombiniraju (Stewart </a:t>
            </a:r>
            <a:r>
              <a:rPr lang="hr-HR" sz="2900" i="1" dirty="0" smtClean="0"/>
              <a:t>et al</a:t>
            </a:r>
            <a:r>
              <a:rPr lang="hr-HR" sz="2900" dirty="0" smtClean="0"/>
              <a:t>., J. </a:t>
            </a:r>
            <a:r>
              <a:rPr lang="hr-HR" sz="2900" dirty="0" err="1" smtClean="0"/>
              <a:t>Psychiatr</a:t>
            </a:r>
            <a:r>
              <a:rPr lang="hr-HR" sz="2900" dirty="0" smtClean="0"/>
              <a:t>. </a:t>
            </a:r>
            <a:r>
              <a:rPr lang="hr-HR" sz="2900" dirty="0" err="1" smtClean="0"/>
              <a:t>Res</a:t>
            </a:r>
            <a:r>
              <a:rPr lang="hr-HR" sz="2900" dirty="0" smtClean="0"/>
              <a:t>. 2013); pomoću </a:t>
            </a:r>
            <a:r>
              <a:rPr lang="hr-HR" sz="2900" dirty="0" err="1" smtClean="0"/>
              <a:t>fMRI</a:t>
            </a:r>
            <a:r>
              <a:rPr lang="hr-HR" sz="2900" dirty="0" smtClean="0"/>
              <a:t> je pokazano kako </a:t>
            </a:r>
            <a:r>
              <a:rPr lang="hr-HR" sz="2900" u="sng" dirty="0" smtClean="0"/>
              <a:t>većina bolesnika s MDD imaju smanjenu aktivnost u DLPFC lijeve hemisfere</a:t>
            </a:r>
            <a:r>
              <a:rPr lang="hr-HR" sz="2900" dirty="0" smtClean="0"/>
              <a:t> (</a:t>
            </a:r>
            <a:r>
              <a:rPr lang="hr-HR" sz="2900" dirty="0" err="1" smtClean="0"/>
              <a:t>Downar</a:t>
            </a:r>
            <a:r>
              <a:rPr lang="hr-HR" sz="2900" dirty="0" smtClean="0"/>
              <a:t> i </a:t>
            </a:r>
            <a:r>
              <a:rPr lang="hr-HR" sz="2900" dirty="0" err="1" smtClean="0"/>
              <a:t>Daskalakis</a:t>
            </a:r>
            <a:r>
              <a:rPr lang="hr-HR" sz="2900" dirty="0" smtClean="0"/>
              <a:t>, </a:t>
            </a:r>
            <a:r>
              <a:rPr lang="hr-HR" sz="2900" dirty="0" err="1" smtClean="0"/>
              <a:t>Brain</a:t>
            </a:r>
            <a:r>
              <a:rPr lang="hr-HR" sz="2900" dirty="0" smtClean="0"/>
              <a:t> </a:t>
            </a:r>
            <a:r>
              <a:rPr lang="hr-HR" sz="2900" dirty="0" err="1" smtClean="0"/>
              <a:t>Stim</a:t>
            </a:r>
            <a:r>
              <a:rPr lang="hr-HR" sz="2900" dirty="0" smtClean="0"/>
              <a:t>. 2013) - zato </a:t>
            </a:r>
            <a:r>
              <a:rPr lang="hr-HR" sz="2900" dirty="0"/>
              <a:t>se </a:t>
            </a:r>
            <a:r>
              <a:rPr lang="hr-HR" sz="2900" dirty="0" err="1">
                <a:solidFill>
                  <a:srgbClr val="FF0000"/>
                </a:solidFill>
              </a:rPr>
              <a:t>rTMS</a:t>
            </a:r>
            <a:r>
              <a:rPr lang="hr-HR" sz="2900" dirty="0">
                <a:solidFill>
                  <a:srgbClr val="FF0000"/>
                </a:solidFill>
              </a:rPr>
              <a:t>-om stimulira </a:t>
            </a:r>
            <a:r>
              <a:rPr lang="hr-HR" sz="2900" dirty="0" smtClean="0">
                <a:solidFill>
                  <a:srgbClr val="FF0000"/>
                </a:solidFill>
              </a:rPr>
              <a:t>DLPFC </a:t>
            </a:r>
            <a:r>
              <a:rPr lang="hr-HR" sz="2900" dirty="0">
                <a:solidFill>
                  <a:srgbClr val="FF0000"/>
                </a:solidFill>
              </a:rPr>
              <a:t>u lijevoj </a:t>
            </a:r>
            <a:r>
              <a:rPr lang="hr-HR" sz="2900" dirty="0" smtClean="0">
                <a:solidFill>
                  <a:srgbClr val="FF0000"/>
                </a:solidFill>
              </a:rPr>
              <a:t>hemisferi, </a:t>
            </a:r>
            <a:r>
              <a:rPr lang="hr-HR" sz="2900" dirty="0">
                <a:solidFill>
                  <a:srgbClr val="FF0000"/>
                </a:solidFill>
              </a:rPr>
              <a:t>odnosno inhibira </a:t>
            </a:r>
            <a:r>
              <a:rPr lang="hr-HR" sz="2900" dirty="0" smtClean="0">
                <a:solidFill>
                  <a:srgbClr val="FF0000"/>
                </a:solidFill>
              </a:rPr>
              <a:t>DLPFC </a:t>
            </a:r>
            <a:r>
              <a:rPr lang="hr-HR" sz="2900" dirty="0">
                <a:solidFill>
                  <a:srgbClr val="FF0000"/>
                </a:solidFill>
              </a:rPr>
              <a:t>u </a:t>
            </a:r>
            <a:r>
              <a:rPr lang="hr-HR" sz="2900" dirty="0" smtClean="0">
                <a:solidFill>
                  <a:srgbClr val="FF0000"/>
                </a:solidFill>
              </a:rPr>
              <a:t>desnoj</a:t>
            </a:r>
          </a:p>
          <a:p>
            <a:pPr marL="0" indent="0">
              <a:buNone/>
            </a:pPr>
            <a:endParaRPr lang="hr-HR" sz="2900" dirty="0"/>
          </a:p>
          <a:p>
            <a:r>
              <a:rPr lang="hr-HR" sz="2900" dirty="0" smtClean="0"/>
              <a:t>Prema jednoj od meta-analiza, nakon prosječno 13 tretmana s RTMS, </a:t>
            </a:r>
            <a:r>
              <a:rPr lang="en-US" sz="2900" u="sng" dirty="0" smtClean="0"/>
              <a:t>29</a:t>
            </a:r>
            <a:r>
              <a:rPr lang="en-US" sz="2900" u="sng" dirty="0"/>
              <a:t>% </a:t>
            </a:r>
            <a:r>
              <a:rPr lang="hr-HR" sz="2900" u="sng" dirty="0" smtClean="0"/>
              <a:t>bolesnika s farmakološki rezistentnim MDD postiglo je značajno poboljšanje, dok je 18% postiglo remisiju</a:t>
            </a:r>
            <a:r>
              <a:rPr lang="hr-HR" sz="2900" dirty="0" smtClean="0"/>
              <a:t> (</a:t>
            </a:r>
            <a:r>
              <a:rPr lang="hr-HR" sz="2900" dirty="0" err="1" smtClean="0"/>
              <a:t>Berlim</a:t>
            </a:r>
            <a:r>
              <a:rPr lang="hr-HR" sz="2900" dirty="0" smtClean="0"/>
              <a:t> </a:t>
            </a:r>
            <a:r>
              <a:rPr lang="hr-HR" sz="2900" i="1" dirty="0" smtClean="0"/>
              <a:t>et al</a:t>
            </a:r>
            <a:r>
              <a:rPr lang="hr-HR" sz="2900" dirty="0" smtClean="0"/>
              <a:t>., J. </a:t>
            </a:r>
            <a:r>
              <a:rPr lang="hr-HR" sz="2900" dirty="0" err="1" smtClean="0"/>
              <a:t>Psychiatr</a:t>
            </a:r>
            <a:r>
              <a:rPr lang="hr-HR" sz="2900" dirty="0" smtClean="0"/>
              <a:t>. </a:t>
            </a:r>
            <a:r>
              <a:rPr lang="hr-HR" sz="2900" dirty="0" err="1" smtClean="0"/>
              <a:t>Res</a:t>
            </a:r>
            <a:r>
              <a:rPr lang="hr-HR" sz="2900" dirty="0" smtClean="0"/>
              <a:t>., 2013)</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126" y="953046"/>
            <a:ext cx="3711614" cy="28180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39" y="1263081"/>
            <a:ext cx="3097085" cy="2418985"/>
          </a:xfrm>
          <a:prstGeom prst="rect">
            <a:avLst/>
          </a:prstGeom>
        </p:spPr>
      </p:pic>
      <p:sp>
        <p:nvSpPr>
          <p:cNvPr id="6" name="TextBox 5"/>
          <p:cNvSpPr txBox="1"/>
          <p:nvPr/>
        </p:nvSpPr>
        <p:spPr>
          <a:xfrm>
            <a:off x="1670461" y="944336"/>
            <a:ext cx="1062447" cy="369332"/>
          </a:xfrm>
          <a:prstGeom prst="rect">
            <a:avLst/>
          </a:prstGeom>
          <a:noFill/>
        </p:spPr>
        <p:txBody>
          <a:bodyPr wrap="square" rtlCol="0">
            <a:spAutoFit/>
          </a:bodyPr>
          <a:lstStyle/>
          <a:p>
            <a:r>
              <a:rPr lang="hr-HR" dirty="0" smtClean="0"/>
              <a:t>DLPFC</a:t>
            </a:r>
            <a:endParaRPr lang="en-US" dirty="0"/>
          </a:p>
        </p:txBody>
      </p:sp>
      <p:sp>
        <p:nvSpPr>
          <p:cNvPr id="7" name="TextBox 6"/>
          <p:cNvSpPr txBox="1"/>
          <p:nvPr/>
        </p:nvSpPr>
        <p:spPr>
          <a:xfrm>
            <a:off x="4355976" y="3756176"/>
            <a:ext cx="5149451" cy="246221"/>
          </a:xfrm>
          <a:prstGeom prst="rect">
            <a:avLst/>
          </a:prstGeom>
          <a:noFill/>
        </p:spPr>
        <p:txBody>
          <a:bodyPr wrap="square" rtlCol="0">
            <a:spAutoFit/>
          </a:bodyPr>
          <a:lstStyle/>
          <a:p>
            <a:r>
              <a:rPr lang="en-US" sz="1000" dirty="0">
                <a:hlinkClick r:id="rId4"/>
              </a:rPr>
              <a:t>http://www.tmsaugusta.com/how-does-tms-therapy-work-in-treating-depression</a:t>
            </a:r>
            <a:r>
              <a:rPr lang="en-US" sz="1000" dirty="0" smtClean="0">
                <a:hlinkClick r:id="rId4"/>
              </a:rPr>
              <a:t>/</a:t>
            </a:r>
            <a:r>
              <a:rPr lang="hr-HR" sz="1000" dirty="0" smtClean="0"/>
              <a:t> </a:t>
            </a:r>
            <a:endParaRPr lang="en-US" sz="1000" dirty="0"/>
          </a:p>
        </p:txBody>
      </p:sp>
    </p:spTree>
    <p:extLst>
      <p:ext uri="{BB962C8B-B14F-4D97-AF65-F5344CB8AC3E}">
        <p14:creationId xmlns:p14="http://schemas.microsoft.com/office/powerpoint/2010/main" val="172669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21" y="-99392"/>
            <a:ext cx="8577941" cy="1143000"/>
          </a:xfrm>
        </p:spPr>
        <p:txBody>
          <a:bodyPr>
            <a:noAutofit/>
          </a:bodyPr>
          <a:lstStyle/>
          <a:p>
            <a:r>
              <a:rPr lang="hr-HR" sz="2400" b="1" dirty="0" smtClean="0"/>
              <a:t>Pored th depresije, </a:t>
            </a:r>
            <a:r>
              <a:rPr lang="hr-HR" sz="2400" b="1" dirty="0" err="1" smtClean="0"/>
              <a:t>rTMS</a:t>
            </a:r>
            <a:r>
              <a:rPr lang="hr-HR" sz="2400" b="1" dirty="0" smtClean="0"/>
              <a:t> se rabi i u</a:t>
            </a:r>
            <a:br>
              <a:rPr lang="hr-HR" sz="2400" b="1" dirty="0" smtClean="0"/>
            </a:br>
            <a:r>
              <a:rPr lang="hr-HR" sz="2400" b="1" dirty="0" err="1" smtClean="0"/>
              <a:t>th</a:t>
            </a:r>
            <a:r>
              <a:rPr lang="hr-HR" sz="2400" b="1" dirty="0" smtClean="0"/>
              <a:t> anksioznosti i  afektivnih poremećaja</a:t>
            </a:r>
            <a:endParaRPr lang="hr-HR"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003" y="2375193"/>
            <a:ext cx="4175146" cy="3068683"/>
          </a:xfrm>
          <a:prstGeom prst="rect">
            <a:avLst/>
          </a:prstGeom>
        </p:spPr>
      </p:pic>
      <p:sp>
        <p:nvSpPr>
          <p:cNvPr id="4" name="TextBox 3"/>
          <p:cNvSpPr txBox="1"/>
          <p:nvPr/>
        </p:nvSpPr>
        <p:spPr>
          <a:xfrm>
            <a:off x="5436096" y="5615946"/>
            <a:ext cx="3815462" cy="338554"/>
          </a:xfrm>
          <a:prstGeom prst="rect">
            <a:avLst/>
          </a:prstGeom>
          <a:noFill/>
        </p:spPr>
        <p:txBody>
          <a:bodyPr wrap="square" rtlCol="0">
            <a:spAutoFit/>
          </a:bodyPr>
          <a:lstStyle/>
          <a:p>
            <a:r>
              <a:rPr lang="en-US" sz="1600" dirty="0" err="1"/>
              <a:t>Downar</a:t>
            </a:r>
            <a:r>
              <a:rPr lang="en-US" sz="1600" dirty="0"/>
              <a:t> &amp; </a:t>
            </a:r>
            <a:r>
              <a:rPr lang="en-US" sz="1600" dirty="0" err="1"/>
              <a:t>Daskalakis</a:t>
            </a:r>
            <a:r>
              <a:rPr lang="en-US" sz="1600" dirty="0"/>
              <a:t>, </a:t>
            </a:r>
            <a:r>
              <a:rPr lang="hr-HR" sz="1600" i="1" dirty="0" err="1" smtClean="0"/>
              <a:t>Brain</a:t>
            </a:r>
            <a:r>
              <a:rPr lang="hr-HR" sz="1600" i="1" dirty="0" smtClean="0"/>
              <a:t> </a:t>
            </a:r>
            <a:r>
              <a:rPr lang="hr-HR" sz="1600" i="1" dirty="0" err="1" smtClean="0"/>
              <a:t>Stim</a:t>
            </a:r>
            <a:r>
              <a:rPr lang="hr-HR" sz="1600" i="1" dirty="0" smtClean="0"/>
              <a:t>.</a:t>
            </a:r>
            <a:r>
              <a:rPr lang="hr-HR" sz="1600" dirty="0" smtClean="0"/>
              <a:t> </a:t>
            </a:r>
            <a:r>
              <a:rPr lang="en-US" sz="1600" dirty="0" smtClean="0"/>
              <a:t>2013</a:t>
            </a:r>
            <a:endParaRPr lang="en-US" sz="1600" dirty="0"/>
          </a:p>
        </p:txBody>
      </p:sp>
      <p:sp>
        <p:nvSpPr>
          <p:cNvPr id="5" name="TextBox 4"/>
          <p:cNvSpPr txBox="1"/>
          <p:nvPr/>
        </p:nvSpPr>
        <p:spPr>
          <a:xfrm>
            <a:off x="107503" y="908720"/>
            <a:ext cx="4709045" cy="6340197"/>
          </a:xfrm>
          <a:prstGeom prst="rect">
            <a:avLst/>
          </a:prstGeom>
          <a:noFill/>
        </p:spPr>
        <p:txBody>
          <a:bodyPr wrap="square" rtlCol="0">
            <a:spAutoFit/>
          </a:bodyPr>
          <a:lstStyle/>
          <a:p>
            <a:r>
              <a:rPr lang="en-US" sz="1400" b="1" dirty="0" smtClean="0">
                <a:solidFill>
                  <a:schemeClr val="tx2"/>
                </a:solidFill>
              </a:rPr>
              <a:t>1. </a:t>
            </a:r>
            <a:r>
              <a:rPr lang="en-US" sz="1400" b="1" dirty="0" smtClean="0">
                <a:solidFill>
                  <a:srgbClr val="0070C0"/>
                </a:solidFill>
              </a:rPr>
              <a:t>Cognitive </a:t>
            </a:r>
            <a:r>
              <a:rPr lang="en-US" sz="1400" b="1" dirty="0">
                <a:solidFill>
                  <a:srgbClr val="0070C0"/>
                </a:solidFill>
              </a:rPr>
              <a:t>Control </a:t>
            </a:r>
            <a:r>
              <a:rPr lang="en-US" sz="1400" b="1" dirty="0" smtClean="0">
                <a:solidFill>
                  <a:srgbClr val="0070C0"/>
                </a:solidFill>
              </a:rPr>
              <a:t>Network</a:t>
            </a:r>
            <a:r>
              <a:rPr lang="hr-HR" sz="1400" b="1" dirty="0" smtClean="0">
                <a:solidFill>
                  <a:schemeClr val="tx2"/>
                </a:solidFill>
              </a:rPr>
              <a:t> (mreža usmjerena izvršenju cilja) s epicentrima u </a:t>
            </a:r>
            <a:r>
              <a:rPr lang="en-US" sz="1400" b="1" dirty="0" smtClean="0">
                <a:solidFill>
                  <a:schemeClr val="tx2"/>
                </a:solidFill>
              </a:rPr>
              <a:t>DLPFC </a:t>
            </a:r>
            <a:r>
              <a:rPr lang="en-US" sz="1400" b="1" dirty="0">
                <a:solidFill>
                  <a:schemeClr val="tx2"/>
                </a:solidFill>
              </a:rPr>
              <a:t>and </a:t>
            </a:r>
            <a:r>
              <a:rPr lang="en-US" sz="1400" b="1" dirty="0" smtClean="0">
                <a:solidFill>
                  <a:schemeClr val="tx2"/>
                </a:solidFill>
              </a:rPr>
              <a:t>DMPFC</a:t>
            </a:r>
            <a:r>
              <a:rPr lang="hr-HR" sz="1400" dirty="0" smtClean="0">
                <a:solidFill>
                  <a:schemeClr val="tx2"/>
                </a:solidFill>
              </a:rPr>
              <a:t> </a:t>
            </a:r>
            <a:r>
              <a:rPr lang="hr-HR" sz="1400" dirty="0" smtClean="0"/>
              <a:t>(u </a:t>
            </a:r>
            <a:r>
              <a:rPr lang="en-US" sz="1400" dirty="0" smtClean="0"/>
              <a:t>MDD</a:t>
            </a:r>
            <a:r>
              <a:rPr lang="hr-HR" sz="1400" dirty="0" smtClean="0"/>
              <a:t> je aktivnost tih područja smanjena, napose u lijevoj hemisferi, pa se </a:t>
            </a:r>
            <a:r>
              <a:rPr lang="hr-HR" sz="1400" u="sng" dirty="0" err="1" smtClean="0"/>
              <a:t>rTMS</a:t>
            </a:r>
            <a:r>
              <a:rPr lang="hr-HR" sz="1400" u="sng" dirty="0" smtClean="0"/>
              <a:t>-om stimuliraju</a:t>
            </a:r>
            <a:r>
              <a:rPr lang="hr-HR" sz="1400" dirty="0" smtClean="0"/>
              <a:t>); kako ta mreža oponira DMN mreži, zbog njezine </a:t>
            </a:r>
            <a:r>
              <a:rPr lang="hr-HR" sz="1400" dirty="0" err="1" smtClean="0"/>
              <a:t>hipoaktivnosti</a:t>
            </a:r>
            <a:r>
              <a:rPr lang="hr-HR" sz="1400" dirty="0" smtClean="0"/>
              <a:t> u depresivnih bolesnika dominira aktivnost DMN</a:t>
            </a:r>
          </a:p>
          <a:p>
            <a:endParaRPr lang="hr-HR" sz="1400" dirty="0" smtClean="0"/>
          </a:p>
          <a:p>
            <a:r>
              <a:rPr lang="hr-HR" sz="1400" b="1" dirty="0" smtClean="0">
                <a:solidFill>
                  <a:schemeClr val="accent2"/>
                </a:solidFill>
              </a:rPr>
              <a:t>2. </a:t>
            </a:r>
            <a:r>
              <a:rPr lang="en-US" sz="1400" b="1" dirty="0" smtClean="0">
                <a:solidFill>
                  <a:schemeClr val="accent2"/>
                </a:solidFill>
              </a:rPr>
              <a:t>Default </a:t>
            </a:r>
            <a:r>
              <a:rPr lang="en-US" sz="1400" b="1" dirty="0">
                <a:solidFill>
                  <a:schemeClr val="accent2"/>
                </a:solidFill>
              </a:rPr>
              <a:t>Mode </a:t>
            </a:r>
            <a:r>
              <a:rPr lang="en-US" sz="1400" b="1" dirty="0" smtClean="0">
                <a:solidFill>
                  <a:schemeClr val="accent2"/>
                </a:solidFill>
              </a:rPr>
              <a:t>Network</a:t>
            </a:r>
            <a:r>
              <a:rPr lang="hr-HR" sz="1400" b="1" dirty="0" smtClean="0">
                <a:solidFill>
                  <a:schemeClr val="accent2"/>
                </a:solidFill>
              </a:rPr>
              <a:t> </a:t>
            </a:r>
            <a:r>
              <a:rPr lang="hr-HR" sz="1400" dirty="0" smtClean="0"/>
              <a:t>(</a:t>
            </a:r>
            <a:r>
              <a:rPr lang="hr-HR" sz="1400" b="1" dirty="0" smtClean="0"/>
              <a:t>mreža temeljnog načina rada</a:t>
            </a:r>
            <a:r>
              <a:rPr lang="hr-HR" sz="1400" dirty="0" smtClean="0"/>
              <a:t>) ima epicentar u medijalnom dijelu </a:t>
            </a:r>
            <a:r>
              <a:rPr lang="hr-HR" sz="1400" dirty="0" err="1" smtClean="0"/>
              <a:t>frontopolarne</a:t>
            </a:r>
            <a:r>
              <a:rPr lang="hr-HR" sz="1400" dirty="0" smtClean="0"/>
              <a:t> moždane kore (odgovorna je za osjećaj </a:t>
            </a:r>
            <a:r>
              <a:rPr lang="hr-HR" sz="1400" dirty="0" err="1" smtClean="0"/>
              <a:t>jastva</a:t>
            </a:r>
            <a:r>
              <a:rPr lang="hr-HR" sz="1400" dirty="0" smtClean="0"/>
              <a:t>, kontemplaciju i nadzor nad vlastitim mislima i osjećajima samopouzdanja, krivnje, srama), a u </a:t>
            </a:r>
            <a:r>
              <a:rPr lang="hr-HR" sz="1400" u="sng" dirty="0" smtClean="0"/>
              <a:t>depresivnih bolesnika njezina dominacija dovodi do smanjenja socijalnih interakcija</a:t>
            </a:r>
          </a:p>
          <a:p>
            <a:endParaRPr lang="hr-HR" sz="1400" dirty="0" smtClean="0"/>
          </a:p>
          <a:p>
            <a:r>
              <a:rPr lang="hr-HR" sz="1400" b="1" dirty="0" smtClean="0">
                <a:solidFill>
                  <a:srgbClr val="FF0000"/>
                </a:solidFill>
              </a:rPr>
              <a:t>3.</a:t>
            </a:r>
            <a:r>
              <a:rPr lang="en-US" sz="1400" b="1" dirty="0" smtClean="0">
                <a:solidFill>
                  <a:srgbClr val="FF0000"/>
                </a:solidFill>
              </a:rPr>
              <a:t> </a:t>
            </a:r>
            <a:r>
              <a:rPr lang="en-US" sz="1400" b="1" dirty="0">
                <a:solidFill>
                  <a:srgbClr val="FF0000"/>
                </a:solidFill>
              </a:rPr>
              <a:t>Affective </a:t>
            </a:r>
            <a:r>
              <a:rPr lang="en-US" sz="1400" b="1" dirty="0" smtClean="0">
                <a:solidFill>
                  <a:srgbClr val="FF0000"/>
                </a:solidFill>
              </a:rPr>
              <a:t>Network</a:t>
            </a:r>
            <a:r>
              <a:rPr lang="hr-HR" sz="1400" b="1" dirty="0" smtClean="0">
                <a:solidFill>
                  <a:srgbClr val="FF0000"/>
                </a:solidFill>
              </a:rPr>
              <a:t> </a:t>
            </a:r>
            <a:r>
              <a:rPr lang="en-US" sz="1400" dirty="0" err="1" smtClean="0"/>
              <a:t>i</a:t>
            </a:r>
            <a:r>
              <a:rPr lang="hr-HR" sz="1400" dirty="0" smtClean="0"/>
              <a:t>ma epicentre u </a:t>
            </a:r>
            <a:r>
              <a:rPr lang="en-US" sz="1400" dirty="0" smtClean="0"/>
              <a:t>VLPFC </a:t>
            </a:r>
            <a:r>
              <a:rPr lang="hr-HR" sz="1400" dirty="0" smtClean="0"/>
              <a:t>i</a:t>
            </a:r>
            <a:r>
              <a:rPr lang="en-US" sz="1400" dirty="0" smtClean="0"/>
              <a:t> VMPFC</a:t>
            </a:r>
            <a:r>
              <a:rPr lang="hr-HR" sz="1400" dirty="0" smtClean="0"/>
              <a:t>, te AMY, s tim da se medijalni dio aktivira kad se procesiraju nagrađujući podražaji, a lateralni kad se procesiraju kažnjavajući (</a:t>
            </a:r>
            <a:r>
              <a:rPr lang="hr-HR" sz="1400" dirty="0" err="1" smtClean="0"/>
              <a:t>Iowa</a:t>
            </a:r>
            <a:r>
              <a:rPr lang="hr-HR" sz="1400" dirty="0" smtClean="0"/>
              <a:t> </a:t>
            </a:r>
            <a:r>
              <a:rPr lang="hr-HR" sz="1400" dirty="0" err="1" smtClean="0"/>
              <a:t>gambling</a:t>
            </a:r>
            <a:r>
              <a:rPr lang="hr-HR" sz="1400" dirty="0" smtClean="0"/>
              <a:t> </a:t>
            </a:r>
            <a:r>
              <a:rPr lang="hr-HR" sz="1400" dirty="0" err="1" smtClean="0"/>
              <a:t>task</a:t>
            </a:r>
            <a:r>
              <a:rPr lang="hr-HR" sz="1400" dirty="0" smtClean="0"/>
              <a:t>); naziva se još i </a:t>
            </a:r>
            <a:r>
              <a:rPr lang="hr-HR" sz="1400" b="1" dirty="0" smtClean="0"/>
              <a:t>mrežom somatskih markera</a:t>
            </a:r>
            <a:r>
              <a:rPr lang="hr-HR" sz="1400" dirty="0" smtClean="0"/>
              <a:t> (Antonio </a:t>
            </a:r>
            <a:r>
              <a:rPr lang="hr-HR" sz="1400" dirty="0" err="1" smtClean="0"/>
              <a:t>Damasio</a:t>
            </a:r>
            <a:r>
              <a:rPr lang="hr-HR" sz="1400" dirty="0" smtClean="0"/>
              <a:t>: tjelesni osjećaji su povezani s osjećajima, npr. pojačano kucanje srca s anksioznošću, mučnina s osjećajem gađenja, itd.) a koji moćno utječu na ponašanje, napose na donošenje odluka (sve </a:t>
            </a:r>
            <a:r>
              <a:rPr lang="hr-HR" sz="1400" dirty="0" err="1" smtClean="0"/>
              <a:t>cost</a:t>
            </a:r>
            <a:r>
              <a:rPr lang="hr-HR" sz="1400" dirty="0" smtClean="0"/>
              <a:t>-</a:t>
            </a:r>
            <a:r>
              <a:rPr lang="hr-HR" sz="1400" dirty="0" err="1" smtClean="0"/>
              <a:t>benefit</a:t>
            </a:r>
            <a:r>
              <a:rPr lang="hr-HR" sz="1400" dirty="0" smtClean="0"/>
              <a:t> odluke); kako su </a:t>
            </a:r>
            <a:r>
              <a:rPr lang="hr-HR" sz="1400" u="sng" dirty="0" smtClean="0"/>
              <a:t>VMPFC i AMY općenito prekomjerno aktivni u depresivnih bolesnika to se njihova aktivnost aktivnost pomoću </a:t>
            </a:r>
            <a:r>
              <a:rPr lang="hr-HR" sz="1400" u="sng" dirty="0" err="1" smtClean="0"/>
              <a:t>rTMS</a:t>
            </a:r>
            <a:r>
              <a:rPr lang="hr-HR" sz="1400" u="sng" dirty="0" smtClean="0"/>
              <a:t>-a pokušava smanjiti</a:t>
            </a:r>
            <a:r>
              <a:rPr lang="hr-HR" sz="1400" dirty="0" smtClean="0"/>
              <a:t> (dok oštećenje VMPFC onemogućuje uporabu prošlih i trenutnih emocija za donošenje odluka)</a:t>
            </a:r>
            <a:endParaRPr lang="en-US" sz="1400" dirty="0"/>
          </a:p>
          <a:p>
            <a:endParaRPr lang="en-US" sz="1400" dirty="0"/>
          </a:p>
        </p:txBody>
      </p:sp>
      <p:sp>
        <p:nvSpPr>
          <p:cNvPr id="6" name="TextBox 5"/>
          <p:cNvSpPr txBox="1"/>
          <p:nvPr/>
        </p:nvSpPr>
        <p:spPr>
          <a:xfrm>
            <a:off x="4837315" y="1556792"/>
            <a:ext cx="4172622" cy="646331"/>
          </a:xfrm>
          <a:prstGeom prst="rect">
            <a:avLst/>
          </a:prstGeom>
          <a:noFill/>
        </p:spPr>
        <p:txBody>
          <a:bodyPr wrap="square" rtlCol="0">
            <a:spAutoFit/>
          </a:bodyPr>
          <a:lstStyle/>
          <a:p>
            <a:r>
              <a:rPr lang="hr-HR" dirty="0" smtClean="0"/>
              <a:t>Epicentri triju glavnih neuronskih mreža na koje se vrši stimulacija </a:t>
            </a:r>
            <a:r>
              <a:rPr lang="hr-HR" dirty="0" err="1" smtClean="0"/>
              <a:t>rTMS</a:t>
            </a:r>
            <a:r>
              <a:rPr lang="hr-HR" dirty="0" smtClean="0"/>
              <a:t>-om </a:t>
            </a:r>
            <a:endParaRPr lang="en-US" dirty="0"/>
          </a:p>
        </p:txBody>
      </p:sp>
    </p:spTree>
    <p:extLst>
      <p:ext uri="{BB962C8B-B14F-4D97-AF65-F5344CB8AC3E}">
        <p14:creationId xmlns:p14="http://schemas.microsoft.com/office/powerpoint/2010/main" val="1725975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931224" cy="1143000"/>
          </a:xfrm>
        </p:spPr>
        <p:txBody>
          <a:bodyPr/>
          <a:lstStyle/>
          <a:p>
            <a:r>
              <a:rPr lang="hr-HR" dirty="0" err="1" smtClean="0"/>
              <a:t>tDCS</a:t>
            </a:r>
            <a:endParaRPr lang="hr-HR" dirty="0"/>
          </a:p>
        </p:txBody>
      </p:sp>
      <p:sp>
        <p:nvSpPr>
          <p:cNvPr id="3" name="Content Placeholder 2"/>
          <p:cNvSpPr>
            <a:spLocks noGrp="1"/>
          </p:cNvSpPr>
          <p:nvPr>
            <p:ph idx="1"/>
          </p:nvPr>
        </p:nvSpPr>
        <p:spPr>
          <a:xfrm>
            <a:off x="276447" y="1031347"/>
            <a:ext cx="8644269" cy="5433236"/>
          </a:xfrm>
        </p:spPr>
        <p:txBody>
          <a:bodyPr>
            <a:normAutofit lnSpcReduction="10000"/>
          </a:bodyPr>
          <a:lstStyle/>
          <a:p>
            <a:r>
              <a:rPr lang="hr-HR" sz="2000" dirty="0" smtClean="0">
                <a:latin typeface="Calibri" pitchFamily="34" charset="0"/>
                <a:cs typeface="Calibri" pitchFamily="34" charset="0"/>
              </a:rPr>
              <a:t>podvrsta TES</a:t>
            </a:r>
          </a:p>
          <a:p>
            <a:r>
              <a:rPr lang="vi-VN" sz="2000" dirty="0" smtClean="0">
                <a:latin typeface="Calibri" pitchFamily="34" charset="0"/>
                <a:cs typeface="Calibri" pitchFamily="34" charset="0"/>
              </a:rPr>
              <a:t>također bezboln</a:t>
            </a:r>
            <a:r>
              <a:rPr lang="hr-HR" sz="2000" dirty="0" smtClean="0">
                <a:latin typeface="Calibri" pitchFamily="34" charset="0"/>
                <a:cs typeface="Calibri" pitchFamily="34" charset="0"/>
              </a:rPr>
              <a:t>a</a:t>
            </a:r>
            <a:r>
              <a:rPr lang="vi-VN" sz="2000" dirty="0" smtClean="0">
                <a:latin typeface="Calibri" pitchFamily="34" charset="0"/>
                <a:cs typeface="Calibri" pitchFamily="34" charset="0"/>
              </a:rPr>
              <a:t> i</a:t>
            </a:r>
            <a:r>
              <a:rPr lang="hr-HR" sz="2000" dirty="0" smtClean="0">
                <a:latin typeface="Calibri" pitchFamily="34" charset="0"/>
                <a:cs typeface="Calibri" pitchFamily="34" charset="0"/>
              </a:rPr>
              <a:t> još </a:t>
            </a:r>
            <a:r>
              <a:rPr lang="vi-VN" sz="2000" dirty="0" smtClean="0">
                <a:latin typeface="Calibri" pitchFamily="34" charset="0"/>
                <a:cs typeface="Calibri" pitchFamily="34" charset="0"/>
              </a:rPr>
              <a:t>sigur</a:t>
            </a:r>
            <a:r>
              <a:rPr lang="hr-HR" sz="2000" dirty="0" err="1" smtClean="0">
                <a:latin typeface="Calibri" pitchFamily="34" charset="0"/>
                <a:cs typeface="Calibri" pitchFamily="34" charset="0"/>
              </a:rPr>
              <a:t>nija</a:t>
            </a:r>
            <a:r>
              <a:rPr lang="hr-HR" sz="2000" dirty="0" smtClean="0">
                <a:latin typeface="Calibri" pitchFamily="34" charset="0"/>
                <a:cs typeface="Calibri" pitchFamily="34" charset="0"/>
              </a:rPr>
              <a:t> metoda (ali manje precizna i </a:t>
            </a:r>
            <a:r>
              <a:rPr lang="hr-HR" sz="2000" dirty="0" err="1" smtClean="0">
                <a:latin typeface="Calibri" pitchFamily="34" charset="0"/>
                <a:cs typeface="Calibri" pitchFamily="34" charset="0"/>
              </a:rPr>
              <a:t>reproducibilna</a:t>
            </a:r>
            <a:r>
              <a:rPr lang="hr-HR" sz="2000" dirty="0" smtClean="0">
                <a:latin typeface="Calibri" pitchFamily="34" charset="0"/>
                <a:cs typeface="Calibri" pitchFamily="34" charset="0"/>
              </a:rPr>
              <a:t>)</a:t>
            </a:r>
          </a:p>
          <a:p>
            <a:r>
              <a:rPr lang="vi-VN" sz="2000" dirty="0" smtClean="0">
                <a:latin typeface="Calibri" pitchFamily="34" charset="0"/>
                <a:cs typeface="Calibri" pitchFamily="34" charset="0"/>
              </a:rPr>
              <a:t>temelji </a:t>
            </a:r>
            <a:r>
              <a:rPr lang="vi-VN" sz="2000" dirty="0">
                <a:latin typeface="Calibri" pitchFamily="34" charset="0"/>
                <a:cs typeface="Calibri" pitchFamily="34" charset="0"/>
              </a:rPr>
              <a:t>se na davanju </a:t>
            </a:r>
            <a:r>
              <a:rPr lang="vi-VN" sz="2000" dirty="0">
                <a:solidFill>
                  <a:srgbClr val="FF0000"/>
                </a:solidFill>
                <a:latin typeface="Calibri" pitchFamily="34" charset="0"/>
                <a:cs typeface="Calibri" pitchFamily="34" charset="0"/>
              </a:rPr>
              <a:t>slabe struje </a:t>
            </a:r>
            <a:r>
              <a:rPr lang="hr-HR" sz="2000" dirty="0" smtClean="0">
                <a:solidFill>
                  <a:srgbClr val="FF0000"/>
                </a:solidFill>
                <a:latin typeface="Calibri" pitchFamily="34" charset="0"/>
                <a:cs typeface="Calibri" pitchFamily="34" charset="0"/>
              </a:rPr>
              <a:t>od</a:t>
            </a:r>
            <a:r>
              <a:rPr lang="vi-VN" sz="2000" dirty="0" smtClean="0">
                <a:solidFill>
                  <a:srgbClr val="FF0000"/>
                </a:solidFill>
                <a:latin typeface="Calibri" pitchFamily="34" charset="0"/>
                <a:cs typeface="Calibri" pitchFamily="34" charset="0"/>
              </a:rPr>
              <a:t> </a:t>
            </a:r>
            <a:r>
              <a:rPr lang="vi-VN" sz="2000" dirty="0">
                <a:solidFill>
                  <a:srgbClr val="FF0000"/>
                </a:solidFill>
                <a:latin typeface="Calibri" pitchFamily="34" charset="0"/>
                <a:cs typeface="Calibri" pitchFamily="34" charset="0"/>
              </a:rPr>
              <a:t>1 – 2 </a:t>
            </a:r>
            <a:r>
              <a:rPr lang="vi-VN" sz="2000" dirty="0" smtClean="0">
                <a:solidFill>
                  <a:srgbClr val="FF0000"/>
                </a:solidFill>
                <a:latin typeface="Calibri" pitchFamily="34" charset="0"/>
                <a:cs typeface="Calibri" pitchFamily="34" charset="0"/>
              </a:rPr>
              <a:t>mA</a:t>
            </a:r>
            <a:r>
              <a:rPr lang="hr-HR" sz="2000" dirty="0" smtClean="0">
                <a:solidFill>
                  <a:srgbClr val="FF0000"/>
                </a:solidFill>
                <a:latin typeface="Calibri" pitchFamily="34" charset="0"/>
                <a:cs typeface="Calibri" pitchFamily="34" charset="0"/>
              </a:rPr>
              <a:t> (a ne magnetskog pulsa kao kod </a:t>
            </a:r>
            <a:r>
              <a:rPr lang="hr-HR" sz="2000" dirty="0" err="1" smtClean="0">
                <a:solidFill>
                  <a:srgbClr val="FF0000"/>
                </a:solidFill>
                <a:latin typeface="Calibri" pitchFamily="34" charset="0"/>
                <a:cs typeface="Calibri" pitchFamily="34" charset="0"/>
              </a:rPr>
              <a:t>rTMS</a:t>
            </a:r>
            <a:r>
              <a:rPr lang="hr-HR" sz="2000" dirty="0" smtClean="0">
                <a:solidFill>
                  <a:srgbClr val="FF0000"/>
                </a:solidFill>
                <a:latin typeface="Calibri" pitchFamily="34" charset="0"/>
                <a:cs typeface="Calibri" pitchFamily="34" charset="0"/>
              </a:rPr>
              <a:t>)</a:t>
            </a:r>
            <a:r>
              <a:rPr lang="vi-VN" sz="2000" dirty="0" smtClean="0">
                <a:latin typeface="Calibri" pitchFamily="34" charset="0"/>
                <a:cs typeface="Calibri" pitchFamily="34" charset="0"/>
              </a:rPr>
              <a:t>, </a:t>
            </a:r>
            <a:r>
              <a:rPr lang="hr-HR" sz="2000" dirty="0" smtClean="0">
                <a:latin typeface="Calibri" pitchFamily="34" charset="0"/>
                <a:cs typeface="Calibri" pitchFamily="34" charset="0"/>
              </a:rPr>
              <a:t>obično </a:t>
            </a:r>
            <a:r>
              <a:rPr lang="hr-HR" sz="2000" dirty="0" smtClean="0">
                <a:solidFill>
                  <a:srgbClr val="FF0000"/>
                </a:solidFill>
                <a:latin typeface="Calibri" pitchFamily="34" charset="0"/>
                <a:cs typeface="Calibri" pitchFamily="34" charset="0"/>
              </a:rPr>
              <a:t>putem</a:t>
            </a:r>
            <a:r>
              <a:rPr lang="vi-VN" sz="2000" dirty="0" smtClean="0">
                <a:solidFill>
                  <a:srgbClr val="FF0000"/>
                </a:solidFill>
                <a:latin typeface="Calibri" pitchFamily="34" charset="0"/>
                <a:cs typeface="Calibri" pitchFamily="34" charset="0"/>
              </a:rPr>
              <a:t> </a:t>
            </a:r>
            <a:r>
              <a:rPr lang="vi-VN" sz="2000" dirty="0">
                <a:solidFill>
                  <a:srgbClr val="FF0000"/>
                </a:solidFill>
                <a:latin typeface="Calibri" pitchFamily="34" charset="0"/>
                <a:cs typeface="Calibri" pitchFamily="34" charset="0"/>
              </a:rPr>
              <a:t>dviju elektroda</a:t>
            </a:r>
            <a:r>
              <a:rPr lang="vi-VN" sz="2000" dirty="0">
                <a:latin typeface="Calibri" pitchFamily="34" charset="0"/>
                <a:cs typeface="Calibri" pitchFamily="34" charset="0"/>
              </a:rPr>
              <a:t> </a:t>
            </a:r>
            <a:r>
              <a:rPr lang="vi-VN" sz="2000" dirty="0" smtClean="0">
                <a:latin typeface="Calibri" pitchFamily="34" charset="0"/>
                <a:cs typeface="Calibri" pitchFamily="34" charset="0"/>
              </a:rPr>
              <a:t>površine </a:t>
            </a:r>
            <a:r>
              <a:rPr lang="vi-VN" sz="2000" dirty="0">
                <a:latin typeface="Calibri" pitchFamily="34" charset="0"/>
                <a:cs typeface="Calibri" pitchFamily="34" charset="0"/>
              </a:rPr>
              <a:t>25 do 35 </a:t>
            </a:r>
            <a:r>
              <a:rPr lang="vi-VN" sz="2000" dirty="0" smtClean="0">
                <a:latin typeface="Calibri" pitchFamily="34" charset="0"/>
                <a:cs typeface="Calibri" pitchFamily="34" charset="0"/>
              </a:rPr>
              <a:t>cm</a:t>
            </a:r>
            <a:r>
              <a:rPr lang="vi-VN" sz="2000" baseline="30000" dirty="0" smtClean="0">
                <a:latin typeface="Calibri" pitchFamily="34" charset="0"/>
                <a:cs typeface="Calibri" pitchFamily="34" charset="0"/>
              </a:rPr>
              <a:t>2</a:t>
            </a:r>
            <a:r>
              <a:rPr lang="vi-VN" sz="2000" dirty="0" smtClean="0">
                <a:latin typeface="Calibri" pitchFamily="34" charset="0"/>
                <a:cs typeface="Calibri" pitchFamily="34" charset="0"/>
              </a:rPr>
              <a:t> </a:t>
            </a:r>
            <a:r>
              <a:rPr lang="hr-HR" sz="2000" dirty="0" smtClean="0">
                <a:latin typeface="Calibri" pitchFamily="34" charset="0"/>
                <a:cs typeface="Calibri" pitchFamily="34" charset="0"/>
              </a:rPr>
              <a:t>koje se stavljaju na kožu glave</a:t>
            </a:r>
          </a:p>
          <a:p>
            <a:r>
              <a:rPr lang="hr-HR" sz="2000" dirty="0">
                <a:latin typeface="Calibri" pitchFamily="34" charset="0"/>
                <a:cs typeface="Calibri" pitchFamily="34" charset="0"/>
              </a:rPr>
              <a:t>s</a:t>
            </a:r>
            <a:r>
              <a:rPr lang="hr-HR" sz="2000" dirty="0" smtClean="0">
                <a:latin typeface="Calibri" pitchFamily="34" charset="0"/>
                <a:cs typeface="Calibri" pitchFamily="34" charset="0"/>
              </a:rPr>
              <a:t>timulacija se vrši u trajanju od </a:t>
            </a:r>
            <a:r>
              <a:rPr lang="hr-HR" sz="2000" dirty="0" smtClean="0">
                <a:solidFill>
                  <a:srgbClr val="FF0000"/>
                </a:solidFill>
                <a:latin typeface="Calibri" pitchFamily="34" charset="0"/>
                <a:cs typeface="Calibri" pitchFamily="34" charset="0"/>
              </a:rPr>
              <a:t>oko 20 min.  1x tjedno</a:t>
            </a:r>
          </a:p>
          <a:p>
            <a:r>
              <a:rPr lang="hr-HR" sz="2000" dirty="0" smtClean="0">
                <a:latin typeface="Calibri" pitchFamily="34" charset="0"/>
                <a:cs typeface="Calibri" pitchFamily="34" charset="0"/>
              </a:rPr>
              <a:t>slaba s</a:t>
            </a:r>
            <a:r>
              <a:rPr lang="vi-VN" sz="2000" dirty="0" smtClean="0">
                <a:latin typeface="Calibri" pitchFamily="34" charset="0"/>
                <a:cs typeface="Calibri" pitchFamily="34" charset="0"/>
              </a:rPr>
              <a:t>truja </a:t>
            </a:r>
            <a:r>
              <a:rPr lang="vi-VN" sz="2000" dirty="0">
                <a:latin typeface="Calibri" pitchFamily="34" charset="0"/>
                <a:cs typeface="Calibri" pitchFamily="34" charset="0"/>
              </a:rPr>
              <a:t>prolazi kroz kalvariju i lubanjske kosti, a ovisno o tome kako se postave elektrode, može biti anodna kada ulazi u mozak izazivajući depolarizaciju (učinak pojačane podražljivosti – obično pospješuje izvođenje zadataka), te katodna kada izlazi iz mozga i vraća se u elektrodu (izazivajući hiperpolarizaciju živčanih stanica, što najčešće kvari, odn. onemogućuje izvođenje pojedinih zadataka</a:t>
            </a:r>
            <a:r>
              <a:rPr lang="vi-VN" sz="2000" dirty="0" smtClean="0">
                <a:latin typeface="Calibri" pitchFamily="34" charset="0"/>
                <a:cs typeface="Calibri" pitchFamily="34" charset="0"/>
              </a:rPr>
              <a:t>)</a:t>
            </a:r>
            <a:endParaRPr lang="hr-HR" sz="2000" dirty="0" smtClean="0">
              <a:latin typeface="Calibri" pitchFamily="34" charset="0"/>
              <a:cs typeface="Calibri" pitchFamily="34" charset="0"/>
            </a:endParaRPr>
          </a:p>
          <a:p>
            <a:r>
              <a:rPr lang="vi-VN" sz="2000" dirty="0" smtClean="0">
                <a:latin typeface="Calibri" pitchFamily="34" charset="0"/>
                <a:cs typeface="Calibri" pitchFamily="34" charset="0"/>
              </a:rPr>
              <a:t>modulacijom </a:t>
            </a:r>
            <a:r>
              <a:rPr lang="vi-VN" sz="2000" dirty="0">
                <a:latin typeface="Calibri" pitchFamily="34" charset="0"/>
                <a:cs typeface="Calibri" pitchFamily="34" charset="0"/>
              </a:rPr>
              <a:t>transmembranskog potencijala mijenja </a:t>
            </a:r>
            <a:r>
              <a:rPr lang="hr-HR" sz="2000" dirty="0" smtClean="0">
                <a:latin typeface="Calibri" pitchFamily="34" charset="0"/>
                <a:cs typeface="Calibri" pitchFamily="34" charset="0"/>
              </a:rPr>
              <a:t>se </a:t>
            </a:r>
            <a:r>
              <a:rPr lang="vi-VN" sz="2000" dirty="0" smtClean="0">
                <a:latin typeface="Calibri" pitchFamily="34" charset="0"/>
                <a:cs typeface="Calibri" pitchFamily="34" charset="0"/>
              </a:rPr>
              <a:t>i </a:t>
            </a:r>
            <a:r>
              <a:rPr lang="vi-VN" sz="2000" dirty="0">
                <a:latin typeface="Calibri" pitchFamily="34" charset="0"/>
                <a:cs typeface="Calibri" pitchFamily="34" charset="0"/>
              </a:rPr>
              <a:t>plastičnost neurona, odnosno svojstva dugoročne potencijacije sinapsi u stimuliranim područjima </a:t>
            </a:r>
            <a:r>
              <a:rPr lang="vi-VN" sz="2000" dirty="0" smtClean="0">
                <a:latin typeface="Calibri" pitchFamily="34" charset="0"/>
                <a:cs typeface="Calibri" pitchFamily="34" charset="0"/>
              </a:rPr>
              <a:t>mozga</a:t>
            </a:r>
            <a:endParaRPr lang="hr-HR" sz="2000" dirty="0" smtClean="0">
              <a:latin typeface="Calibri" pitchFamily="34" charset="0"/>
              <a:cs typeface="Calibri" pitchFamily="34" charset="0"/>
            </a:endParaRPr>
          </a:p>
          <a:p>
            <a:r>
              <a:rPr lang="hr-HR" sz="2000" dirty="0">
                <a:latin typeface="Calibri" pitchFamily="34" charset="0"/>
                <a:cs typeface="Calibri" pitchFamily="34" charset="0"/>
              </a:rPr>
              <a:t>r</a:t>
            </a:r>
            <a:r>
              <a:rPr lang="hr-HR" sz="2000" dirty="0" smtClean="0">
                <a:latin typeface="Calibri" pitchFamily="34" charset="0"/>
                <a:cs typeface="Calibri" pitchFamily="34" charset="0"/>
              </a:rPr>
              <a:t>jeđe se koriste </a:t>
            </a:r>
            <a:r>
              <a:rPr lang="hr-HR" sz="2000" dirty="0" err="1" smtClean="0">
                <a:latin typeface="Calibri" pitchFamily="34" charset="0"/>
                <a:cs typeface="Calibri" pitchFamily="34" charset="0"/>
              </a:rPr>
              <a:t>tRNS</a:t>
            </a:r>
            <a:r>
              <a:rPr lang="hr-HR" sz="2000" dirty="0" smtClean="0">
                <a:latin typeface="Calibri" pitchFamily="34" charset="0"/>
                <a:cs typeface="Calibri" pitchFamily="34" charset="0"/>
              </a:rPr>
              <a:t> (</a:t>
            </a:r>
            <a:r>
              <a:rPr lang="hr-HR" sz="2000" i="1" dirty="0" err="1" smtClean="0"/>
              <a:t>Random</a:t>
            </a:r>
            <a:r>
              <a:rPr lang="hr-HR" sz="2000" i="1" dirty="0" smtClean="0"/>
              <a:t> </a:t>
            </a:r>
            <a:r>
              <a:rPr lang="hr-HR" sz="2000" i="1" dirty="0" err="1" smtClean="0"/>
              <a:t>Noise</a:t>
            </a:r>
            <a:r>
              <a:rPr lang="hr-HR" sz="2000" dirty="0" smtClean="0"/>
              <a:t>) i </a:t>
            </a:r>
            <a:r>
              <a:rPr lang="hr-HR" sz="2000" dirty="0" err="1" smtClean="0"/>
              <a:t>tACS</a:t>
            </a:r>
            <a:r>
              <a:rPr lang="hr-HR" sz="2000" dirty="0" smtClean="0"/>
              <a:t> (</a:t>
            </a:r>
            <a:r>
              <a:rPr lang="hr-HR" sz="2000" i="1" dirty="0" err="1" smtClean="0"/>
              <a:t>Alternating</a:t>
            </a:r>
            <a:r>
              <a:rPr lang="hr-HR" sz="2000" i="1" dirty="0" smtClean="0"/>
              <a:t> </a:t>
            </a:r>
            <a:r>
              <a:rPr lang="hr-HR" sz="2000" i="1" dirty="0" err="1" smtClean="0"/>
              <a:t>Current</a:t>
            </a:r>
            <a:r>
              <a:rPr lang="hr-HR" sz="2000" dirty="0" smtClean="0"/>
              <a:t>)</a:t>
            </a:r>
            <a:endParaRPr lang="hr-HR" sz="2000" dirty="0"/>
          </a:p>
          <a:p>
            <a:endParaRPr lang="hr-HR" sz="2000" dirty="0" smtClean="0">
              <a:latin typeface="Calibri" pitchFamily="34" charset="0"/>
              <a:cs typeface="Calibri" pitchFamily="34" charset="0"/>
            </a:endParaRPr>
          </a:p>
        </p:txBody>
      </p:sp>
    </p:spTree>
    <p:extLst>
      <p:ext uri="{BB962C8B-B14F-4D97-AF65-F5344CB8AC3E}">
        <p14:creationId xmlns:p14="http://schemas.microsoft.com/office/powerpoint/2010/main" val="282884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2771800" cy="782960"/>
          </a:xfrm>
        </p:spPr>
        <p:txBody>
          <a:bodyPr/>
          <a:lstStyle/>
          <a:p>
            <a:r>
              <a:rPr lang="hr-HR" dirty="0" err="1" smtClean="0"/>
              <a:t>tDCS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83" y="2016495"/>
            <a:ext cx="2823129" cy="195565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491" y="1986697"/>
            <a:ext cx="4349981" cy="19854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632" y="4057348"/>
            <a:ext cx="2912782" cy="16507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0491" y="4057348"/>
            <a:ext cx="3960440" cy="2684020"/>
          </a:xfrm>
          <a:prstGeom prst="rect">
            <a:avLst/>
          </a:prstGeom>
        </p:spPr>
      </p:pic>
      <p:sp>
        <p:nvSpPr>
          <p:cNvPr id="7" name="TextBox 6"/>
          <p:cNvSpPr txBox="1"/>
          <p:nvPr/>
        </p:nvSpPr>
        <p:spPr>
          <a:xfrm>
            <a:off x="2851102" y="188640"/>
            <a:ext cx="5472608" cy="1477328"/>
          </a:xfrm>
          <a:prstGeom prst="rect">
            <a:avLst/>
          </a:prstGeom>
          <a:noFill/>
        </p:spPr>
        <p:txBody>
          <a:bodyPr wrap="square" rtlCol="0">
            <a:spAutoFit/>
          </a:bodyPr>
          <a:lstStyle/>
          <a:p>
            <a:pPr marL="285750" indent="-285750">
              <a:buFontTx/>
              <a:buChar char="-"/>
            </a:pPr>
            <a:r>
              <a:rPr lang="hr-HR" dirty="0" smtClean="0"/>
              <a:t>Brojni tinejdžeri vrše </a:t>
            </a:r>
            <a:r>
              <a:rPr lang="hr-HR" dirty="0" err="1" smtClean="0"/>
              <a:t>tDCS</a:t>
            </a:r>
            <a:r>
              <a:rPr lang="hr-HR" dirty="0" smtClean="0"/>
              <a:t> </a:t>
            </a:r>
            <a:r>
              <a:rPr lang="hr-HR" dirty="0" err="1" smtClean="0"/>
              <a:t>samostimulaciju</a:t>
            </a:r>
            <a:r>
              <a:rPr lang="hr-HR" dirty="0" smtClean="0"/>
              <a:t> pomoću 9V baterije ili </a:t>
            </a:r>
            <a:r>
              <a:rPr lang="hr-HR" dirty="0" err="1" smtClean="0"/>
              <a:t>poluprofesionalnih</a:t>
            </a:r>
            <a:r>
              <a:rPr lang="hr-HR" dirty="0" smtClean="0"/>
              <a:t> kitova koji se mogu kupiti za 200-300 USD</a:t>
            </a:r>
          </a:p>
          <a:p>
            <a:pPr marL="285750" indent="-285750">
              <a:buFontTx/>
              <a:buChar char="-"/>
            </a:pPr>
            <a:r>
              <a:rPr lang="hr-HR" dirty="0" smtClean="0"/>
              <a:t>Cilj im je pospješiti kognitivne sposobnosti prilikom igranja online igrica, npr. </a:t>
            </a:r>
            <a:r>
              <a:rPr lang="hr-HR" i="1" dirty="0" err="1" smtClean="0"/>
              <a:t>League</a:t>
            </a:r>
            <a:r>
              <a:rPr lang="hr-HR" i="1" dirty="0" smtClean="0"/>
              <a:t> </a:t>
            </a:r>
            <a:r>
              <a:rPr lang="hr-HR" i="1" dirty="0" err="1" smtClean="0"/>
              <a:t>of</a:t>
            </a:r>
            <a:r>
              <a:rPr lang="hr-HR" i="1" dirty="0" smtClean="0"/>
              <a:t> </a:t>
            </a:r>
            <a:r>
              <a:rPr lang="hr-HR" i="1" dirty="0" err="1" smtClean="0"/>
              <a:t>Legends</a:t>
            </a:r>
            <a:r>
              <a:rPr lang="hr-HR" dirty="0" smtClean="0"/>
              <a:t> i sl.</a:t>
            </a:r>
            <a:endParaRPr lang="en-US" dirty="0"/>
          </a:p>
        </p:txBody>
      </p:sp>
    </p:spTree>
    <p:extLst>
      <p:ext uri="{BB962C8B-B14F-4D97-AF65-F5344CB8AC3E}">
        <p14:creationId xmlns:p14="http://schemas.microsoft.com/office/powerpoint/2010/main" val="885921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lstStyle/>
          <a:p>
            <a:r>
              <a:rPr lang="hr-HR" dirty="0" err="1" smtClean="0"/>
              <a:t>tDCS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042" y="1607613"/>
            <a:ext cx="7902192" cy="4697490"/>
          </a:xfrm>
          <a:prstGeom prst="rect">
            <a:avLst/>
          </a:prstGeom>
        </p:spPr>
      </p:pic>
    </p:spTree>
    <p:extLst>
      <p:ext uri="{BB962C8B-B14F-4D97-AF65-F5344CB8AC3E}">
        <p14:creationId xmlns:p14="http://schemas.microsoft.com/office/powerpoint/2010/main" val="1437016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2611"/>
            <a:ext cx="7931224" cy="1143000"/>
          </a:xfrm>
        </p:spPr>
        <p:txBody>
          <a:bodyPr/>
          <a:lstStyle/>
          <a:p>
            <a:r>
              <a:rPr lang="hr-HR" dirty="0" err="1" smtClean="0"/>
              <a:t>rTMS</a:t>
            </a:r>
            <a:r>
              <a:rPr lang="hr-HR" dirty="0" smtClean="0"/>
              <a:t>/</a:t>
            </a:r>
            <a:r>
              <a:rPr lang="hr-HR" dirty="0" err="1" smtClean="0"/>
              <a:t>tDCS</a:t>
            </a:r>
            <a:r>
              <a:rPr lang="hr-HR" dirty="0" smtClean="0"/>
              <a:t> pozitivni aspekti:</a:t>
            </a:r>
            <a:endParaRPr lang="hr-HR" dirty="0"/>
          </a:p>
        </p:txBody>
      </p:sp>
      <p:sp>
        <p:nvSpPr>
          <p:cNvPr id="3" name="Content Placeholder 2"/>
          <p:cNvSpPr>
            <a:spLocks noGrp="1"/>
          </p:cNvSpPr>
          <p:nvPr>
            <p:ph idx="1"/>
          </p:nvPr>
        </p:nvSpPr>
        <p:spPr>
          <a:xfrm>
            <a:off x="265813" y="1169577"/>
            <a:ext cx="8697433" cy="5571460"/>
          </a:xfrm>
        </p:spPr>
        <p:txBody>
          <a:bodyPr>
            <a:normAutofit fontScale="92500" lnSpcReduction="10000"/>
          </a:bodyPr>
          <a:lstStyle/>
          <a:p>
            <a:r>
              <a:rPr lang="vi-VN" dirty="0"/>
              <a:t>Dosadašnja mnogobrojna istraživanja pokazala su da i rTMS i tDCS i nakon samo jedne stimulacije mogu znatno </a:t>
            </a:r>
            <a:r>
              <a:rPr lang="vi-VN" u="sng" dirty="0"/>
              <a:t>pozitivno utjecati na kognitivne funkcije i kod bolesnika s AB</a:t>
            </a:r>
            <a:r>
              <a:rPr lang="vi-VN" dirty="0"/>
              <a:t>, a nakon višekratnih stimulacija, primjerice tijekom pet dana, u jednom je istraživanju </a:t>
            </a:r>
            <a:r>
              <a:rPr lang="vi-VN" u="sng" dirty="0"/>
              <a:t>anodni tDCS imao četverotjedni povoljan učinak na poboljšano vidno prepoznavanje </a:t>
            </a:r>
            <a:r>
              <a:rPr lang="vi-VN" u="sng" dirty="0" smtClean="0"/>
              <a:t>objekata</a:t>
            </a:r>
            <a:endParaRPr lang="hr-HR" u="sng" dirty="0" smtClean="0"/>
          </a:p>
          <a:p>
            <a:endParaRPr lang="hr-HR" dirty="0"/>
          </a:p>
          <a:p>
            <a:r>
              <a:rPr lang="vi-VN" dirty="0" smtClean="0"/>
              <a:t>Slično tomu</a:t>
            </a:r>
            <a:r>
              <a:rPr lang="vi-VN" dirty="0"/>
              <a:t>, petodnevna </a:t>
            </a:r>
            <a:r>
              <a:rPr lang="vi-VN" dirty="0" smtClean="0"/>
              <a:t>visokofrekventna</a:t>
            </a:r>
            <a:r>
              <a:rPr lang="hr-HR" dirty="0" smtClean="0"/>
              <a:t> </a:t>
            </a:r>
            <a:r>
              <a:rPr lang="hr-HR" sz="3400" dirty="0" err="1" smtClean="0"/>
              <a:t>rTMS</a:t>
            </a:r>
            <a:r>
              <a:rPr lang="vi-VN" dirty="0" smtClean="0"/>
              <a:t> </a:t>
            </a:r>
            <a:r>
              <a:rPr lang="vi-VN" dirty="0"/>
              <a:t>stimulacija </a:t>
            </a:r>
            <a:r>
              <a:rPr lang="hr-HR" sz="3400" dirty="0" smtClean="0"/>
              <a:t>dovela</a:t>
            </a:r>
            <a:r>
              <a:rPr lang="vi-VN" dirty="0" smtClean="0"/>
              <a:t> </a:t>
            </a:r>
            <a:r>
              <a:rPr lang="vi-VN" dirty="0"/>
              <a:t>je </a:t>
            </a:r>
            <a:r>
              <a:rPr lang="hr-HR" sz="3400" dirty="0" smtClean="0"/>
              <a:t>do</a:t>
            </a:r>
            <a:r>
              <a:rPr lang="hr-HR" dirty="0" smtClean="0"/>
              <a:t> </a:t>
            </a:r>
            <a:r>
              <a:rPr lang="vi-VN" dirty="0" smtClean="0"/>
              <a:t>statistički </a:t>
            </a:r>
            <a:r>
              <a:rPr lang="vi-VN" dirty="0"/>
              <a:t>veći broj bodova u minitestu o procjeni mentalnog stanja (MMSE) tijekom tri mjeseca </a:t>
            </a:r>
            <a:r>
              <a:rPr lang="vi-VN" dirty="0" smtClean="0"/>
              <a:t>praćenja</a:t>
            </a:r>
            <a:endParaRPr lang="hr-HR" dirty="0" smtClean="0"/>
          </a:p>
          <a:p>
            <a:endParaRPr lang="hr-HR" dirty="0"/>
          </a:p>
          <a:p>
            <a:r>
              <a:rPr lang="vi-VN" dirty="0" smtClean="0"/>
              <a:t>Jedan </a:t>
            </a:r>
            <a:r>
              <a:rPr lang="vi-VN" dirty="0"/>
              <a:t>od najnovijih koncepata koji je trenutačno u ponudi na tržištu za tretman bolesnika s AB temelji se na </a:t>
            </a:r>
            <a:r>
              <a:rPr lang="vi-VN" dirty="0">
                <a:solidFill>
                  <a:srgbClr val="FF0000"/>
                </a:solidFill>
              </a:rPr>
              <a:t>šestotjednoj rTMS-stimulaciji šest različitih područja moždane kore, a usporedno sa stimulacijom provodi se i kognitivni trening uporabom zadataka prilagođenih svakomu od šest epicentara neuronskih mreža ključnih za njihovo </a:t>
            </a:r>
            <a:r>
              <a:rPr lang="vi-VN" dirty="0" smtClean="0">
                <a:solidFill>
                  <a:srgbClr val="FF0000"/>
                </a:solidFill>
              </a:rPr>
              <a:t>izvođenje</a:t>
            </a:r>
            <a:r>
              <a:rPr lang="vi-VN" dirty="0" smtClean="0"/>
              <a:t>. Nakon </a:t>
            </a:r>
            <a:r>
              <a:rPr lang="vi-VN" dirty="0"/>
              <a:t>tretmana, a za održavanje postignutog povoljnog učinka, preporučuje se daljnja povremena stimulacija </a:t>
            </a:r>
            <a:r>
              <a:rPr lang="vi-VN" dirty="0" smtClean="0"/>
              <a:t>tDCS-om</a:t>
            </a:r>
            <a:endParaRPr lang="hr-HR" dirty="0"/>
          </a:p>
        </p:txBody>
      </p:sp>
    </p:spTree>
    <p:extLst>
      <p:ext uri="{BB962C8B-B14F-4D97-AF65-F5344CB8AC3E}">
        <p14:creationId xmlns:p14="http://schemas.microsoft.com/office/powerpoint/2010/main" val="1230708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01"/>
            <a:ext cx="8229600" cy="868362"/>
          </a:xfrm>
        </p:spPr>
        <p:txBody>
          <a:bodyPr/>
          <a:lstStyle/>
          <a:p>
            <a:r>
              <a:rPr lang="en-US" altLang="en-US" dirty="0" err="1" smtClean="0"/>
              <a:t>Neuroet</a:t>
            </a:r>
            <a:r>
              <a:rPr lang="hr-HR" altLang="en-US" dirty="0" err="1" smtClean="0"/>
              <a:t>ika</a:t>
            </a:r>
            <a:endParaRPr lang="en-US" altLang="en-US" dirty="0" smtClean="0"/>
          </a:p>
        </p:txBody>
      </p:sp>
      <p:sp>
        <p:nvSpPr>
          <p:cNvPr id="3"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5A832D-77A0-4E7A-A0F5-BC94127DA836}" type="slidenum">
              <a:rPr lang="en-US" altLang="en-US" sz="1200" smtClean="0">
                <a:solidFill>
                  <a:srgbClr val="898989"/>
                </a:solidFill>
                <a:latin typeface="Arial" panose="020B0604020202020204" pitchFamily="34" charset="0"/>
              </a:rPr>
              <a:pPr>
                <a:spcBef>
                  <a:spcPct val="0"/>
                </a:spcBef>
                <a:buFontTx/>
                <a:buNone/>
              </a:pPr>
              <a:t>2</a:t>
            </a:fld>
            <a:endParaRPr lang="en-US" altLang="en-US" sz="1200" smtClean="0">
              <a:solidFill>
                <a:srgbClr val="898989"/>
              </a:solidFill>
              <a:latin typeface="Arial" panose="020B0604020202020204" pitchFamily="34" charset="0"/>
            </a:endParaRPr>
          </a:p>
        </p:txBody>
      </p:sp>
      <p:sp>
        <p:nvSpPr>
          <p:cNvPr id="4" name="TextBox 9"/>
          <p:cNvSpPr txBox="1">
            <a:spLocks noChangeArrowheads="1"/>
          </p:cNvSpPr>
          <p:nvPr/>
        </p:nvSpPr>
        <p:spPr bwMode="auto">
          <a:xfrm>
            <a:off x="1676400" y="1839913"/>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smtClean="0">
                <a:latin typeface="Arial" panose="020B0604020202020204" pitchFamily="34" charset="0"/>
              </a:rPr>
              <a:t>razumijevanje</a:t>
            </a:r>
            <a:endParaRPr lang="en-US" altLang="en-US" sz="1800" dirty="0">
              <a:latin typeface="Arial" panose="020B0604020202020204" pitchFamily="34" charset="0"/>
            </a:endParaRPr>
          </a:p>
        </p:txBody>
      </p:sp>
      <p:sp>
        <p:nvSpPr>
          <p:cNvPr id="5" name="TextBox 10"/>
          <p:cNvSpPr txBox="1">
            <a:spLocks noChangeArrowheads="1"/>
          </p:cNvSpPr>
          <p:nvPr/>
        </p:nvSpPr>
        <p:spPr bwMode="auto">
          <a:xfrm>
            <a:off x="5557838" y="1828800"/>
            <a:ext cx="13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smtClean="0">
                <a:latin typeface="Arial" panose="020B0604020202020204" pitchFamily="34" charset="0"/>
              </a:rPr>
              <a:t>t</a:t>
            </a:r>
            <a:r>
              <a:rPr lang="hr-HR" altLang="en-US" sz="1800" dirty="0" err="1" smtClean="0">
                <a:latin typeface="Arial" panose="020B0604020202020204" pitchFamily="34" charset="0"/>
              </a:rPr>
              <a:t>ehnologija</a:t>
            </a:r>
            <a:endParaRPr lang="en-US" altLang="en-US" sz="1800" dirty="0">
              <a:latin typeface="Arial" panose="020B0604020202020204" pitchFamily="34" charset="0"/>
            </a:endParaRPr>
          </a:p>
        </p:txBody>
      </p:sp>
      <p:sp>
        <p:nvSpPr>
          <p:cNvPr id="6" name="TextBox 11"/>
          <p:cNvSpPr txBox="1">
            <a:spLocks noChangeArrowheads="1"/>
          </p:cNvSpPr>
          <p:nvPr/>
        </p:nvSpPr>
        <p:spPr bwMode="auto">
          <a:xfrm>
            <a:off x="4837113" y="2590800"/>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smtClean="0">
                <a:latin typeface="Arial" panose="020B0604020202020204" pitchFamily="34" charset="0"/>
              </a:rPr>
              <a:t>nadzor</a:t>
            </a:r>
            <a:endParaRPr lang="en-US" altLang="en-US" sz="1800" dirty="0">
              <a:latin typeface="Arial" panose="020B0604020202020204" pitchFamily="34" charset="0"/>
            </a:endParaRPr>
          </a:p>
        </p:txBody>
      </p:sp>
      <p:sp>
        <p:nvSpPr>
          <p:cNvPr id="7" name="TextBox 12"/>
          <p:cNvSpPr txBox="1">
            <a:spLocks noChangeArrowheads="1"/>
          </p:cNvSpPr>
          <p:nvPr/>
        </p:nvSpPr>
        <p:spPr bwMode="auto">
          <a:xfrm>
            <a:off x="6980240" y="2598220"/>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err="1" smtClean="0">
                <a:latin typeface="Arial" panose="020B0604020202020204" pitchFamily="34" charset="0"/>
              </a:rPr>
              <a:t>manipula</a:t>
            </a:r>
            <a:r>
              <a:rPr lang="hr-HR" altLang="en-US" sz="1800" dirty="0" err="1" smtClean="0">
                <a:latin typeface="Arial" panose="020B0604020202020204" pitchFamily="34" charset="0"/>
              </a:rPr>
              <a:t>cija</a:t>
            </a:r>
            <a:endParaRPr lang="en-US" altLang="en-US" sz="1800" dirty="0">
              <a:latin typeface="Arial" panose="020B0604020202020204" pitchFamily="34" charset="0"/>
            </a:endParaRPr>
          </a:p>
        </p:txBody>
      </p:sp>
      <p:sp>
        <p:nvSpPr>
          <p:cNvPr id="8" name="TextBox 13"/>
          <p:cNvSpPr txBox="1">
            <a:spLocks noChangeArrowheads="1"/>
          </p:cNvSpPr>
          <p:nvPr/>
        </p:nvSpPr>
        <p:spPr bwMode="auto">
          <a:xfrm>
            <a:off x="8010103" y="3505200"/>
            <a:ext cx="11592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err="1" smtClean="0">
                <a:latin typeface="Arial" panose="020B0604020202020204" pitchFamily="34" charset="0"/>
              </a:rPr>
              <a:t>dr</a:t>
            </a:r>
            <a:r>
              <a:rPr lang="hr-HR" altLang="en-US" sz="1800" dirty="0" err="1" smtClean="0">
                <a:latin typeface="Arial" panose="020B0604020202020204" pitchFamily="34" charset="0"/>
              </a:rPr>
              <a:t>oge</a:t>
            </a:r>
            <a:endParaRPr lang="hr-HR" altLang="en-US" sz="1800" dirty="0" smtClean="0">
              <a:latin typeface="Arial" panose="020B0604020202020204" pitchFamily="34" charset="0"/>
            </a:endParaRPr>
          </a:p>
          <a:p>
            <a:pPr eaLnBrk="1" hangingPunct="1">
              <a:spcBef>
                <a:spcPct val="0"/>
              </a:spcBef>
              <a:buFontTx/>
              <a:buNone/>
            </a:pPr>
            <a:r>
              <a:rPr lang="hr-HR" altLang="en-US" sz="1800" dirty="0" smtClean="0">
                <a:latin typeface="Arial" panose="020B0604020202020204" pitchFamily="34" charset="0"/>
              </a:rPr>
              <a:t>(sredstva</a:t>
            </a:r>
          </a:p>
          <a:p>
            <a:pPr eaLnBrk="1" hangingPunct="1">
              <a:spcBef>
                <a:spcPct val="0"/>
              </a:spcBef>
              <a:buFontTx/>
              <a:buNone/>
            </a:pPr>
            <a:r>
              <a:rPr lang="hr-HR" altLang="en-US" sz="1800" dirty="0" smtClean="0">
                <a:latin typeface="Arial" panose="020B0604020202020204" pitchFamily="34" charset="0"/>
              </a:rPr>
              <a:t>ovisnosti)</a:t>
            </a:r>
            <a:endParaRPr lang="en-US" altLang="en-US" sz="1800" dirty="0">
              <a:latin typeface="Arial" panose="020B0604020202020204" pitchFamily="34" charset="0"/>
            </a:endParaRPr>
          </a:p>
        </p:txBody>
      </p:sp>
      <p:sp>
        <p:nvSpPr>
          <p:cNvPr id="9" name="TextBox 14"/>
          <p:cNvSpPr txBox="1">
            <a:spLocks noChangeArrowheads="1"/>
          </p:cNvSpPr>
          <p:nvPr/>
        </p:nvSpPr>
        <p:spPr bwMode="auto">
          <a:xfrm>
            <a:off x="6858000" y="3505200"/>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smtClean="0">
                <a:latin typeface="Arial" panose="020B0604020202020204" pitchFamily="34" charset="0"/>
              </a:rPr>
              <a:t>uređaji</a:t>
            </a:r>
            <a:endParaRPr lang="en-US" altLang="en-US" sz="1800" dirty="0">
              <a:latin typeface="Arial" panose="020B0604020202020204" pitchFamily="34" charset="0"/>
            </a:endParaRPr>
          </a:p>
        </p:txBody>
      </p:sp>
      <p:sp>
        <p:nvSpPr>
          <p:cNvPr id="10" name="TextBox 15"/>
          <p:cNvSpPr txBox="1">
            <a:spLocks noChangeArrowheads="1"/>
          </p:cNvSpPr>
          <p:nvPr/>
        </p:nvSpPr>
        <p:spPr bwMode="auto">
          <a:xfrm>
            <a:off x="238946" y="2554069"/>
            <a:ext cx="15055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a:latin typeface="Arial" panose="020B0604020202020204" pitchFamily="34" charset="0"/>
              </a:rPr>
              <a:t>t</a:t>
            </a:r>
            <a:r>
              <a:rPr lang="hr-HR" altLang="en-US" sz="1800" dirty="0" smtClean="0">
                <a:latin typeface="Arial" panose="020B0604020202020204" pitchFamily="34" charset="0"/>
              </a:rPr>
              <a:t>emeljne crte</a:t>
            </a:r>
          </a:p>
          <a:p>
            <a:pPr eaLnBrk="1" hangingPunct="1">
              <a:spcBef>
                <a:spcPct val="0"/>
              </a:spcBef>
              <a:buFontTx/>
              <a:buNone/>
            </a:pPr>
            <a:r>
              <a:rPr lang="hr-HR" altLang="en-US" sz="1800" dirty="0" smtClean="0">
                <a:latin typeface="Arial" panose="020B0604020202020204" pitchFamily="34" charset="0"/>
              </a:rPr>
              <a:t>  osobnosti</a:t>
            </a:r>
            <a:endParaRPr lang="en-US" altLang="en-US" sz="1800" dirty="0">
              <a:latin typeface="Arial" panose="020B0604020202020204" pitchFamily="34" charset="0"/>
            </a:endParaRPr>
          </a:p>
        </p:txBody>
      </p:sp>
      <p:sp>
        <p:nvSpPr>
          <p:cNvPr id="11" name="TextBox 16"/>
          <p:cNvSpPr txBox="1">
            <a:spLocks noChangeArrowheads="1"/>
          </p:cNvSpPr>
          <p:nvPr/>
        </p:nvSpPr>
        <p:spPr bwMode="auto">
          <a:xfrm>
            <a:off x="1947099" y="2596698"/>
            <a:ext cx="21339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smtClean="0">
                <a:latin typeface="Arial" panose="020B0604020202020204" pitchFamily="34" charset="0"/>
              </a:rPr>
              <a:t>granični poremećaj</a:t>
            </a:r>
          </a:p>
          <a:p>
            <a:pPr eaLnBrk="1" hangingPunct="1">
              <a:spcBef>
                <a:spcPct val="0"/>
              </a:spcBef>
              <a:buFontTx/>
              <a:buNone/>
            </a:pPr>
            <a:r>
              <a:rPr lang="hr-HR" altLang="en-US" sz="1800" dirty="0" smtClean="0">
                <a:latin typeface="Arial" panose="020B0604020202020204" pitchFamily="34" charset="0"/>
              </a:rPr>
              <a:t>osobnosti</a:t>
            </a:r>
            <a:endParaRPr lang="en-US" altLang="en-US" sz="1800" dirty="0">
              <a:latin typeface="Arial" panose="020B0604020202020204" pitchFamily="34" charset="0"/>
            </a:endParaRPr>
          </a:p>
        </p:txBody>
      </p:sp>
      <p:sp>
        <p:nvSpPr>
          <p:cNvPr id="12" name="TextBox 17"/>
          <p:cNvSpPr txBox="1">
            <a:spLocks noChangeArrowheads="1"/>
          </p:cNvSpPr>
          <p:nvPr/>
        </p:nvSpPr>
        <p:spPr bwMode="auto">
          <a:xfrm>
            <a:off x="3657600" y="1066800"/>
            <a:ext cx="1582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smtClean="0">
                <a:latin typeface="Arial" panose="020B0604020202020204" pitchFamily="34" charset="0"/>
              </a:rPr>
              <a:t>neuro</a:t>
            </a:r>
            <a:r>
              <a:rPr lang="hr-HR" altLang="en-US" sz="1800" dirty="0" smtClean="0">
                <a:latin typeface="Arial" panose="020B0604020202020204" pitchFamily="34" charset="0"/>
              </a:rPr>
              <a:t>znanost</a:t>
            </a:r>
            <a:endParaRPr lang="en-US" altLang="en-US" sz="1800" dirty="0">
              <a:latin typeface="Arial" panose="020B0604020202020204" pitchFamily="34" charset="0"/>
            </a:endParaRPr>
          </a:p>
        </p:txBody>
      </p:sp>
      <p:sp>
        <p:nvSpPr>
          <p:cNvPr id="13" name="TextBox 18"/>
          <p:cNvSpPr txBox="1">
            <a:spLocks noChangeArrowheads="1"/>
          </p:cNvSpPr>
          <p:nvPr/>
        </p:nvSpPr>
        <p:spPr bwMode="auto">
          <a:xfrm>
            <a:off x="4008730" y="3202084"/>
            <a:ext cx="1133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smtClean="0">
                <a:latin typeface="Arial" panose="020B0604020202020204" pitchFamily="34" charset="0"/>
              </a:rPr>
              <a:t>mental</a:t>
            </a:r>
            <a:r>
              <a:rPr lang="hr-HR" altLang="en-US" sz="1800" dirty="0" smtClean="0">
                <a:latin typeface="Arial" panose="020B0604020202020204" pitchFamily="34" charset="0"/>
              </a:rPr>
              <a:t>na</a:t>
            </a:r>
            <a:endParaRPr lang="en-US" altLang="en-US" sz="1800" dirty="0">
              <a:latin typeface="Arial" panose="020B0604020202020204" pitchFamily="34" charset="0"/>
            </a:endParaRPr>
          </a:p>
          <a:p>
            <a:pPr eaLnBrk="1" hangingPunct="1">
              <a:spcBef>
                <a:spcPct val="0"/>
              </a:spcBef>
              <a:buFontTx/>
              <a:buNone/>
            </a:pPr>
            <a:r>
              <a:rPr lang="en-US" altLang="en-US" sz="1800" dirty="0" err="1" smtClean="0">
                <a:latin typeface="Arial" panose="020B0604020202020204" pitchFamily="34" charset="0"/>
              </a:rPr>
              <a:t>sta</a:t>
            </a:r>
            <a:r>
              <a:rPr lang="hr-HR" altLang="en-US" sz="1800" dirty="0" err="1" smtClean="0">
                <a:latin typeface="Arial" panose="020B0604020202020204" pitchFamily="34" charset="0"/>
              </a:rPr>
              <a:t>nja</a:t>
            </a:r>
            <a:endParaRPr lang="en-US" altLang="en-US" sz="1800" dirty="0">
              <a:latin typeface="Arial" panose="020B0604020202020204" pitchFamily="34" charset="0"/>
            </a:endParaRPr>
          </a:p>
        </p:txBody>
      </p:sp>
      <p:sp>
        <p:nvSpPr>
          <p:cNvPr id="14" name="TextBox 19"/>
          <p:cNvSpPr txBox="1">
            <a:spLocks noChangeArrowheads="1"/>
          </p:cNvSpPr>
          <p:nvPr/>
        </p:nvSpPr>
        <p:spPr bwMode="auto">
          <a:xfrm>
            <a:off x="5334000" y="3200400"/>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a:latin typeface="Arial" panose="020B0604020202020204" pitchFamily="34" charset="0"/>
              </a:rPr>
              <a:t>t</a:t>
            </a:r>
            <a:r>
              <a:rPr lang="hr-HR" altLang="en-US" sz="1800" dirty="0" smtClean="0">
                <a:latin typeface="Arial" panose="020B0604020202020204" pitchFamily="34" charset="0"/>
              </a:rPr>
              <a:t>ipizacija</a:t>
            </a:r>
          </a:p>
          <a:p>
            <a:pPr eaLnBrk="1" hangingPunct="1">
              <a:spcBef>
                <a:spcPct val="0"/>
              </a:spcBef>
              <a:buFontTx/>
              <a:buNone/>
            </a:pPr>
            <a:r>
              <a:rPr lang="hr-HR" altLang="en-US" sz="1800" dirty="0" smtClean="0">
                <a:latin typeface="Arial" panose="020B0604020202020204" pitchFamily="34" charset="0"/>
              </a:rPr>
              <a:t>ponašanja</a:t>
            </a:r>
            <a:endParaRPr lang="en-US" altLang="en-US" sz="1800" dirty="0">
              <a:latin typeface="Arial" panose="020B0604020202020204" pitchFamily="34" charset="0"/>
            </a:endParaRPr>
          </a:p>
        </p:txBody>
      </p:sp>
      <p:cxnSp>
        <p:nvCxnSpPr>
          <p:cNvPr id="15" name="Straight Connector 14"/>
          <p:cNvCxnSpPr>
            <a:endCxn id="5" idx="0"/>
          </p:cNvCxnSpPr>
          <p:nvPr/>
        </p:nvCxnSpPr>
        <p:spPr>
          <a:xfrm>
            <a:off x="4572000" y="1447800"/>
            <a:ext cx="1636016"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0"/>
          </p:cNvCxnSpPr>
          <p:nvPr/>
        </p:nvCxnSpPr>
        <p:spPr>
          <a:xfrm flipV="1">
            <a:off x="2480467" y="1447801"/>
            <a:ext cx="1786733" cy="39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0" idx="0"/>
          </p:cNvCxnSpPr>
          <p:nvPr/>
        </p:nvCxnSpPr>
        <p:spPr>
          <a:xfrm flipH="1">
            <a:off x="991716" y="2209581"/>
            <a:ext cx="1210976" cy="3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2"/>
            <a:endCxn id="11" idx="0"/>
          </p:cNvCxnSpPr>
          <p:nvPr/>
        </p:nvCxnSpPr>
        <p:spPr>
          <a:xfrm>
            <a:off x="2480467" y="2209245"/>
            <a:ext cx="533591" cy="387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7" idx="0"/>
          </p:cNvCxnSpPr>
          <p:nvPr/>
        </p:nvCxnSpPr>
        <p:spPr>
          <a:xfrm>
            <a:off x="6370640" y="2217220"/>
            <a:ext cx="134313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6" idx="0"/>
          </p:cNvCxnSpPr>
          <p:nvPr/>
        </p:nvCxnSpPr>
        <p:spPr>
          <a:xfrm flipH="1">
            <a:off x="5282107" y="2198132"/>
            <a:ext cx="925909" cy="392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3" idx="0"/>
          </p:cNvCxnSpPr>
          <p:nvPr/>
        </p:nvCxnSpPr>
        <p:spPr>
          <a:xfrm flipH="1">
            <a:off x="4575552" y="2962371"/>
            <a:ext cx="499978" cy="239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2"/>
            <a:endCxn id="14" idx="0"/>
          </p:cNvCxnSpPr>
          <p:nvPr/>
        </p:nvCxnSpPr>
        <p:spPr>
          <a:xfrm>
            <a:off x="5282107" y="2960132"/>
            <a:ext cx="676423" cy="24026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50"/>
          <p:cNvSpPr txBox="1">
            <a:spLocks noChangeArrowheads="1"/>
          </p:cNvSpPr>
          <p:nvPr/>
        </p:nvSpPr>
        <p:spPr bwMode="auto">
          <a:xfrm>
            <a:off x="5307474" y="3697286"/>
            <a:ext cx="1770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smtClean="0">
                <a:solidFill>
                  <a:srgbClr val="C00000"/>
                </a:solidFill>
                <a:latin typeface="Arial" panose="020B0604020202020204" pitchFamily="34" charset="0"/>
              </a:rPr>
              <a:t>npr.</a:t>
            </a:r>
          </a:p>
          <a:p>
            <a:pPr eaLnBrk="1" hangingPunct="1">
              <a:spcBef>
                <a:spcPct val="0"/>
              </a:spcBef>
              <a:buFontTx/>
              <a:buNone/>
            </a:pPr>
            <a:r>
              <a:rPr lang="hr-HR" altLang="en-US" sz="1800" dirty="0" smtClean="0">
                <a:solidFill>
                  <a:srgbClr val="C00000"/>
                </a:solidFill>
                <a:latin typeface="Arial" panose="020B0604020202020204" pitchFamily="34" charset="0"/>
              </a:rPr>
              <a:t>kriminalitet</a:t>
            </a:r>
          </a:p>
          <a:p>
            <a:pPr eaLnBrk="1" hangingPunct="1">
              <a:spcBef>
                <a:spcPct val="0"/>
              </a:spcBef>
              <a:buFontTx/>
              <a:buNone/>
            </a:pPr>
            <a:r>
              <a:rPr lang="hr-HR" altLang="en-US" sz="1800" dirty="0" smtClean="0">
                <a:solidFill>
                  <a:srgbClr val="C00000"/>
                </a:solidFill>
                <a:latin typeface="Arial" panose="020B0604020202020204" pitchFamily="34" charset="0"/>
              </a:rPr>
              <a:t>osobnost</a:t>
            </a:r>
            <a:endParaRPr lang="en-US" altLang="en-US" sz="1800" dirty="0">
              <a:solidFill>
                <a:srgbClr val="C00000"/>
              </a:solidFill>
              <a:latin typeface="Arial" panose="020B0604020202020204" pitchFamily="34" charset="0"/>
            </a:endParaRPr>
          </a:p>
        </p:txBody>
      </p:sp>
      <p:sp>
        <p:nvSpPr>
          <p:cNvPr id="24" name="TextBox 51"/>
          <p:cNvSpPr txBox="1">
            <a:spLocks noChangeArrowheads="1"/>
          </p:cNvSpPr>
          <p:nvPr/>
        </p:nvSpPr>
        <p:spPr bwMode="auto">
          <a:xfrm>
            <a:off x="3862947" y="3732666"/>
            <a:ext cx="14285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smtClean="0">
                <a:solidFill>
                  <a:srgbClr val="C00000"/>
                </a:solidFill>
                <a:latin typeface="Arial" panose="020B0604020202020204" pitchFamily="34" charset="0"/>
              </a:rPr>
              <a:t>npr. </a:t>
            </a:r>
            <a:r>
              <a:rPr lang="hr-HR" altLang="en-US" sz="1800" dirty="0" err="1" smtClean="0">
                <a:solidFill>
                  <a:srgbClr val="C00000"/>
                </a:solidFill>
                <a:latin typeface="Arial" panose="020B0604020202020204" pitchFamily="34" charset="0"/>
              </a:rPr>
              <a:t>neuro</a:t>
            </a:r>
            <a:r>
              <a:rPr lang="hr-HR" altLang="en-US" sz="1800" dirty="0" smtClean="0">
                <a:solidFill>
                  <a:srgbClr val="C00000"/>
                </a:solidFill>
                <a:latin typeface="Arial" panose="020B0604020202020204" pitchFamily="34" charset="0"/>
              </a:rPr>
              <a:t>-</a:t>
            </a:r>
          </a:p>
          <a:p>
            <a:pPr eaLnBrk="1" hangingPunct="1">
              <a:spcBef>
                <a:spcPct val="0"/>
              </a:spcBef>
              <a:buFontTx/>
              <a:buNone/>
            </a:pPr>
            <a:r>
              <a:rPr lang="hr-HR" altLang="en-US" sz="1800" dirty="0" smtClean="0">
                <a:solidFill>
                  <a:srgbClr val="C00000"/>
                </a:solidFill>
                <a:latin typeface="Arial" panose="020B0604020202020204" pitchFamily="34" charset="0"/>
              </a:rPr>
              <a:t>marketing,</a:t>
            </a:r>
            <a:endParaRPr lang="en-US" altLang="en-US" sz="1800" dirty="0">
              <a:solidFill>
                <a:srgbClr val="C00000"/>
              </a:solidFill>
              <a:latin typeface="Arial" panose="020B0604020202020204" pitchFamily="34" charset="0"/>
            </a:endParaRPr>
          </a:p>
          <a:p>
            <a:pPr eaLnBrk="1" hangingPunct="1">
              <a:spcBef>
                <a:spcPct val="0"/>
              </a:spcBef>
              <a:buFontTx/>
              <a:buNone/>
            </a:pPr>
            <a:r>
              <a:rPr lang="hr-HR" altLang="en-US" sz="1800" dirty="0" smtClean="0">
                <a:solidFill>
                  <a:srgbClr val="C00000"/>
                </a:solidFill>
                <a:latin typeface="Arial" panose="020B0604020202020204" pitchFamily="34" charset="0"/>
              </a:rPr>
              <a:t>detektor laži</a:t>
            </a:r>
            <a:endParaRPr lang="en-US" altLang="en-US" sz="1800" dirty="0">
              <a:solidFill>
                <a:srgbClr val="C00000"/>
              </a:solidFill>
              <a:latin typeface="Arial" panose="020B0604020202020204" pitchFamily="34" charset="0"/>
            </a:endParaRPr>
          </a:p>
        </p:txBody>
      </p:sp>
      <p:sp>
        <p:nvSpPr>
          <p:cNvPr id="25" name="TextBox 54"/>
          <p:cNvSpPr txBox="1">
            <a:spLocks noChangeArrowheads="1"/>
          </p:cNvSpPr>
          <p:nvPr/>
        </p:nvSpPr>
        <p:spPr bwMode="auto">
          <a:xfrm>
            <a:off x="6248400" y="5095875"/>
            <a:ext cx="2819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smtClean="0">
                <a:solidFill>
                  <a:srgbClr val="C00000"/>
                </a:solidFill>
                <a:latin typeface="Arial" panose="020B0604020202020204" pitchFamily="34" charset="0"/>
              </a:rPr>
              <a:t>npr. </a:t>
            </a:r>
            <a:r>
              <a:rPr lang="hr-HR" altLang="en-US" sz="1800" dirty="0" err="1" smtClean="0">
                <a:solidFill>
                  <a:srgbClr val="C00000"/>
                </a:solidFill>
                <a:latin typeface="Arial" panose="020B0604020202020204" pitchFamily="34" charset="0"/>
              </a:rPr>
              <a:t>pospješenje</a:t>
            </a:r>
            <a:r>
              <a:rPr lang="hr-HR" altLang="en-US" sz="1800" dirty="0" smtClean="0">
                <a:solidFill>
                  <a:srgbClr val="C00000"/>
                </a:solidFill>
                <a:latin typeface="Arial" panose="020B0604020202020204" pitchFamily="34" charset="0"/>
              </a:rPr>
              <a:t> kognitivnih sposobnosti, povećani stupanj kontrole, utjecaj na osobnost</a:t>
            </a:r>
            <a:endParaRPr lang="en-US" altLang="en-US" sz="1800" dirty="0">
              <a:solidFill>
                <a:srgbClr val="C00000"/>
              </a:solidFill>
              <a:latin typeface="Arial" panose="020B0604020202020204" pitchFamily="34" charset="0"/>
            </a:endParaRPr>
          </a:p>
        </p:txBody>
      </p:sp>
      <p:sp>
        <p:nvSpPr>
          <p:cNvPr id="26" name="TextBox 55"/>
          <p:cNvSpPr txBox="1">
            <a:spLocks noChangeArrowheads="1"/>
          </p:cNvSpPr>
          <p:nvPr/>
        </p:nvSpPr>
        <p:spPr bwMode="auto">
          <a:xfrm>
            <a:off x="7162800" y="4191000"/>
            <a:ext cx="1338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DBS,</a:t>
            </a:r>
          </a:p>
          <a:p>
            <a:pPr eaLnBrk="1" hangingPunct="1">
              <a:spcBef>
                <a:spcPct val="0"/>
              </a:spcBef>
              <a:buFontTx/>
              <a:buNone/>
            </a:pPr>
            <a:r>
              <a:rPr lang="hr-HR" altLang="en-US" sz="1800" dirty="0" smtClean="0">
                <a:latin typeface="Arial" panose="020B0604020202020204" pitchFamily="34" charset="0"/>
              </a:rPr>
              <a:t>mikročipovi</a:t>
            </a:r>
            <a:endParaRPr lang="en-US" altLang="en-US" sz="1800" dirty="0">
              <a:latin typeface="Arial" panose="020B0604020202020204" pitchFamily="34" charset="0"/>
            </a:endParaRPr>
          </a:p>
        </p:txBody>
      </p:sp>
      <p:sp>
        <p:nvSpPr>
          <p:cNvPr id="27" name="TextBox 56"/>
          <p:cNvSpPr txBox="1">
            <a:spLocks noChangeArrowheads="1"/>
          </p:cNvSpPr>
          <p:nvPr/>
        </p:nvSpPr>
        <p:spPr bwMode="auto">
          <a:xfrm>
            <a:off x="6324600" y="4191000"/>
            <a:ext cx="864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TMS,</a:t>
            </a:r>
          </a:p>
          <a:p>
            <a:pPr eaLnBrk="1" hangingPunct="1">
              <a:spcBef>
                <a:spcPct val="0"/>
              </a:spcBef>
              <a:buFontTx/>
              <a:buNone/>
            </a:pPr>
            <a:r>
              <a:rPr lang="en-US" altLang="en-US" sz="1800" dirty="0" err="1" smtClean="0">
                <a:latin typeface="Arial" panose="020B0604020202020204" pitchFamily="34" charset="0"/>
              </a:rPr>
              <a:t>tDCS</a:t>
            </a:r>
            <a:r>
              <a:rPr lang="hr-HR" altLang="en-US" sz="1800" dirty="0" smtClean="0">
                <a:latin typeface="Arial" panose="020B0604020202020204" pitchFamily="34" charset="0"/>
              </a:rPr>
              <a:t>..</a:t>
            </a:r>
            <a:endParaRPr lang="en-US" altLang="en-US" sz="1800" dirty="0">
              <a:latin typeface="Arial" panose="020B0604020202020204" pitchFamily="34" charset="0"/>
            </a:endParaRPr>
          </a:p>
        </p:txBody>
      </p:sp>
      <p:sp>
        <p:nvSpPr>
          <p:cNvPr id="28" name="TextBox 61"/>
          <p:cNvSpPr txBox="1">
            <a:spLocks noChangeArrowheads="1"/>
          </p:cNvSpPr>
          <p:nvPr/>
        </p:nvSpPr>
        <p:spPr bwMode="auto">
          <a:xfrm>
            <a:off x="69227" y="3209458"/>
            <a:ext cx="225186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smtClean="0">
                <a:solidFill>
                  <a:srgbClr val="C00000"/>
                </a:solidFill>
                <a:latin typeface="Arial" panose="020B0604020202020204" pitchFamily="34" charset="0"/>
              </a:rPr>
              <a:t>npr.</a:t>
            </a:r>
            <a:r>
              <a:rPr lang="en-US" altLang="en-US" sz="1800" dirty="0" smtClean="0">
                <a:solidFill>
                  <a:srgbClr val="C00000"/>
                </a:solidFill>
                <a:latin typeface="Arial" panose="020B0604020202020204" pitchFamily="34" charset="0"/>
              </a:rPr>
              <a:t> </a:t>
            </a:r>
            <a:r>
              <a:rPr lang="hr-HR" altLang="en-US" sz="1800" dirty="0" smtClean="0">
                <a:solidFill>
                  <a:srgbClr val="C00000"/>
                </a:solidFill>
                <a:latin typeface="Arial" panose="020B0604020202020204" pitchFamily="34" charset="0"/>
              </a:rPr>
              <a:t>Big 5:</a:t>
            </a:r>
          </a:p>
          <a:p>
            <a:pPr>
              <a:spcBef>
                <a:spcPct val="0"/>
              </a:spcBef>
              <a:buNone/>
            </a:pPr>
            <a:r>
              <a:rPr lang="hr-HR" altLang="en-US" sz="1800" dirty="0" smtClean="0">
                <a:solidFill>
                  <a:srgbClr val="C00000"/>
                </a:solidFill>
                <a:latin typeface="Arial" panose="020B0604020202020204" pitchFamily="34" charset="0"/>
              </a:rPr>
              <a:t>- </a:t>
            </a:r>
            <a:r>
              <a:rPr lang="hr-HR" sz="1800" dirty="0" smtClean="0">
                <a:solidFill>
                  <a:srgbClr val="FF0000"/>
                </a:solidFill>
              </a:rPr>
              <a:t>O</a:t>
            </a:r>
            <a:r>
              <a:rPr lang="en-US" sz="1800" dirty="0" err="1" smtClean="0"/>
              <a:t>penness</a:t>
            </a:r>
            <a:endParaRPr lang="hr-HR" altLang="en-US" sz="1800" dirty="0" smtClean="0">
              <a:solidFill>
                <a:srgbClr val="C00000"/>
              </a:solidFill>
              <a:latin typeface="Arial" panose="020B0604020202020204" pitchFamily="34" charset="0"/>
            </a:endParaRPr>
          </a:p>
          <a:p>
            <a:pPr>
              <a:spcBef>
                <a:spcPct val="0"/>
              </a:spcBef>
              <a:buNone/>
            </a:pPr>
            <a:r>
              <a:rPr lang="hr-HR" altLang="en-US" sz="1800" dirty="0" smtClean="0">
                <a:solidFill>
                  <a:srgbClr val="C00000"/>
                </a:solidFill>
                <a:latin typeface="Arial" panose="020B0604020202020204" pitchFamily="34" charset="0"/>
              </a:rPr>
              <a:t>- </a:t>
            </a:r>
            <a:r>
              <a:rPr lang="hr-HR" altLang="en-US" sz="1800" dirty="0" smtClean="0">
                <a:solidFill>
                  <a:srgbClr val="FF0000"/>
                </a:solidFill>
              </a:rPr>
              <a:t>C</a:t>
            </a:r>
            <a:r>
              <a:rPr lang="en-US" sz="1800" dirty="0" err="1" smtClean="0"/>
              <a:t>onscientiousness</a:t>
            </a:r>
            <a:endParaRPr lang="hr-HR" altLang="en-US" sz="1800" dirty="0" smtClean="0">
              <a:solidFill>
                <a:srgbClr val="C00000"/>
              </a:solidFill>
              <a:latin typeface="Arial" panose="020B0604020202020204" pitchFamily="34" charset="0"/>
            </a:endParaRPr>
          </a:p>
          <a:p>
            <a:pPr>
              <a:spcBef>
                <a:spcPct val="0"/>
              </a:spcBef>
              <a:buNone/>
            </a:pPr>
            <a:r>
              <a:rPr lang="hr-HR" altLang="en-US" sz="1800" dirty="0" smtClean="0">
                <a:solidFill>
                  <a:srgbClr val="C00000"/>
                </a:solidFill>
                <a:latin typeface="Arial" panose="020B0604020202020204" pitchFamily="34" charset="0"/>
              </a:rPr>
              <a:t>- </a:t>
            </a:r>
            <a:r>
              <a:rPr lang="hr-HR" altLang="en-US" sz="1800" dirty="0" smtClean="0">
                <a:solidFill>
                  <a:srgbClr val="FF0000"/>
                </a:solidFill>
              </a:rPr>
              <a:t>E</a:t>
            </a:r>
            <a:r>
              <a:rPr lang="en-US" sz="1800" dirty="0" err="1" smtClean="0"/>
              <a:t>xtraversion</a:t>
            </a:r>
            <a:endParaRPr lang="hr-HR" altLang="en-US" sz="1800" dirty="0" smtClean="0">
              <a:solidFill>
                <a:srgbClr val="C00000"/>
              </a:solidFill>
              <a:latin typeface="Arial" panose="020B0604020202020204" pitchFamily="34" charset="0"/>
            </a:endParaRPr>
          </a:p>
          <a:p>
            <a:pPr>
              <a:spcBef>
                <a:spcPct val="0"/>
              </a:spcBef>
              <a:buNone/>
            </a:pPr>
            <a:r>
              <a:rPr lang="hr-HR" altLang="en-US" sz="1800" dirty="0" smtClean="0">
                <a:solidFill>
                  <a:srgbClr val="C00000"/>
                </a:solidFill>
                <a:latin typeface="Arial" panose="020B0604020202020204" pitchFamily="34" charset="0"/>
              </a:rPr>
              <a:t>- </a:t>
            </a:r>
            <a:r>
              <a:rPr lang="hr-HR" altLang="en-US" sz="1800" dirty="0" smtClean="0">
                <a:solidFill>
                  <a:srgbClr val="FF0000"/>
                </a:solidFill>
              </a:rPr>
              <a:t>A</a:t>
            </a:r>
            <a:r>
              <a:rPr lang="en-US" sz="1800" dirty="0" err="1" smtClean="0"/>
              <a:t>greeableness</a:t>
            </a:r>
            <a:endParaRPr lang="hr-HR" altLang="en-US" sz="1800" dirty="0" smtClean="0">
              <a:solidFill>
                <a:srgbClr val="C00000"/>
              </a:solidFill>
              <a:latin typeface="Arial" panose="020B0604020202020204" pitchFamily="34" charset="0"/>
            </a:endParaRPr>
          </a:p>
          <a:p>
            <a:pPr>
              <a:spcBef>
                <a:spcPct val="0"/>
              </a:spcBef>
              <a:buNone/>
            </a:pPr>
            <a:r>
              <a:rPr lang="hr-HR" altLang="en-US" sz="1800" dirty="0">
                <a:solidFill>
                  <a:srgbClr val="C00000"/>
                </a:solidFill>
                <a:latin typeface="Arial" panose="020B0604020202020204" pitchFamily="34" charset="0"/>
              </a:rPr>
              <a:t>-</a:t>
            </a:r>
            <a:r>
              <a:rPr lang="hr-HR" altLang="en-US" sz="1800" dirty="0" smtClean="0">
                <a:solidFill>
                  <a:srgbClr val="C00000"/>
                </a:solidFill>
                <a:latin typeface="Arial" panose="020B0604020202020204" pitchFamily="34" charset="0"/>
              </a:rPr>
              <a:t> </a:t>
            </a:r>
            <a:r>
              <a:rPr lang="hr-HR" altLang="en-US" sz="1800" dirty="0">
                <a:solidFill>
                  <a:srgbClr val="FF0000"/>
                </a:solidFill>
              </a:rPr>
              <a:t>N</a:t>
            </a:r>
            <a:r>
              <a:rPr lang="en-US" sz="1800" dirty="0" err="1" smtClean="0"/>
              <a:t>euroticism</a:t>
            </a:r>
            <a:endParaRPr lang="en-US" altLang="en-US" sz="1800" dirty="0">
              <a:solidFill>
                <a:srgbClr val="C00000"/>
              </a:solidFill>
              <a:latin typeface="Arial" panose="020B0604020202020204" pitchFamily="34" charset="0"/>
            </a:endParaRPr>
          </a:p>
        </p:txBody>
      </p:sp>
      <p:sp>
        <p:nvSpPr>
          <p:cNvPr id="29" name="TextBox 62"/>
          <p:cNvSpPr txBox="1">
            <a:spLocks noChangeArrowheads="1"/>
          </p:cNvSpPr>
          <p:nvPr/>
        </p:nvSpPr>
        <p:spPr bwMode="auto">
          <a:xfrm>
            <a:off x="2033602" y="3166829"/>
            <a:ext cx="19287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hr-HR" altLang="en-US" sz="1800" dirty="0" smtClean="0">
                <a:solidFill>
                  <a:srgbClr val="C00000"/>
                </a:solidFill>
                <a:latin typeface="Arial" panose="020B0604020202020204" pitchFamily="34" charset="0"/>
              </a:rPr>
              <a:t>npr. kod bolesnih</a:t>
            </a:r>
          </a:p>
          <a:p>
            <a:pPr eaLnBrk="1" hangingPunct="1">
              <a:spcBef>
                <a:spcPct val="0"/>
              </a:spcBef>
              <a:buFontTx/>
              <a:buNone/>
            </a:pPr>
            <a:r>
              <a:rPr lang="hr-HR" altLang="en-US" sz="1800" dirty="0" smtClean="0">
                <a:solidFill>
                  <a:srgbClr val="C00000"/>
                </a:solidFill>
                <a:latin typeface="Arial" panose="020B0604020202020204" pitchFamily="34" charset="0"/>
              </a:rPr>
              <a:t>ili </a:t>
            </a:r>
            <a:r>
              <a:rPr lang="hr-HR" altLang="en-US" sz="1800" dirty="0" err="1" smtClean="0">
                <a:solidFill>
                  <a:srgbClr val="C00000"/>
                </a:solidFill>
                <a:latin typeface="Arial" panose="020B0604020202020204" pitchFamily="34" charset="0"/>
              </a:rPr>
              <a:t>ozljeđenih</a:t>
            </a:r>
            <a:endParaRPr lang="hr-HR" altLang="en-US" sz="1800" dirty="0" smtClean="0">
              <a:solidFill>
                <a:srgbClr val="C00000"/>
              </a:solidFill>
              <a:latin typeface="Arial" panose="020B0604020202020204" pitchFamily="34" charset="0"/>
            </a:endParaRPr>
          </a:p>
          <a:p>
            <a:pPr eaLnBrk="1" hangingPunct="1">
              <a:spcBef>
                <a:spcPct val="0"/>
              </a:spcBef>
              <a:buFontTx/>
              <a:buNone/>
            </a:pPr>
            <a:r>
              <a:rPr lang="hr-HR" altLang="en-US" sz="1800" dirty="0" smtClean="0">
                <a:solidFill>
                  <a:srgbClr val="C00000"/>
                </a:solidFill>
                <a:latin typeface="Arial" panose="020B0604020202020204" pitchFamily="34" charset="0"/>
              </a:rPr>
              <a:t>osoba</a:t>
            </a:r>
            <a:endParaRPr lang="en-US" altLang="en-US" sz="1800" dirty="0">
              <a:solidFill>
                <a:srgbClr val="C00000"/>
              </a:solidFill>
              <a:latin typeface="Arial" panose="020B0604020202020204" pitchFamily="34" charset="0"/>
            </a:endParaRPr>
          </a:p>
        </p:txBody>
      </p:sp>
      <p:cxnSp>
        <p:nvCxnSpPr>
          <p:cNvPr id="30" name="Straight Connector 29"/>
          <p:cNvCxnSpPr>
            <a:stCxn id="9" idx="2"/>
            <a:endCxn id="27" idx="0"/>
          </p:cNvCxnSpPr>
          <p:nvPr/>
        </p:nvCxnSpPr>
        <p:spPr>
          <a:xfrm flipH="1">
            <a:off x="6756770" y="3874532"/>
            <a:ext cx="539812"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2"/>
            <a:endCxn id="26" idx="0"/>
          </p:cNvCxnSpPr>
          <p:nvPr/>
        </p:nvCxnSpPr>
        <p:spPr>
          <a:xfrm>
            <a:off x="7296582" y="3874532"/>
            <a:ext cx="535632"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8" idx="0"/>
          </p:cNvCxnSpPr>
          <p:nvPr/>
        </p:nvCxnSpPr>
        <p:spPr>
          <a:xfrm>
            <a:off x="7705303" y="2971800"/>
            <a:ext cx="884446"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2"/>
            <a:endCxn id="9" idx="0"/>
          </p:cNvCxnSpPr>
          <p:nvPr/>
        </p:nvCxnSpPr>
        <p:spPr>
          <a:xfrm flipH="1">
            <a:off x="7296582" y="2967552"/>
            <a:ext cx="417192" cy="537648"/>
          </a:xfrm>
          <a:prstGeom prst="line">
            <a:avLst/>
          </a:prstGeom>
        </p:spPr>
        <p:style>
          <a:lnRef idx="1">
            <a:schemeClr val="accent1"/>
          </a:lnRef>
          <a:fillRef idx="0">
            <a:schemeClr val="accent1"/>
          </a:fillRef>
          <a:effectRef idx="0">
            <a:schemeClr val="accent1"/>
          </a:effectRef>
          <a:fontRef idx="minor">
            <a:schemeClr val="tx1"/>
          </a:fontRef>
        </p:style>
      </p:cxnSp>
      <p:sp>
        <p:nvSpPr>
          <p:cNvPr id="34" name="Left Brace 33"/>
          <p:cNvSpPr/>
          <p:nvPr/>
        </p:nvSpPr>
        <p:spPr>
          <a:xfrm rot="16200000" flipV="1">
            <a:off x="7467600" y="3505200"/>
            <a:ext cx="457200" cy="27432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extLst>
      <p:ext uri="{BB962C8B-B14F-4D97-AF65-F5344CB8AC3E}">
        <p14:creationId xmlns:p14="http://schemas.microsoft.com/office/powerpoint/2010/main" val="2237873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3004"/>
            <a:ext cx="3312368" cy="1143000"/>
          </a:xfrm>
        </p:spPr>
        <p:txBody>
          <a:bodyPr>
            <a:normAutofit fontScale="90000"/>
          </a:bodyPr>
          <a:lstStyle/>
          <a:p>
            <a:r>
              <a:rPr lang="hr-HR" dirty="0" err="1" smtClean="0"/>
              <a:t>rTMS</a:t>
            </a:r>
            <a:r>
              <a:rPr lang="hr-HR" dirty="0" smtClean="0"/>
              <a:t> </a:t>
            </a:r>
            <a:r>
              <a:rPr lang="hr-HR" dirty="0" err="1" smtClean="0"/>
              <a:t>vs</a:t>
            </a:r>
            <a:r>
              <a:rPr lang="hr-HR" dirty="0" smtClean="0"/>
              <a:t> </a:t>
            </a:r>
            <a:r>
              <a:rPr lang="hr-HR" dirty="0" err="1" smtClean="0"/>
              <a:t>tDCS</a:t>
            </a:r>
            <a:r>
              <a:rPr lang="hr-HR" dirty="0" smtClean="0"/>
              <a:t/>
            </a:r>
            <a:br>
              <a:rPr lang="hr-HR" dirty="0" smtClean="0"/>
            </a:br>
            <a:r>
              <a:rPr lang="hr-HR" dirty="0" smtClean="0"/>
              <a:t>mane</a:t>
            </a:r>
            <a:endParaRPr lang="hr-H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47670"/>
            <a:ext cx="2922107" cy="4387445"/>
          </a:xfrm>
          <a:prstGeom prst="rect">
            <a:avLst/>
          </a:prstGeom>
        </p:spPr>
      </p:pic>
      <p:sp>
        <p:nvSpPr>
          <p:cNvPr id="4" name="TextBox 3"/>
          <p:cNvSpPr txBox="1"/>
          <p:nvPr/>
        </p:nvSpPr>
        <p:spPr>
          <a:xfrm>
            <a:off x="3620237" y="-20526"/>
            <a:ext cx="5555659" cy="6555641"/>
          </a:xfrm>
          <a:prstGeom prst="rect">
            <a:avLst/>
          </a:prstGeom>
          <a:noFill/>
        </p:spPr>
        <p:txBody>
          <a:bodyPr wrap="square" rtlCol="0">
            <a:spAutoFit/>
          </a:bodyPr>
          <a:lstStyle/>
          <a:p>
            <a:pPr marL="285750" indent="-285750">
              <a:buFontTx/>
              <a:buChar char="-"/>
            </a:pPr>
            <a:r>
              <a:rPr lang="hr-HR" sz="2000" dirty="0" err="1" smtClean="0">
                <a:latin typeface="+mj-lt"/>
              </a:rPr>
              <a:t>rTMS</a:t>
            </a:r>
            <a:r>
              <a:rPr lang="hr-HR" sz="2000" dirty="0" smtClean="0">
                <a:latin typeface="+mj-lt"/>
              </a:rPr>
              <a:t>: </a:t>
            </a:r>
            <a:r>
              <a:rPr lang="hr-HR" sz="2000" u="sng" dirty="0" smtClean="0">
                <a:latin typeface="+mj-lt"/>
              </a:rPr>
              <a:t>iritacija</a:t>
            </a:r>
            <a:r>
              <a:rPr lang="hr-HR" sz="2000" dirty="0" smtClean="0">
                <a:latin typeface="+mj-lt"/>
              </a:rPr>
              <a:t> i bol kože kalvarije</a:t>
            </a:r>
          </a:p>
          <a:p>
            <a:pPr marL="285750" indent="-285750">
              <a:buFontTx/>
              <a:buChar char="-"/>
            </a:pPr>
            <a:endParaRPr lang="hr-HR" sz="2000" dirty="0" smtClean="0">
              <a:latin typeface="+mj-lt"/>
            </a:endParaRPr>
          </a:p>
          <a:p>
            <a:pPr marL="285750" indent="-285750">
              <a:buFontTx/>
              <a:buChar char="-"/>
            </a:pPr>
            <a:r>
              <a:rPr lang="hr-HR" sz="2000" dirty="0" err="1" smtClean="0">
                <a:latin typeface="+mj-lt"/>
              </a:rPr>
              <a:t>tDCS</a:t>
            </a:r>
            <a:r>
              <a:rPr lang="hr-HR" sz="2000" dirty="0" smtClean="0">
                <a:latin typeface="+mj-lt"/>
              </a:rPr>
              <a:t>: </a:t>
            </a:r>
            <a:r>
              <a:rPr lang="hr-HR" sz="2000" u="sng" dirty="0" err="1" smtClean="0">
                <a:latin typeface="+mj-lt"/>
              </a:rPr>
              <a:t>fosfeni</a:t>
            </a:r>
            <a:r>
              <a:rPr lang="hr-HR" sz="2000" dirty="0" smtClean="0">
                <a:latin typeface="+mj-lt"/>
              </a:rPr>
              <a:t> uslijed prekomjerne aktivacije pojedinih stanica vidnog sustava </a:t>
            </a:r>
          </a:p>
          <a:p>
            <a:pPr marL="285750" indent="-285750">
              <a:buFontTx/>
              <a:buChar char="-"/>
            </a:pPr>
            <a:endParaRPr lang="hr-HR" sz="2000" dirty="0" smtClean="0">
              <a:latin typeface="+mj-lt"/>
            </a:endParaRPr>
          </a:p>
          <a:p>
            <a:pPr marL="285750" indent="-285750">
              <a:buFontTx/>
              <a:buChar char="-"/>
            </a:pPr>
            <a:r>
              <a:rPr lang="hr-HR" sz="2000" dirty="0" smtClean="0">
                <a:latin typeface="+mj-lt"/>
              </a:rPr>
              <a:t>Za </a:t>
            </a:r>
            <a:r>
              <a:rPr lang="hr-HR" sz="2000" dirty="0" err="1" smtClean="0">
                <a:latin typeface="+mj-lt"/>
              </a:rPr>
              <a:t>rTMS</a:t>
            </a:r>
            <a:r>
              <a:rPr lang="hr-HR" sz="2000" dirty="0" smtClean="0">
                <a:latin typeface="+mj-lt"/>
              </a:rPr>
              <a:t> je </a:t>
            </a:r>
            <a:r>
              <a:rPr lang="hr-HR" sz="2000" u="sng" dirty="0" smtClean="0">
                <a:latin typeface="+mj-lt"/>
              </a:rPr>
              <a:t>potrebno </a:t>
            </a:r>
            <a:r>
              <a:rPr lang="hr-HR" sz="2000" u="sng" dirty="0" err="1" smtClean="0">
                <a:latin typeface="+mj-lt"/>
              </a:rPr>
              <a:t>mapiranje</a:t>
            </a:r>
            <a:r>
              <a:rPr lang="hr-HR" sz="2000" dirty="0" smtClean="0">
                <a:latin typeface="+mj-lt"/>
              </a:rPr>
              <a:t> područja (epicentara) koja će se stimulirati/suprimirati (</a:t>
            </a:r>
            <a:r>
              <a:rPr lang="hr-HR" sz="2000" dirty="0" smtClean="0">
                <a:solidFill>
                  <a:srgbClr val="FF0000"/>
                </a:solidFill>
                <a:latin typeface="+mj-lt"/>
              </a:rPr>
              <a:t>iz prethodnog MRI snimanja mozga</a:t>
            </a:r>
            <a:r>
              <a:rPr lang="hr-HR" sz="2000" dirty="0" smtClean="0">
                <a:latin typeface="+mj-lt"/>
              </a:rPr>
              <a:t>), ali je zato </a:t>
            </a:r>
            <a:r>
              <a:rPr lang="hr-HR" sz="2000" dirty="0" err="1" smtClean="0">
                <a:latin typeface="+mj-lt"/>
              </a:rPr>
              <a:t>rTMS</a:t>
            </a:r>
            <a:r>
              <a:rPr lang="hr-HR" sz="2000" dirty="0" smtClean="0">
                <a:latin typeface="+mj-lt"/>
              </a:rPr>
              <a:t> i preciznija i </a:t>
            </a:r>
            <a:r>
              <a:rPr lang="hr-HR" sz="2000" dirty="0" err="1" smtClean="0">
                <a:latin typeface="+mj-lt"/>
              </a:rPr>
              <a:t>reproducibilnija</a:t>
            </a:r>
            <a:endParaRPr lang="hr-HR" sz="2000" dirty="0" smtClean="0">
              <a:latin typeface="+mj-lt"/>
            </a:endParaRPr>
          </a:p>
          <a:p>
            <a:endParaRPr lang="hr-HR" sz="2000" dirty="0" smtClean="0">
              <a:latin typeface="+mj-lt"/>
            </a:endParaRPr>
          </a:p>
          <a:p>
            <a:pPr marL="285750" indent="-285750">
              <a:buFontTx/>
              <a:buChar char="-"/>
            </a:pPr>
            <a:r>
              <a:rPr lang="hr-HR" sz="2000" u="sng" dirty="0" smtClean="0">
                <a:latin typeface="+mj-lt"/>
              </a:rPr>
              <a:t>Glavobolja</a:t>
            </a:r>
            <a:r>
              <a:rPr lang="hr-HR" sz="2000" dirty="0" smtClean="0">
                <a:latin typeface="+mj-lt"/>
              </a:rPr>
              <a:t>, djelomično zato što je </a:t>
            </a:r>
            <a:r>
              <a:rPr lang="hr-HR" sz="2000" dirty="0" err="1" smtClean="0">
                <a:latin typeface="+mj-lt"/>
              </a:rPr>
              <a:t>rTMS</a:t>
            </a:r>
            <a:r>
              <a:rPr lang="hr-HR" sz="2000" dirty="0" smtClean="0">
                <a:latin typeface="+mj-lt"/>
              </a:rPr>
              <a:t> </a:t>
            </a:r>
            <a:r>
              <a:rPr lang="hr-HR" sz="2000" u="sng" dirty="0" smtClean="0">
                <a:latin typeface="+mj-lt"/>
              </a:rPr>
              <a:t>bučan</a:t>
            </a:r>
            <a:r>
              <a:rPr lang="hr-HR" sz="2000" dirty="0" smtClean="0">
                <a:latin typeface="+mj-lt"/>
              </a:rPr>
              <a:t> (pa se prilikom stimulacije stavljaju čepovi u uši)</a:t>
            </a:r>
          </a:p>
          <a:p>
            <a:pPr marL="285750" indent="-285750">
              <a:buFontTx/>
              <a:buChar char="-"/>
            </a:pPr>
            <a:endParaRPr lang="hr-HR" sz="2000" dirty="0" smtClean="0">
              <a:latin typeface="+mj-lt"/>
            </a:endParaRPr>
          </a:p>
          <a:p>
            <a:pPr marL="285750" indent="-285750">
              <a:buFontTx/>
              <a:buChar char="-"/>
            </a:pPr>
            <a:r>
              <a:rPr lang="hr-HR" sz="2000" dirty="0" err="1" smtClean="0">
                <a:latin typeface="+mj-lt"/>
              </a:rPr>
              <a:t>rTMS</a:t>
            </a:r>
            <a:r>
              <a:rPr lang="hr-HR" sz="2000" dirty="0" smtClean="0">
                <a:latin typeface="+mj-lt"/>
              </a:rPr>
              <a:t>: </a:t>
            </a:r>
            <a:r>
              <a:rPr lang="hr-HR" sz="2000" u="sng" dirty="0" smtClean="0">
                <a:latin typeface="+mj-lt"/>
              </a:rPr>
              <a:t>prolazne </a:t>
            </a:r>
            <a:r>
              <a:rPr lang="hr-HR" sz="2000" u="sng" dirty="0" err="1" smtClean="0">
                <a:latin typeface="+mj-lt"/>
              </a:rPr>
              <a:t>fascikulacije</a:t>
            </a:r>
            <a:r>
              <a:rPr lang="hr-HR" sz="2000" dirty="0" smtClean="0">
                <a:latin typeface="+mj-lt"/>
              </a:rPr>
              <a:t> </a:t>
            </a:r>
            <a:r>
              <a:rPr lang="hr-HR" sz="2000" dirty="0" err="1" smtClean="0">
                <a:latin typeface="+mj-lt"/>
              </a:rPr>
              <a:t>mimičnih</a:t>
            </a:r>
            <a:r>
              <a:rPr lang="hr-HR" sz="2000" dirty="0" smtClean="0">
                <a:latin typeface="+mj-lt"/>
              </a:rPr>
              <a:t> mišića</a:t>
            </a:r>
          </a:p>
          <a:p>
            <a:pPr marL="285750" indent="-285750">
              <a:buFontTx/>
              <a:buChar char="-"/>
            </a:pPr>
            <a:endParaRPr lang="hr-HR" sz="2000" dirty="0" smtClean="0">
              <a:latin typeface="+mj-lt"/>
            </a:endParaRPr>
          </a:p>
          <a:p>
            <a:pPr marL="285750" indent="-285750">
              <a:buFontTx/>
              <a:buChar char="-"/>
            </a:pPr>
            <a:r>
              <a:rPr lang="hr-HR" sz="2000" dirty="0" err="1" smtClean="0">
                <a:latin typeface="+mj-lt"/>
              </a:rPr>
              <a:t>rTMS</a:t>
            </a:r>
            <a:r>
              <a:rPr lang="hr-HR" sz="2000" dirty="0" smtClean="0">
                <a:latin typeface="+mj-lt"/>
              </a:rPr>
              <a:t>: </a:t>
            </a:r>
            <a:r>
              <a:rPr lang="hr-HR" sz="2000" u="sng" dirty="0" smtClean="0">
                <a:latin typeface="+mj-lt"/>
              </a:rPr>
              <a:t>epileptički napadaj</a:t>
            </a:r>
            <a:r>
              <a:rPr lang="hr-HR" sz="2000" dirty="0" smtClean="0">
                <a:latin typeface="+mj-lt"/>
              </a:rPr>
              <a:t> (iznimno rijetko, ali češće nego kod </a:t>
            </a:r>
            <a:r>
              <a:rPr lang="hr-HR" sz="2000" dirty="0" err="1" smtClean="0">
                <a:latin typeface="+mj-lt"/>
              </a:rPr>
              <a:t>tDCS</a:t>
            </a:r>
            <a:r>
              <a:rPr lang="hr-HR" sz="2000" dirty="0" smtClean="0">
                <a:latin typeface="+mj-lt"/>
              </a:rPr>
              <a:t>)</a:t>
            </a:r>
          </a:p>
          <a:p>
            <a:pPr marL="285750" indent="-285750">
              <a:buFontTx/>
              <a:buChar char="-"/>
            </a:pPr>
            <a:endParaRPr lang="hr-HR" sz="2000" dirty="0">
              <a:latin typeface="+mj-lt"/>
            </a:endParaRPr>
          </a:p>
          <a:p>
            <a:pPr marL="285750" indent="-285750">
              <a:buFontTx/>
              <a:buChar char="-"/>
            </a:pPr>
            <a:r>
              <a:rPr lang="hr-HR" sz="2000" dirty="0" smtClean="0">
                <a:latin typeface="+mj-lt"/>
              </a:rPr>
              <a:t>Kod </a:t>
            </a:r>
            <a:r>
              <a:rPr lang="hr-HR" sz="2000" dirty="0" err="1" smtClean="0">
                <a:latin typeface="+mj-lt"/>
              </a:rPr>
              <a:t>rTMS</a:t>
            </a:r>
            <a:r>
              <a:rPr lang="hr-HR" sz="2000" dirty="0" smtClean="0">
                <a:latin typeface="+mj-lt"/>
              </a:rPr>
              <a:t> ispitanik </a:t>
            </a:r>
            <a:r>
              <a:rPr lang="hr-HR" sz="2000" u="sng" dirty="0" smtClean="0">
                <a:latin typeface="+mj-lt"/>
              </a:rPr>
              <a:t>razlikuje pravu od lažne stimulacije</a:t>
            </a:r>
            <a:r>
              <a:rPr lang="hr-HR" sz="2000" dirty="0" smtClean="0">
                <a:latin typeface="+mj-lt"/>
              </a:rPr>
              <a:t> (pa se teže provode znanstvena istraživanja),  a što nije slučaj s </a:t>
            </a:r>
            <a:r>
              <a:rPr lang="hr-HR" sz="2000" dirty="0" err="1" smtClean="0">
                <a:latin typeface="+mj-lt"/>
              </a:rPr>
              <a:t>tDCS</a:t>
            </a:r>
            <a:endParaRPr lang="en-US" sz="2000"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1145" y="671280"/>
            <a:ext cx="1459092" cy="789300"/>
          </a:xfrm>
          <a:prstGeom prst="rect">
            <a:avLst/>
          </a:prstGeom>
        </p:spPr>
      </p:pic>
      <p:sp>
        <p:nvSpPr>
          <p:cNvPr id="6" name="Left Arrow 5"/>
          <p:cNvSpPr/>
          <p:nvPr/>
        </p:nvSpPr>
        <p:spPr>
          <a:xfrm>
            <a:off x="3551141" y="639381"/>
            <a:ext cx="398719" cy="3508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23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65755"/>
            <a:ext cx="7848872" cy="1200329"/>
          </a:xfrm>
          <a:prstGeom prst="rect">
            <a:avLst/>
          </a:prstGeom>
          <a:noFill/>
        </p:spPr>
        <p:txBody>
          <a:bodyPr wrap="square" rtlCol="0">
            <a:spAutoFit/>
          </a:bodyPr>
          <a:lstStyle/>
          <a:p>
            <a:r>
              <a:rPr lang="hr-HR" sz="2400" b="1" dirty="0"/>
              <a:t>Etička pitanja vezana uz unaprjeđenje rada mozga </a:t>
            </a:r>
            <a:r>
              <a:rPr lang="hr-HR" sz="2400" b="1" dirty="0" smtClean="0"/>
              <a:t>farmakološkim </a:t>
            </a:r>
            <a:r>
              <a:rPr lang="hr-HR" sz="2400" b="1" dirty="0"/>
              <a:t>i </a:t>
            </a:r>
            <a:r>
              <a:rPr lang="hr-HR" sz="2400" b="1" dirty="0" err="1"/>
              <a:t>nefarmakološkim</a:t>
            </a:r>
            <a:r>
              <a:rPr lang="hr-HR" sz="2400" b="1" dirty="0"/>
              <a:t> </a:t>
            </a:r>
            <a:r>
              <a:rPr lang="hr-HR" sz="2400" b="1" dirty="0" smtClean="0"/>
              <a:t>metodama (6)</a:t>
            </a:r>
            <a:endParaRPr lang="en-US" sz="2400" dirty="0"/>
          </a:p>
          <a:p>
            <a:endParaRPr lang="en-US" sz="2400" dirty="0"/>
          </a:p>
        </p:txBody>
      </p:sp>
      <p:sp>
        <p:nvSpPr>
          <p:cNvPr id="3" name="TextBox 2"/>
          <p:cNvSpPr txBox="1"/>
          <p:nvPr/>
        </p:nvSpPr>
        <p:spPr>
          <a:xfrm>
            <a:off x="467544" y="1484784"/>
            <a:ext cx="8136904" cy="4801314"/>
          </a:xfrm>
          <a:prstGeom prst="rect">
            <a:avLst/>
          </a:prstGeom>
          <a:noFill/>
        </p:spPr>
        <p:txBody>
          <a:bodyPr wrap="square" rtlCol="0">
            <a:spAutoFit/>
          </a:bodyPr>
          <a:lstStyle/>
          <a:p>
            <a:r>
              <a:rPr lang="hr-HR" dirty="0"/>
              <a:t>Etička pitanja vezana uz unapređenje rada mozga (</a:t>
            </a:r>
            <a:r>
              <a:rPr lang="hr-HR" i="1" dirty="0" err="1">
                <a:solidFill>
                  <a:srgbClr val="FFFF00"/>
                </a:solidFill>
              </a:rPr>
              <a:t>cognitive</a:t>
            </a:r>
            <a:r>
              <a:rPr lang="hr-HR" i="1" dirty="0">
                <a:solidFill>
                  <a:srgbClr val="FFFF00"/>
                </a:solidFill>
              </a:rPr>
              <a:t> </a:t>
            </a:r>
            <a:r>
              <a:rPr lang="hr-HR" i="1" dirty="0" err="1" smtClean="0">
                <a:solidFill>
                  <a:srgbClr val="FFFF00"/>
                </a:solidFill>
              </a:rPr>
              <a:t>enhancement</a:t>
            </a:r>
            <a:r>
              <a:rPr lang="hr-HR" dirty="0" smtClean="0"/>
              <a:t>)  </a:t>
            </a:r>
            <a:r>
              <a:rPr lang="hr-HR" dirty="0"/>
              <a:t>farmakološkim i </a:t>
            </a:r>
            <a:r>
              <a:rPr lang="hr-HR" dirty="0" err="1"/>
              <a:t>nefarmakološkim</a:t>
            </a:r>
            <a:r>
              <a:rPr lang="hr-HR" dirty="0"/>
              <a:t> </a:t>
            </a:r>
            <a:r>
              <a:rPr lang="hr-HR" dirty="0" smtClean="0"/>
              <a:t>(</a:t>
            </a:r>
            <a:r>
              <a:rPr lang="hr-HR" dirty="0"/>
              <a:t>pogledaj radove</a:t>
            </a:r>
            <a:r>
              <a:rPr lang="hr-HR" i="1" dirty="0"/>
              <a:t> </a:t>
            </a:r>
            <a:r>
              <a:rPr lang="hr-HR" dirty="0" err="1"/>
              <a:t>Roija</a:t>
            </a:r>
            <a:r>
              <a:rPr lang="hr-HR" dirty="0"/>
              <a:t> Cohena </a:t>
            </a:r>
            <a:r>
              <a:rPr lang="hr-HR" dirty="0" err="1"/>
              <a:t>Kadosha</a:t>
            </a:r>
            <a:r>
              <a:rPr lang="hr-HR" dirty="0"/>
              <a:t> i suradnika</a:t>
            </a:r>
            <a:r>
              <a:rPr lang="hr-HR" dirty="0" smtClean="0"/>
              <a:t>) metodama </a:t>
            </a:r>
            <a:r>
              <a:rPr lang="hr-HR" dirty="0"/>
              <a:t>mogu se grupirati u tri </a:t>
            </a:r>
            <a:r>
              <a:rPr lang="hr-HR" dirty="0" smtClean="0"/>
              <a:t>kategorije:</a:t>
            </a:r>
          </a:p>
          <a:p>
            <a:endParaRPr lang="hr-HR" dirty="0"/>
          </a:p>
          <a:p>
            <a:r>
              <a:rPr lang="hr-HR" dirty="0" smtClean="0"/>
              <a:t>U </a:t>
            </a:r>
            <a:r>
              <a:rPr lang="hr-HR" dirty="0"/>
              <a:t>prvu kategoriju spadaju zdravstvena pitanja: </a:t>
            </a:r>
            <a:r>
              <a:rPr lang="hr-HR" dirty="0">
                <a:solidFill>
                  <a:srgbClr val="FFFF00"/>
                </a:solidFill>
              </a:rPr>
              <a:t>sigurnost, nuspojave i nenamjerne posljedice upotrebe tih metoda</a:t>
            </a:r>
            <a:r>
              <a:rPr lang="hr-HR" dirty="0"/>
              <a:t>. </a:t>
            </a:r>
            <a:endParaRPr lang="en-US" dirty="0"/>
          </a:p>
          <a:p>
            <a:endParaRPr lang="hr-HR" dirty="0" smtClean="0"/>
          </a:p>
          <a:p>
            <a:r>
              <a:rPr lang="hr-HR" dirty="0" smtClean="0"/>
              <a:t>Druga </a:t>
            </a:r>
            <a:r>
              <a:rPr lang="hr-HR" dirty="0"/>
              <a:t>kategorija etičkih pitanja tiče se </a:t>
            </a:r>
            <a:r>
              <a:rPr lang="hr-HR" dirty="0">
                <a:solidFill>
                  <a:srgbClr val="FFFF00"/>
                </a:solidFill>
              </a:rPr>
              <a:t>društvenih posljedica </a:t>
            </a:r>
            <a:r>
              <a:rPr lang="hr-HR" dirty="0"/>
              <a:t>unaprjeđenja rada mozga. Američki sudovi već su imali slučajeve koje su pokrenuli roditelji koje su škole prisiljavale da liječe svoju djecu zbog poremećaja pozornosti. To izaziva zabrinutost zbog vrlo izravnog oblika prisile, ali i zbog razlika koje nastaju uslijed povećavanja nejednakosti s obzirom na socioekonomski status.</a:t>
            </a:r>
            <a:endParaRPr lang="en-US" dirty="0"/>
          </a:p>
          <a:p>
            <a:endParaRPr lang="hr-HR" dirty="0" smtClean="0"/>
          </a:p>
          <a:p>
            <a:r>
              <a:rPr lang="hr-HR" dirty="0" smtClean="0"/>
              <a:t>Treća </a:t>
            </a:r>
            <a:r>
              <a:rPr lang="hr-HR" dirty="0"/>
              <a:t>kategorija etičkih pitanja uključuje brojna pitanja koja se tiču našeg razumijevanja </a:t>
            </a:r>
            <a:r>
              <a:rPr lang="hr-HR" dirty="0">
                <a:solidFill>
                  <a:srgbClr val="FFFF00"/>
                </a:solidFill>
              </a:rPr>
              <a:t>osobnih napora i dostignuća, autonomije i vrijednosti ljudske </a:t>
            </a:r>
            <a:r>
              <a:rPr lang="hr-HR" dirty="0" smtClean="0">
                <a:solidFill>
                  <a:srgbClr val="FFFF00"/>
                </a:solidFill>
              </a:rPr>
              <a:t>osobe</a:t>
            </a:r>
            <a:r>
              <a:rPr lang="hr-HR" dirty="0" smtClean="0"/>
              <a:t>.</a:t>
            </a:r>
          </a:p>
          <a:p>
            <a:endParaRPr lang="hr-HR" dirty="0"/>
          </a:p>
        </p:txBody>
      </p:sp>
    </p:spTree>
    <p:extLst>
      <p:ext uri="{BB962C8B-B14F-4D97-AF65-F5344CB8AC3E}">
        <p14:creationId xmlns:p14="http://schemas.microsoft.com/office/powerpoint/2010/main" val="751649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65755"/>
            <a:ext cx="7848872" cy="1200329"/>
          </a:xfrm>
          <a:prstGeom prst="rect">
            <a:avLst/>
          </a:prstGeom>
          <a:noFill/>
        </p:spPr>
        <p:txBody>
          <a:bodyPr wrap="square" rtlCol="0">
            <a:spAutoFit/>
          </a:bodyPr>
          <a:lstStyle/>
          <a:p>
            <a:r>
              <a:rPr lang="hr-HR" sz="2400" b="1" dirty="0"/>
              <a:t>Etička pitanja vezana uz unaprjeđenje rada mozga </a:t>
            </a:r>
            <a:r>
              <a:rPr lang="hr-HR" sz="2400" b="1" dirty="0" smtClean="0"/>
              <a:t>farmakološkim </a:t>
            </a:r>
            <a:r>
              <a:rPr lang="hr-HR" sz="2400" b="1" dirty="0"/>
              <a:t>i </a:t>
            </a:r>
            <a:r>
              <a:rPr lang="hr-HR" sz="2400" b="1" dirty="0" err="1"/>
              <a:t>nefarmakološkim</a:t>
            </a:r>
            <a:r>
              <a:rPr lang="hr-HR" sz="2400" b="1" dirty="0"/>
              <a:t> </a:t>
            </a:r>
            <a:r>
              <a:rPr lang="hr-HR" sz="2400" b="1" dirty="0" smtClean="0"/>
              <a:t>metodama (7)</a:t>
            </a:r>
            <a:endParaRPr lang="en-US" sz="2400" dirty="0"/>
          </a:p>
          <a:p>
            <a:endParaRPr lang="en-US" sz="2400" dirty="0"/>
          </a:p>
        </p:txBody>
      </p:sp>
      <p:sp>
        <p:nvSpPr>
          <p:cNvPr id="3" name="Content Placeholder 2"/>
          <p:cNvSpPr>
            <a:spLocks noGrp="1"/>
          </p:cNvSpPr>
          <p:nvPr>
            <p:ph idx="1"/>
          </p:nvPr>
        </p:nvSpPr>
        <p:spPr>
          <a:xfrm>
            <a:off x="251520" y="1412776"/>
            <a:ext cx="8352928" cy="4968552"/>
          </a:xfrm>
        </p:spPr>
        <p:txBody>
          <a:bodyPr>
            <a:normAutofit/>
          </a:bodyPr>
          <a:lstStyle/>
          <a:p>
            <a:r>
              <a:rPr lang="hr-HR" dirty="0" smtClean="0">
                <a:solidFill>
                  <a:srgbClr val="92D050"/>
                </a:solidFill>
              </a:rPr>
              <a:t>Pitanja za raspravu:</a:t>
            </a:r>
          </a:p>
          <a:p>
            <a:endParaRPr lang="hr-HR" dirty="0" smtClean="0">
              <a:solidFill>
                <a:srgbClr val="92D050"/>
              </a:solidFill>
            </a:endParaRPr>
          </a:p>
          <a:p>
            <a:r>
              <a:rPr lang="hr-HR" dirty="0"/>
              <a:t>Jesmo li „varali“ ako smo učili bolje i postigli neki uspjeh uz </a:t>
            </a:r>
            <a:r>
              <a:rPr lang="hr-HR" dirty="0" err="1"/>
              <a:t>Ritalin</a:t>
            </a:r>
            <a:r>
              <a:rPr lang="hr-HR" dirty="0"/>
              <a:t>? </a:t>
            </a:r>
            <a:endParaRPr lang="hr-HR" dirty="0" smtClean="0"/>
          </a:p>
          <a:p>
            <a:r>
              <a:rPr lang="hr-HR" dirty="0" smtClean="0"/>
              <a:t>Smijemo </a:t>
            </a:r>
            <a:r>
              <a:rPr lang="hr-HR" dirty="0"/>
              <a:t>li sve zasluge pripisati sebi? Što je npr. s onim učenicima koji zbog našeg „uspjeha“ uz </a:t>
            </a:r>
            <a:r>
              <a:rPr lang="hr-HR" dirty="0" err="1"/>
              <a:t>Ritalin</a:t>
            </a:r>
            <a:r>
              <a:rPr lang="hr-HR" dirty="0"/>
              <a:t> nisu upisali željeni studij</a:t>
            </a:r>
            <a:r>
              <a:rPr lang="hr-HR" dirty="0" smtClean="0"/>
              <a:t>?</a:t>
            </a:r>
          </a:p>
          <a:p>
            <a:r>
              <a:rPr lang="hr-HR" dirty="0" smtClean="0"/>
              <a:t>Ako </a:t>
            </a:r>
            <a:r>
              <a:rPr lang="hr-HR" dirty="0"/>
              <a:t>se zaljubimo u nekoga tko je na </a:t>
            </a:r>
            <a:r>
              <a:rPr lang="hr-HR" dirty="0" err="1"/>
              <a:t>fluoksetinu</a:t>
            </a:r>
            <a:r>
              <a:rPr lang="hr-HR" dirty="0"/>
              <a:t> (lijeku iz SSRI skupine) i kasnije utvrdimo da je ta osoba teška i neuravnotežena bez lijeka – hoćemo li ju i dalje jednako </a:t>
            </a:r>
            <a:r>
              <a:rPr lang="hr-HR" dirty="0" smtClean="0"/>
              <a:t>voljeti?</a:t>
            </a:r>
          </a:p>
          <a:p>
            <a:r>
              <a:rPr lang="hr-HR" dirty="0" smtClean="0"/>
              <a:t>Tko </a:t>
            </a:r>
            <a:r>
              <a:rPr lang="hr-HR" dirty="0"/>
              <a:t>je u tom slučaju bila osoba koju smo zavoljeli (dok je koristila </a:t>
            </a:r>
            <a:r>
              <a:rPr lang="hr-HR" dirty="0" err="1"/>
              <a:t>fluoksetin</a:t>
            </a:r>
            <a:r>
              <a:rPr lang="hr-HR" dirty="0" smtClean="0"/>
              <a:t>)?</a:t>
            </a:r>
          </a:p>
          <a:p>
            <a:r>
              <a:rPr lang="hr-HR" dirty="0" smtClean="0"/>
              <a:t>Tretiramo </a:t>
            </a:r>
            <a:r>
              <a:rPr lang="hr-HR" dirty="0"/>
              <a:t>li ljude (uključujući sebe) kao objekte (a ne ljudska bića) ako kemijski unaprijedimo njihove spoznajne funkcije, karakter ili seksualne funkcije? </a:t>
            </a:r>
            <a:endParaRPr lang="en-US" dirty="0"/>
          </a:p>
          <a:p>
            <a:endParaRPr lang="hr-HR" dirty="0" smtClean="0"/>
          </a:p>
        </p:txBody>
      </p:sp>
    </p:spTree>
    <p:extLst>
      <p:ext uri="{BB962C8B-B14F-4D97-AF65-F5344CB8AC3E}">
        <p14:creationId xmlns:p14="http://schemas.microsoft.com/office/powerpoint/2010/main" val="2514399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65755"/>
            <a:ext cx="7848872" cy="1200329"/>
          </a:xfrm>
          <a:prstGeom prst="rect">
            <a:avLst/>
          </a:prstGeom>
          <a:noFill/>
        </p:spPr>
        <p:txBody>
          <a:bodyPr wrap="square" rtlCol="0">
            <a:spAutoFit/>
          </a:bodyPr>
          <a:lstStyle/>
          <a:p>
            <a:r>
              <a:rPr lang="hr-HR" sz="2400" b="1" dirty="0"/>
              <a:t>Etička pitanja vezana uz unaprjeđenje rada mozga </a:t>
            </a:r>
            <a:r>
              <a:rPr lang="hr-HR" sz="2400" b="1" dirty="0" smtClean="0"/>
              <a:t>farmakološkim </a:t>
            </a:r>
            <a:r>
              <a:rPr lang="hr-HR" sz="2400" b="1" dirty="0"/>
              <a:t>i </a:t>
            </a:r>
            <a:r>
              <a:rPr lang="hr-HR" sz="2400" b="1" dirty="0" err="1"/>
              <a:t>nefarmakološkim</a:t>
            </a:r>
            <a:r>
              <a:rPr lang="hr-HR" sz="2400" b="1" dirty="0"/>
              <a:t> </a:t>
            </a:r>
            <a:r>
              <a:rPr lang="hr-HR" sz="2400" b="1" dirty="0" smtClean="0"/>
              <a:t>metodama (8)</a:t>
            </a:r>
            <a:endParaRPr lang="en-US" sz="2400" dirty="0"/>
          </a:p>
          <a:p>
            <a:endParaRPr lang="en-US" sz="2400" dirty="0"/>
          </a:p>
        </p:txBody>
      </p:sp>
      <p:sp>
        <p:nvSpPr>
          <p:cNvPr id="3" name="TextBox 2"/>
          <p:cNvSpPr txBox="1"/>
          <p:nvPr/>
        </p:nvSpPr>
        <p:spPr>
          <a:xfrm>
            <a:off x="251520" y="1340768"/>
            <a:ext cx="8496944" cy="5632311"/>
          </a:xfrm>
          <a:prstGeom prst="rect">
            <a:avLst/>
          </a:prstGeom>
          <a:noFill/>
        </p:spPr>
        <p:txBody>
          <a:bodyPr wrap="square" rtlCol="0">
            <a:spAutoFit/>
          </a:bodyPr>
          <a:lstStyle/>
          <a:p>
            <a:r>
              <a:rPr lang="hr-HR" dirty="0"/>
              <a:t>Osim istraživanja i poboljšavanja kognitivnih sposobnosti, suvremena istraživanja u neuroznanosti bave se i razumijevanjem donošenja odluka, motivacijom, ali i ponašanjem u svakodnevnom životu. Istraživanjem osoba s različitim oštećenjima mozga metodama slikovnog prikaza strukture i aktivnosti moždanog tkiva ustanovilo se koje su točno neuronske mreže i područja mozga važna za donošenje moralnih prosudbi.</a:t>
            </a:r>
            <a:endParaRPr lang="en-US" dirty="0"/>
          </a:p>
          <a:p>
            <a:endParaRPr lang="hr-HR" dirty="0" smtClean="0"/>
          </a:p>
          <a:p>
            <a:r>
              <a:rPr lang="hr-HR" dirty="0"/>
              <a:t>Kako ti znanstveni pomaci utječu na naše razumijevanje moralne i pravne odgovornosti? Više ne optužujemo ljude za djela koja su počinjena u afektu, u stanjima smanjene (sužene) svjesnosti ili kontrole (npr. dok hodamo u snu ili pod hipnozom) ili pod prinudom (npr. s pištoljem uperenim u glavu), jer u tim slučajevima ta djela ne promatramo kao rezultat djelovanja slobodne volje. Počevši od poznatog </a:t>
            </a:r>
            <a:r>
              <a:rPr lang="hr-HR" dirty="0" err="1"/>
              <a:t>Libetovog</a:t>
            </a:r>
            <a:r>
              <a:rPr lang="hr-HR" dirty="0"/>
              <a:t> pokusa iz 1983. godine (</a:t>
            </a:r>
            <a:r>
              <a:rPr lang="hr-HR" dirty="0" err="1"/>
              <a:t>Libet</a:t>
            </a:r>
            <a:r>
              <a:rPr lang="hr-HR" dirty="0"/>
              <a:t> i sur., 1983), pa sve do novijih istraživanja poput onoga </a:t>
            </a:r>
            <a:r>
              <a:rPr lang="hr-HR" dirty="0" err="1"/>
              <a:t>Soona</a:t>
            </a:r>
            <a:r>
              <a:rPr lang="hr-HR" dirty="0"/>
              <a:t> i suradnika (</a:t>
            </a:r>
            <a:r>
              <a:rPr lang="hr-HR" dirty="0" err="1"/>
              <a:t>Soon</a:t>
            </a:r>
            <a:r>
              <a:rPr lang="hr-HR" dirty="0"/>
              <a:t> i sur., 2008),  „problem“ s  </a:t>
            </a:r>
            <a:r>
              <a:rPr lang="hr-HR" dirty="0" err="1"/>
              <a:t>neuroznanstvenim</a:t>
            </a:r>
            <a:r>
              <a:rPr lang="hr-HR" dirty="0"/>
              <a:t> prikazima našeg ponašanja jest da ona ukazuju kako je slobodnu volju jako teško definirati, te da ona zapravo ni ne postoji u onom obliku kakvom smo je prije zamišljali. Naime, putem praćenja moždane aktivnosti u čeonom i tjemenom režnju može se izvršavanje određene radnje ustanoviti (predvidjeti) od 0,5 (</a:t>
            </a:r>
            <a:r>
              <a:rPr lang="hr-HR" dirty="0" err="1"/>
              <a:t>Libet</a:t>
            </a:r>
            <a:r>
              <a:rPr lang="hr-HR" dirty="0"/>
              <a:t> i sur., 1983) pa sve do 7 sekundi prije samog izvršenja te radnje (</a:t>
            </a:r>
            <a:r>
              <a:rPr lang="hr-HR" dirty="0" err="1"/>
              <a:t>Soon</a:t>
            </a:r>
            <a:r>
              <a:rPr lang="hr-HR" dirty="0"/>
              <a:t> i sur., 2008).</a:t>
            </a:r>
            <a:endParaRPr lang="en-US" dirty="0"/>
          </a:p>
          <a:p>
            <a:endParaRPr lang="en-US" dirty="0"/>
          </a:p>
        </p:txBody>
      </p:sp>
    </p:spTree>
    <p:extLst>
      <p:ext uri="{BB962C8B-B14F-4D97-AF65-F5344CB8AC3E}">
        <p14:creationId xmlns:p14="http://schemas.microsoft.com/office/powerpoint/2010/main" val="1013062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65322" cy="970450"/>
          </a:xfrm>
        </p:spPr>
        <p:txBody>
          <a:bodyPr>
            <a:normAutofit/>
          </a:bodyPr>
          <a:lstStyle/>
          <a:p>
            <a:r>
              <a:rPr lang="hr-HR" dirty="0" smtClean="0"/>
              <a:t>Primjer iz UK-a i Francuske</a:t>
            </a:r>
            <a:endParaRPr lang="en-US" dirty="0"/>
          </a:p>
        </p:txBody>
      </p:sp>
      <p:sp>
        <p:nvSpPr>
          <p:cNvPr id="3" name="Content Placeholder 2"/>
          <p:cNvSpPr>
            <a:spLocks noGrp="1"/>
          </p:cNvSpPr>
          <p:nvPr>
            <p:ph idx="1"/>
          </p:nvPr>
        </p:nvSpPr>
        <p:spPr>
          <a:xfrm>
            <a:off x="685346" y="1412776"/>
            <a:ext cx="7765322" cy="4968552"/>
          </a:xfrm>
        </p:spPr>
        <p:txBody>
          <a:bodyPr>
            <a:normAutofit fontScale="92500" lnSpcReduction="10000"/>
          </a:bodyPr>
          <a:lstStyle/>
          <a:p>
            <a:r>
              <a:rPr lang="hr-HR" dirty="0" smtClean="0">
                <a:hlinkClick r:id="rId2"/>
              </a:rPr>
              <a:t>https</a:t>
            </a:r>
            <a:r>
              <a:rPr lang="hr-HR" dirty="0">
                <a:hlinkClick r:id="rId2"/>
              </a:rPr>
              <a:t>://predictix.ai</a:t>
            </a:r>
            <a:r>
              <a:rPr lang="hr-HR" dirty="0" smtClean="0">
                <a:hlinkClick r:id="rId2"/>
              </a:rPr>
              <a:t>/</a:t>
            </a:r>
            <a:r>
              <a:rPr lang="hr-HR" dirty="0" smtClean="0"/>
              <a:t> </a:t>
            </a:r>
          </a:p>
          <a:p>
            <a:endParaRPr lang="hr-HR" dirty="0"/>
          </a:p>
          <a:p>
            <a:r>
              <a:rPr lang="hr-HR" dirty="0" smtClean="0">
                <a:solidFill>
                  <a:srgbClr val="92D050"/>
                </a:solidFill>
              </a:rPr>
              <a:t>Pitanja za raspravu:</a:t>
            </a:r>
            <a:endParaRPr lang="hr-HR" dirty="0" smtClean="0"/>
          </a:p>
          <a:p>
            <a:pPr>
              <a:buFontTx/>
              <a:buChar char="-"/>
            </a:pPr>
            <a:r>
              <a:rPr lang="hr-HR" dirty="0" smtClean="0"/>
              <a:t>Što se nudi depresivnim osobama na navedenoj mrežnoj stranici?</a:t>
            </a:r>
          </a:p>
          <a:p>
            <a:pPr>
              <a:buFontTx/>
              <a:buChar char="-"/>
            </a:pPr>
            <a:r>
              <a:rPr lang="hr-HR" dirty="0" smtClean="0"/>
              <a:t>Mislite li da su usluge koje se nude etički dvojbene? Je li s mrežne stranice razvidno ima li navedena tvrtka dopuštenje nekog etičkog povjerenstva ili nadležnog tijela?</a:t>
            </a:r>
          </a:p>
          <a:p>
            <a:pPr>
              <a:buFontTx/>
              <a:buChar char="-"/>
            </a:pPr>
            <a:r>
              <a:rPr lang="hr-HR" dirty="0" smtClean="0"/>
              <a:t>Je li znanstveno potvrđeno da se </a:t>
            </a:r>
            <a:r>
              <a:rPr lang="hr-HR" dirty="0" err="1" smtClean="0"/>
              <a:t>genotipizacijom</a:t>
            </a:r>
            <a:r>
              <a:rPr lang="hr-HR" dirty="0" smtClean="0"/>
              <a:t> DNA iz uzorka </a:t>
            </a:r>
            <a:r>
              <a:rPr lang="hr-HR" dirty="0" err="1" smtClean="0"/>
              <a:t>bukalne</a:t>
            </a:r>
            <a:r>
              <a:rPr lang="hr-HR" dirty="0" smtClean="0"/>
              <a:t> sluznice koje zainteresirane osobe pošalju poštom može reći koji je od 11 ponuđenih antidepresiva idealan izbor za osobu koja na taj način kontaktira tvrtku?</a:t>
            </a:r>
          </a:p>
          <a:p>
            <a:pPr>
              <a:buFontTx/>
              <a:buChar char="-"/>
            </a:pPr>
            <a:r>
              <a:rPr lang="hr-HR" dirty="0" smtClean="0"/>
              <a:t>Je li etično postupanje liječnika koji imaju potpisan ugovor s navedenom tvrtkom radi telefonskog nadzora depresivnih osoba (klijent u sklopu usluge za 900 £ ima pravo na dvije telefonske konzultacije)? </a:t>
            </a:r>
            <a:endParaRPr lang="en-US" dirty="0"/>
          </a:p>
        </p:txBody>
      </p:sp>
    </p:spTree>
    <p:extLst>
      <p:ext uri="{BB962C8B-B14F-4D97-AF65-F5344CB8AC3E}">
        <p14:creationId xmlns:p14="http://schemas.microsoft.com/office/powerpoint/2010/main" val="414766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234" y="1096441"/>
            <a:ext cx="6784134" cy="4924847"/>
          </a:xfrm>
          <a:prstGeom prst="rect">
            <a:avLst/>
          </a:prstGeom>
        </p:spPr>
      </p:pic>
      <p:sp>
        <p:nvSpPr>
          <p:cNvPr id="3" name="TextBox 2"/>
          <p:cNvSpPr txBox="1"/>
          <p:nvPr/>
        </p:nvSpPr>
        <p:spPr>
          <a:xfrm>
            <a:off x="467544" y="6021288"/>
            <a:ext cx="7992888" cy="646331"/>
          </a:xfrm>
          <a:prstGeom prst="rect">
            <a:avLst/>
          </a:prstGeom>
          <a:noFill/>
        </p:spPr>
        <p:txBody>
          <a:bodyPr wrap="square" rtlCol="0">
            <a:spAutoFit/>
          </a:bodyPr>
          <a:lstStyle/>
          <a:p>
            <a:r>
              <a:rPr lang="en-US" dirty="0">
                <a:hlinkClick r:id="rId3"/>
              </a:rPr>
              <a:t>https://brainstorm267.wordpress.com/2018/02/23/you-do-not-make-your-decisions-the-libet-experiment</a:t>
            </a:r>
            <a:r>
              <a:rPr lang="en-US" dirty="0" smtClean="0">
                <a:hlinkClick r:id="rId3"/>
              </a:rPr>
              <a:t>/</a:t>
            </a:r>
            <a:r>
              <a:rPr lang="hr-HR" dirty="0" smtClean="0"/>
              <a:t> </a:t>
            </a:r>
            <a:endParaRPr lang="en-US" dirty="0"/>
          </a:p>
        </p:txBody>
      </p:sp>
      <p:sp>
        <p:nvSpPr>
          <p:cNvPr id="4" name="TextBox 3"/>
          <p:cNvSpPr txBox="1"/>
          <p:nvPr/>
        </p:nvSpPr>
        <p:spPr>
          <a:xfrm>
            <a:off x="467544" y="260648"/>
            <a:ext cx="8352928" cy="646331"/>
          </a:xfrm>
          <a:prstGeom prst="rect">
            <a:avLst/>
          </a:prstGeom>
          <a:noFill/>
        </p:spPr>
        <p:txBody>
          <a:bodyPr wrap="square" rtlCol="0">
            <a:spAutoFit/>
          </a:bodyPr>
          <a:lstStyle/>
          <a:p>
            <a:r>
              <a:rPr lang="hr-HR" b="1" dirty="0" err="1" smtClean="0"/>
              <a:t>Libetov</a:t>
            </a:r>
            <a:r>
              <a:rPr lang="hr-HR" b="1" dirty="0" smtClean="0"/>
              <a:t> potencijal (podsvjesne/</a:t>
            </a:r>
            <a:r>
              <a:rPr lang="hr-HR" b="1" dirty="0" err="1" smtClean="0"/>
              <a:t>predsvjesne</a:t>
            </a:r>
            <a:r>
              <a:rPr lang="hr-HR" b="1" dirty="0" smtClean="0"/>
              <a:t>/svjesne) spremnosti za djelovanje: svijest i slobodna volja kao preduvjet moralnih odluka</a:t>
            </a:r>
            <a:endParaRPr lang="en-US" b="1" dirty="0"/>
          </a:p>
        </p:txBody>
      </p:sp>
      <p:sp>
        <p:nvSpPr>
          <p:cNvPr id="5" name="TextBox 4"/>
          <p:cNvSpPr txBox="1"/>
          <p:nvPr/>
        </p:nvSpPr>
        <p:spPr>
          <a:xfrm>
            <a:off x="467544" y="-18749"/>
            <a:ext cx="2448272" cy="369332"/>
          </a:xfrm>
          <a:prstGeom prst="rect">
            <a:avLst/>
          </a:prstGeom>
          <a:noFill/>
        </p:spPr>
        <p:txBody>
          <a:bodyPr wrap="square" rtlCol="0">
            <a:spAutoFit/>
          </a:bodyPr>
          <a:lstStyle/>
          <a:p>
            <a:r>
              <a:rPr lang="de-DE" dirty="0">
                <a:solidFill>
                  <a:srgbClr val="FFFF00"/>
                </a:solidFill>
              </a:rPr>
              <a:t>Bereitschaftspotential </a:t>
            </a:r>
            <a:endParaRPr lang="en-US" dirty="0">
              <a:solidFill>
                <a:srgbClr val="FFFF00"/>
              </a:solidFill>
            </a:endParaRPr>
          </a:p>
        </p:txBody>
      </p:sp>
    </p:spTree>
    <p:extLst>
      <p:ext uri="{BB962C8B-B14F-4D97-AF65-F5344CB8AC3E}">
        <p14:creationId xmlns:p14="http://schemas.microsoft.com/office/powerpoint/2010/main" val="2992005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1DFA-9F5F-4829-B11A-06CB6046330B}"/>
              </a:ext>
            </a:extLst>
          </p:cNvPr>
          <p:cNvSpPr>
            <a:spLocks noGrp="1"/>
          </p:cNvSpPr>
          <p:nvPr>
            <p:ph type="title"/>
          </p:nvPr>
        </p:nvSpPr>
        <p:spPr>
          <a:xfrm>
            <a:off x="179512" y="332656"/>
            <a:ext cx="8856984" cy="1358033"/>
          </a:xfrm>
        </p:spPr>
        <p:txBody>
          <a:bodyPr>
            <a:noAutofit/>
          </a:bodyPr>
          <a:lstStyle/>
          <a:p>
            <a:r>
              <a:rPr lang="hr-HR" sz="4000" dirty="0"/>
              <a:t>Korelacija između stupnja C. i inteligencije</a:t>
            </a:r>
            <a:br>
              <a:rPr lang="hr-HR" sz="4000" dirty="0"/>
            </a:br>
            <a:r>
              <a:rPr lang="hr-HR" sz="4000" dirty="0"/>
              <a:t>jedno je od glavnih obilježja evolucije</a:t>
            </a:r>
            <a:br>
              <a:rPr lang="hr-HR" sz="4000" dirty="0"/>
            </a:br>
            <a:endParaRPr lang="en-US" sz="4000" dirty="0"/>
          </a:p>
        </p:txBody>
      </p:sp>
      <p:pic>
        <p:nvPicPr>
          <p:cNvPr id="5" name="Content Placeholder 4">
            <a:extLst>
              <a:ext uri="{FF2B5EF4-FFF2-40B4-BE49-F238E27FC236}">
                <a16:creationId xmlns:a16="http://schemas.microsoft.com/office/drawing/2014/main" id="{207852A7-1D89-44B0-8AD8-EEA2E3DEF4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7780" y="1484784"/>
            <a:ext cx="6064540" cy="4792846"/>
          </a:xfrm>
        </p:spPr>
      </p:pic>
      <p:sp>
        <p:nvSpPr>
          <p:cNvPr id="6" name="TextBox 5">
            <a:extLst>
              <a:ext uri="{FF2B5EF4-FFF2-40B4-BE49-F238E27FC236}">
                <a16:creationId xmlns:a16="http://schemas.microsoft.com/office/drawing/2014/main" id="{BC2D3F8F-D5CD-49B5-BC21-6037A794AD37}"/>
              </a:ext>
            </a:extLst>
          </p:cNvPr>
          <p:cNvSpPr txBox="1"/>
          <p:nvPr/>
        </p:nvSpPr>
        <p:spPr>
          <a:xfrm>
            <a:off x="2771800" y="2132856"/>
            <a:ext cx="13681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mozgovni </a:t>
            </a:r>
            <a:r>
              <a:rPr kumimoji="0" lang="hr-HR" sz="1800" b="0" i="0" u="none" strike="noStrike" kern="1200" cap="none" spc="0" normalizeH="0" baseline="0" noProof="0" dirty="0" err="1">
                <a:ln>
                  <a:noFill/>
                </a:ln>
                <a:solidFill>
                  <a:prstClr val="black"/>
                </a:solidFill>
                <a:effectLst/>
                <a:uLnTx/>
                <a:uFillTx/>
                <a:latin typeface="Calibri" panose="020F0502020204030204"/>
                <a:ea typeface="+mn-ea"/>
                <a:cs typeface="+mn-cs"/>
              </a:rPr>
              <a:t>organoid</a:t>
            </a: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 (po </a:t>
            </a:r>
            <a:r>
              <a:rPr kumimoji="0" lang="hr-HR" sz="1800" b="0" i="0" u="none" strike="noStrike" kern="1200" cap="none" spc="0" normalizeH="0" baseline="0" noProof="0" dirty="0" err="1">
                <a:ln>
                  <a:noFill/>
                </a:ln>
                <a:solidFill>
                  <a:prstClr val="black"/>
                </a:solidFill>
                <a:effectLst/>
                <a:uLnTx/>
                <a:uFillTx/>
                <a:latin typeface="Calibri" panose="020F0502020204030204"/>
                <a:ea typeface="+mn-ea"/>
                <a:cs typeface="+mn-cs"/>
              </a:rPr>
              <a:t>Kochu</a:t>
            </a: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7FF4C4C-3029-4A34-8C72-FC2E0A7D4858}"/>
              </a:ext>
            </a:extLst>
          </p:cNvPr>
          <p:cNvSpPr txBox="1"/>
          <p:nvPr/>
        </p:nvSpPr>
        <p:spPr>
          <a:xfrm>
            <a:off x="1583668" y="1662115"/>
            <a:ext cx="504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44B1F80-F953-4B38-B54A-F385676217FD}"/>
              </a:ext>
            </a:extLst>
          </p:cNvPr>
          <p:cNvSpPr txBox="1"/>
          <p:nvPr/>
        </p:nvSpPr>
        <p:spPr>
          <a:xfrm>
            <a:off x="6660232" y="5754410"/>
            <a:ext cx="720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IQ</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191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918154-5AA9-4B0E-A06F-6D187D5EC40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447" y="836712"/>
            <a:ext cx="9041914" cy="4248472"/>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772816"/>
            <a:ext cx="864096" cy="107504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3168" y="3429000"/>
            <a:ext cx="330796" cy="29917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514" y="2487818"/>
            <a:ext cx="963302" cy="864750"/>
          </a:xfrm>
          <a:prstGeom prst="rect">
            <a:avLst/>
          </a:prstGeom>
        </p:spPr>
      </p:pic>
      <p:sp>
        <p:nvSpPr>
          <p:cNvPr id="6" name="TextBox 5"/>
          <p:cNvSpPr txBox="1"/>
          <p:nvPr/>
        </p:nvSpPr>
        <p:spPr>
          <a:xfrm>
            <a:off x="2915816" y="2781693"/>
            <a:ext cx="1080120" cy="276999"/>
          </a:xfrm>
          <a:prstGeom prst="rect">
            <a:avLst/>
          </a:prstGeom>
          <a:noFill/>
        </p:spPr>
        <p:txBody>
          <a:bodyPr wrap="square" rtlCol="0">
            <a:spAutoFit/>
          </a:bodyPr>
          <a:lstStyle/>
          <a:p>
            <a:r>
              <a:rPr lang="hr-HR" sz="1200" dirty="0" err="1" smtClean="0"/>
              <a:t>organoidi</a:t>
            </a:r>
            <a:endParaRPr lang="en-US" sz="1200" dirty="0"/>
          </a:p>
        </p:txBody>
      </p:sp>
      <p:sp>
        <p:nvSpPr>
          <p:cNvPr id="7" name="TextBox 6"/>
          <p:cNvSpPr txBox="1"/>
          <p:nvPr/>
        </p:nvSpPr>
        <p:spPr>
          <a:xfrm>
            <a:off x="2303964" y="3429000"/>
            <a:ext cx="1080120" cy="276999"/>
          </a:xfrm>
          <a:prstGeom prst="rect">
            <a:avLst/>
          </a:prstGeom>
          <a:noFill/>
        </p:spPr>
        <p:txBody>
          <a:bodyPr wrap="square" rtlCol="0">
            <a:spAutoFit/>
          </a:bodyPr>
          <a:lstStyle/>
          <a:p>
            <a:r>
              <a:rPr lang="hr-HR" sz="1200" dirty="0" err="1" smtClean="0"/>
              <a:t>sklopoidi</a:t>
            </a:r>
            <a:endParaRPr lang="en-US" sz="1200" dirty="0"/>
          </a:p>
        </p:txBody>
      </p:sp>
    </p:spTree>
    <p:extLst>
      <p:ext uri="{BB962C8B-B14F-4D97-AF65-F5344CB8AC3E}">
        <p14:creationId xmlns:p14="http://schemas.microsoft.com/office/powerpoint/2010/main" val="3963789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NHP</a:t>
            </a:r>
            <a:endParaRPr lang="en-US" dirty="0"/>
          </a:p>
        </p:txBody>
      </p:sp>
      <p:sp>
        <p:nvSpPr>
          <p:cNvPr id="3" name="Content Placeholder 2"/>
          <p:cNvSpPr>
            <a:spLocks noGrp="1"/>
          </p:cNvSpPr>
          <p:nvPr>
            <p:ph idx="1"/>
          </p:nvPr>
        </p:nvSpPr>
        <p:spPr/>
        <p:txBody>
          <a:bodyPr/>
          <a:lstStyle/>
          <a:p>
            <a:r>
              <a:rPr lang="hr-HR" dirty="0" err="1" smtClean="0"/>
              <a:t>If</a:t>
            </a:r>
            <a:r>
              <a:rPr lang="hr-HR" dirty="0" smtClean="0"/>
              <a:t> </a:t>
            </a:r>
            <a:r>
              <a:rPr lang="en-US" dirty="0" smtClean="0"/>
              <a:t>project </a:t>
            </a:r>
            <a:r>
              <a:rPr lang="en-US" dirty="0"/>
              <a:t>involves experimentation on non-human primates (</a:t>
            </a:r>
            <a:r>
              <a:rPr lang="en-US" dirty="0" smtClean="0"/>
              <a:t>NHP)</a:t>
            </a:r>
            <a:r>
              <a:rPr lang="hr-HR" dirty="0" smtClean="0"/>
              <a:t> </a:t>
            </a:r>
            <a:r>
              <a:rPr lang="en-US" dirty="0" smtClean="0"/>
              <a:t>the </a:t>
            </a:r>
            <a:r>
              <a:rPr lang="hr-HR" b="1" dirty="0" smtClean="0"/>
              <a:t>EU</a:t>
            </a:r>
            <a:r>
              <a:rPr lang="hr-HR" dirty="0" smtClean="0"/>
              <a:t> </a:t>
            </a:r>
            <a:r>
              <a:rPr lang="en-US" b="1" dirty="0" smtClean="0"/>
              <a:t>directive 2010/63</a:t>
            </a:r>
            <a:r>
              <a:rPr lang="hr-HR" b="1" dirty="0" smtClean="0"/>
              <a:t> (zaštita životinja koje se koriste u istraživanjima)</a:t>
            </a:r>
            <a:r>
              <a:rPr lang="en-US" dirty="0" smtClean="0"/>
              <a:t> </a:t>
            </a:r>
            <a:r>
              <a:rPr lang="en-US" dirty="0"/>
              <a:t>sets strict limits (paragraphs 17, 19, 33, and 49 as well as articles 8, 10, 28, 31, 32, 34, 55, and </a:t>
            </a:r>
            <a:r>
              <a:rPr lang="en-US" dirty="0" smtClean="0"/>
              <a:t>58)</a:t>
            </a:r>
            <a:endParaRPr lang="hr-HR" dirty="0" smtClean="0"/>
          </a:p>
          <a:p>
            <a:r>
              <a:rPr lang="hr-HR" dirty="0" smtClean="0"/>
              <a:t>a</a:t>
            </a:r>
            <a:r>
              <a:rPr lang="en-US" dirty="0" err="1" smtClean="0"/>
              <a:t>ccording</a:t>
            </a:r>
            <a:r>
              <a:rPr lang="en-US" dirty="0" smtClean="0"/>
              <a:t> </a:t>
            </a:r>
            <a:r>
              <a:rPr lang="en-US" dirty="0"/>
              <a:t>to article 39(2) of the directive 2010/63, all projects using NHP should also undergo a retrospective </a:t>
            </a:r>
            <a:r>
              <a:rPr lang="en-US" dirty="0" smtClean="0"/>
              <a:t>assessment</a:t>
            </a:r>
            <a:endParaRPr lang="en-US" dirty="0"/>
          </a:p>
          <a:p>
            <a:endParaRPr lang="en-US" dirty="0"/>
          </a:p>
        </p:txBody>
      </p:sp>
    </p:spTree>
    <p:extLst>
      <p:ext uri="{BB962C8B-B14F-4D97-AF65-F5344CB8AC3E}">
        <p14:creationId xmlns:p14="http://schemas.microsoft.com/office/powerpoint/2010/main" val="3699047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450" y="107521"/>
            <a:ext cx="7181101" cy="6642959"/>
          </a:xfrm>
          <a:prstGeom prst="rect">
            <a:avLst/>
          </a:prstGeom>
        </p:spPr>
      </p:pic>
      <p:cxnSp>
        <p:nvCxnSpPr>
          <p:cNvPr id="4" name="Straight Connector 3"/>
          <p:cNvCxnSpPr/>
          <p:nvPr/>
        </p:nvCxnSpPr>
        <p:spPr>
          <a:xfrm>
            <a:off x="1403648" y="2237816"/>
            <a:ext cx="245547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646137" y="2603960"/>
            <a:ext cx="179126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31062" y="4060596"/>
            <a:ext cx="19442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64981" y="1172038"/>
            <a:ext cx="11521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61714" y="1340768"/>
            <a:ext cx="11521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12853" y="2420888"/>
            <a:ext cx="331553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28469" y="2237816"/>
            <a:ext cx="2199915" cy="308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2853" y="2592406"/>
            <a:ext cx="5072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71291" y="5068708"/>
            <a:ext cx="16570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98537" y="2756360"/>
            <a:ext cx="179126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99922" y="5589240"/>
            <a:ext cx="30284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12853" y="5774446"/>
            <a:ext cx="31715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24128" y="5949280"/>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898962" y="6126248"/>
            <a:ext cx="2222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37567" y="6309320"/>
            <a:ext cx="1371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98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63" y="188640"/>
            <a:ext cx="14589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400" y="2372345"/>
            <a:ext cx="14192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9" y="2521469"/>
            <a:ext cx="1333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74" y="241697"/>
            <a:ext cx="132873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4655932"/>
            <a:ext cx="1337751" cy="2013428"/>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2779" y="4653136"/>
            <a:ext cx="1280699" cy="202071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1173" y="4581128"/>
            <a:ext cx="1374470" cy="2049775"/>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19592" y="271297"/>
            <a:ext cx="1335406" cy="207758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259" y="4789284"/>
            <a:ext cx="1587461" cy="1808068"/>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65321" y="2470828"/>
            <a:ext cx="1340383" cy="204689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98010" y="2445566"/>
            <a:ext cx="1417633" cy="2050906"/>
          </a:xfrm>
          <a:prstGeom prst="rect">
            <a:avLst/>
          </a:prstGeom>
        </p:spPr>
      </p:pic>
      <p:pic>
        <p:nvPicPr>
          <p:cNvPr id="2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a:xfrm>
            <a:off x="5628014" y="260648"/>
            <a:ext cx="1371600" cy="2095500"/>
          </a:xfrm>
          <a:prstGeom prst="rect">
            <a:avLst/>
          </a:prstGeom>
          <a:noFill/>
          <a:effectLst>
            <a:outerShdw blurRad="25400" dir="17880000">
              <a:srgbClr val="000000">
                <a:alpha val="46000"/>
              </a:srgbClr>
            </a:outerShdw>
          </a:effectLst>
        </p:spPr>
      </p:pic>
      <p:pic>
        <p:nvPicPr>
          <p:cNvPr id="22"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4697" y="260648"/>
            <a:ext cx="13716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9770" y="2492896"/>
            <a:ext cx="13081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09749" y="2458214"/>
            <a:ext cx="1417633" cy="2050906"/>
          </a:xfrm>
          <a:prstGeom prst="rect">
            <a:avLst/>
          </a:prstGeom>
        </p:spPr>
      </p:pic>
      <p:pic>
        <p:nvPicPr>
          <p:cNvPr id="96" name="Picture 9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95936" y="4606173"/>
            <a:ext cx="1387836" cy="2063187"/>
          </a:xfrm>
          <a:prstGeom prst="rect">
            <a:avLst/>
          </a:prstGeom>
        </p:spPr>
      </p:pic>
    </p:spTree>
    <p:extLst>
      <p:ext uri="{BB962C8B-B14F-4D97-AF65-F5344CB8AC3E}">
        <p14:creationId xmlns:p14="http://schemas.microsoft.com/office/powerpoint/2010/main" val="3924137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96752"/>
            <a:ext cx="7704856" cy="3416320"/>
          </a:xfrm>
          <a:prstGeom prst="rect">
            <a:avLst/>
          </a:prstGeom>
          <a:noFill/>
        </p:spPr>
        <p:txBody>
          <a:bodyPr wrap="square" rtlCol="0">
            <a:spAutoFit/>
          </a:bodyPr>
          <a:lstStyle/>
          <a:p>
            <a:r>
              <a:rPr lang="hr-HR" dirty="0"/>
              <a:t>U pravnom sustavu se dokazi o neurološkoj disfunkciji često uvode u suđenja za kaznena djela. </a:t>
            </a:r>
            <a:r>
              <a:rPr lang="hr-HR" dirty="0">
                <a:solidFill>
                  <a:srgbClr val="FFFF00"/>
                </a:solidFill>
              </a:rPr>
              <a:t>Čini se razumnim kažnjavati osobu manje oštro ako je ona manje odgovorna za svoje ponašanje zbog bolesti ili disfunkcije živčanog sustava</a:t>
            </a:r>
            <a:r>
              <a:rPr lang="hr-HR" dirty="0" smtClean="0">
                <a:solidFill>
                  <a:srgbClr val="FFFF00"/>
                </a:solidFill>
              </a:rPr>
              <a:t>.</a:t>
            </a:r>
          </a:p>
          <a:p>
            <a:endParaRPr lang="en-US" dirty="0"/>
          </a:p>
          <a:p>
            <a:r>
              <a:rPr lang="hr-HR" dirty="0"/>
              <a:t>Kako su se etičari i pravni teoretičari suočili s </a:t>
            </a:r>
            <a:r>
              <a:rPr lang="hr-HR" dirty="0" err="1"/>
              <a:t>neuroznanstvenom</a:t>
            </a:r>
            <a:r>
              <a:rPr lang="hr-HR" dirty="0"/>
              <a:t> vizualizacijom lošeg ponašanja?  Sve više se okreću alternativnim interpretacijama odgovornosti </a:t>
            </a:r>
            <a:r>
              <a:rPr lang="hr-HR" dirty="0">
                <a:solidFill>
                  <a:srgbClr val="FFFF00"/>
                </a:solidFill>
              </a:rPr>
              <a:t>koje ne ovise o slobodnoj volji</a:t>
            </a:r>
            <a:r>
              <a:rPr lang="hr-HR" dirty="0"/>
              <a:t>. Razmišlja se o zakonodavstvu budućnosti koje ne bi kažnjavalo ljude za počinjene prijestupe, nego bi se isključivo </a:t>
            </a:r>
            <a:r>
              <a:rPr lang="hr-HR" dirty="0" err="1"/>
              <a:t>potrepljivalo</a:t>
            </a:r>
            <a:r>
              <a:rPr lang="hr-HR" dirty="0"/>
              <a:t> dobro ponašanje uz najviši stupanj zaštite</a:t>
            </a:r>
            <a:r>
              <a:rPr lang="hr-HR" dirty="0" smtClean="0"/>
              <a:t>.</a:t>
            </a:r>
          </a:p>
          <a:p>
            <a:r>
              <a:rPr lang="hr-HR" dirty="0" smtClean="0"/>
              <a:t> </a:t>
            </a:r>
            <a:endParaRPr lang="en-US" dirty="0"/>
          </a:p>
          <a:p>
            <a:endParaRPr lang="en-US" dirty="0"/>
          </a:p>
        </p:txBody>
      </p:sp>
      <p:sp>
        <p:nvSpPr>
          <p:cNvPr id="3" name="TextBox 2"/>
          <p:cNvSpPr txBox="1"/>
          <p:nvPr/>
        </p:nvSpPr>
        <p:spPr>
          <a:xfrm>
            <a:off x="755576" y="188640"/>
            <a:ext cx="7848872" cy="830997"/>
          </a:xfrm>
          <a:prstGeom prst="rect">
            <a:avLst/>
          </a:prstGeom>
          <a:noFill/>
        </p:spPr>
        <p:txBody>
          <a:bodyPr wrap="square" rtlCol="0">
            <a:spAutoFit/>
          </a:bodyPr>
          <a:lstStyle/>
          <a:p>
            <a:r>
              <a:rPr lang="hr-HR" sz="2400" b="1" dirty="0"/>
              <a:t>Etička pitanja vezana uz </a:t>
            </a:r>
            <a:r>
              <a:rPr lang="hr-HR" sz="2400" b="1" dirty="0" smtClean="0"/>
              <a:t>kaznena djela</a:t>
            </a:r>
            <a:endParaRPr lang="en-US" sz="2400" dirty="0"/>
          </a:p>
          <a:p>
            <a:endParaRPr lang="en-US" sz="2400" dirty="0"/>
          </a:p>
        </p:txBody>
      </p:sp>
      <p:sp>
        <p:nvSpPr>
          <p:cNvPr id="4" name="Content Placeholder 2"/>
          <p:cNvSpPr>
            <a:spLocks noGrp="1"/>
          </p:cNvSpPr>
          <p:nvPr>
            <p:ph idx="1"/>
          </p:nvPr>
        </p:nvSpPr>
        <p:spPr>
          <a:xfrm>
            <a:off x="827584" y="4363948"/>
            <a:ext cx="7056784" cy="1729347"/>
          </a:xfrm>
        </p:spPr>
        <p:txBody>
          <a:bodyPr>
            <a:normAutofit fontScale="92500" lnSpcReduction="20000"/>
          </a:bodyPr>
          <a:lstStyle/>
          <a:p>
            <a:r>
              <a:rPr lang="hr-HR" dirty="0" smtClean="0">
                <a:solidFill>
                  <a:srgbClr val="92D050"/>
                </a:solidFill>
              </a:rPr>
              <a:t>Pitanja za raspravu:</a:t>
            </a:r>
          </a:p>
          <a:p>
            <a:pPr>
              <a:buFontTx/>
              <a:buChar char="-"/>
            </a:pPr>
            <a:r>
              <a:rPr lang="hr-HR" dirty="0" smtClean="0"/>
              <a:t>Kako kazneni zakon tretira ubojstvo iz predumišljaja, a kako ubojstvo iz nehaja i ubojstvo na mah?</a:t>
            </a:r>
          </a:p>
          <a:p>
            <a:pPr>
              <a:buFontTx/>
              <a:buChar char="-"/>
            </a:pPr>
            <a:r>
              <a:rPr lang="hr-HR" dirty="0" smtClean="0"/>
              <a:t>Zašto je kazna za ubojstvo s predumišljajem uvijek puno veća? Ima li ta postavka znanstveni temelj? Objasnite.</a:t>
            </a:r>
            <a:endParaRPr lang="en-US" dirty="0"/>
          </a:p>
          <a:p>
            <a:pPr marL="36900" indent="0">
              <a:buNone/>
            </a:pPr>
            <a:endParaRPr lang="hr-HR" dirty="0" smtClean="0">
              <a:solidFill>
                <a:srgbClr val="92D050"/>
              </a:solidFill>
            </a:endParaRPr>
          </a:p>
        </p:txBody>
      </p:sp>
    </p:spTree>
    <p:extLst>
      <p:ext uri="{BB962C8B-B14F-4D97-AF65-F5344CB8AC3E}">
        <p14:creationId xmlns:p14="http://schemas.microsoft.com/office/powerpoint/2010/main" val="2831616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88640"/>
            <a:ext cx="7848872" cy="1384995"/>
          </a:xfrm>
          <a:prstGeom prst="rect">
            <a:avLst/>
          </a:prstGeom>
          <a:noFill/>
        </p:spPr>
        <p:txBody>
          <a:bodyPr wrap="square" rtlCol="0">
            <a:spAutoFit/>
          </a:bodyPr>
          <a:lstStyle/>
          <a:p>
            <a:r>
              <a:rPr lang="hr-HR" sz="2800" b="1" dirty="0" smtClean="0"/>
              <a:t>Najpoznatiji primjeri </a:t>
            </a:r>
            <a:r>
              <a:rPr lang="hr-HR" sz="2800" b="1" dirty="0"/>
              <a:t>etički problematičnih istraživanja u neuroznanosti</a:t>
            </a:r>
            <a:endParaRPr lang="en-US" sz="2800" dirty="0"/>
          </a:p>
          <a:p>
            <a:endParaRPr lang="en-US" sz="2800" dirty="0"/>
          </a:p>
        </p:txBody>
      </p:sp>
      <p:sp>
        <p:nvSpPr>
          <p:cNvPr id="3" name="TextBox 2"/>
          <p:cNvSpPr txBox="1"/>
          <p:nvPr/>
        </p:nvSpPr>
        <p:spPr>
          <a:xfrm>
            <a:off x="323528" y="1631810"/>
            <a:ext cx="5976664" cy="4524315"/>
          </a:xfrm>
          <a:prstGeom prst="rect">
            <a:avLst/>
          </a:prstGeom>
          <a:noFill/>
        </p:spPr>
        <p:txBody>
          <a:bodyPr wrap="square" rtlCol="0">
            <a:spAutoFit/>
          </a:bodyPr>
          <a:lstStyle/>
          <a:p>
            <a:r>
              <a:rPr lang="hr-HR" b="1" dirty="0"/>
              <a:t>„</a:t>
            </a:r>
            <a:r>
              <a:rPr lang="hr-HR" b="1" dirty="0" err="1">
                <a:solidFill>
                  <a:srgbClr val="FFFF00"/>
                </a:solidFill>
              </a:rPr>
              <a:t>Monster</a:t>
            </a:r>
            <a:r>
              <a:rPr lang="hr-HR" b="1" dirty="0">
                <a:solidFill>
                  <a:srgbClr val="FFFF00"/>
                </a:solidFill>
              </a:rPr>
              <a:t> </a:t>
            </a:r>
            <a:r>
              <a:rPr lang="hr-HR" b="1" dirty="0" err="1">
                <a:solidFill>
                  <a:srgbClr val="FFFF00"/>
                </a:solidFill>
              </a:rPr>
              <a:t>study</a:t>
            </a:r>
            <a:r>
              <a:rPr lang="hr-HR" b="1" dirty="0"/>
              <a:t>“ </a:t>
            </a:r>
            <a:r>
              <a:rPr lang="hr-HR" dirty="0"/>
              <a:t>(„Studija čovjeka čudovišta“; čudovištem su kolege znanstvenici prozvali </a:t>
            </a:r>
            <a:r>
              <a:rPr lang="hr-HR" dirty="0" err="1">
                <a:solidFill>
                  <a:srgbClr val="FF0000"/>
                </a:solidFill>
              </a:rPr>
              <a:t>Wendella</a:t>
            </a:r>
            <a:r>
              <a:rPr lang="hr-HR" dirty="0">
                <a:solidFill>
                  <a:srgbClr val="FF0000"/>
                </a:solidFill>
              </a:rPr>
              <a:t> Johnsona</a:t>
            </a:r>
            <a:r>
              <a:rPr lang="hr-HR" dirty="0"/>
              <a:t> koji je bio idejni začetnik i voditelj navedenog istraživanja) provedena je </a:t>
            </a:r>
            <a:r>
              <a:rPr lang="hr-HR" dirty="0">
                <a:solidFill>
                  <a:srgbClr val="FFFF00"/>
                </a:solidFill>
              </a:rPr>
              <a:t>1939. godine u </a:t>
            </a:r>
            <a:r>
              <a:rPr lang="hr-HR" dirty="0" err="1">
                <a:solidFill>
                  <a:srgbClr val="FFFF00"/>
                </a:solidFill>
              </a:rPr>
              <a:t>Davenportu</a:t>
            </a:r>
            <a:r>
              <a:rPr lang="hr-HR" dirty="0">
                <a:solidFill>
                  <a:srgbClr val="FFFF00"/>
                </a:solidFill>
              </a:rPr>
              <a:t> na 22 siročadi</a:t>
            </a:r>
            <a:r>
              <a:rPr lang="hr-HR" dirty="0"/>
              <a:t>. U toj studiji  su bili istraživani uzroci mucanja. Djeca </a:t>
            </a:r>
            <a:r>
              <a:rPr lang="hr-HR" dirty="0" err="1"/>
              <a:t>supodijeljena</a:t>
            </a:r>
            <a:r>
              <a:rPr lang="hr-HR" dirty="0"/>
              <a:t> u dvije skupine. Djecu iz </a:t>
            </a:r>
            <a:r>
              <a:rPr lang="hr-HR" dirty="0">
                <a:solidFill>
                  <a:srgbClr val="FFFF00"/>
                </a:solidFill>
              </a:rPr>
              <a:t>prve skupine hvalilo </a:t>
            </a:r>
            <a:r>
              <a:rPr lang="hr-HR" dirty="0"/>
              <a:t>se za tečnost njihova govora. U drugoj se pak skupini djecu </a:t>
            </a:r>
            <a:r>
              <a:rPr lang="hr-HR" dirty="0">
                <a:solidFill>
                  <a:srgbClr val="FFFF00"/>
                </a:solidFill>
              </a:rPr>
              <a:t>stalno upozoravalo na greške u govoru i nazivalo ih se mucavcima</a:t>
            </a:r>
            <a:r>
              <a:rPr lang="hr-HR" dirty="0"/>
              <a:t>. Mnoga djeca koja inače nisu imala problema s govorom, a bila su u svrstana u drugu skupinu imala su kasnije značajno češće razne psihosocijalne poteškoće u odnosu na djecu iz prve skupine, a to je uključivalo i govorne probleme. Sveučilište </a:t>
            </a:r>
            <a:r>
              <a:rPr lang="hr-HR" dirty="0" err="1"/>
              <a:t>Iowa</a:t>
            </a:r>
            <a:r>
              <a:rPr lang="hr-HR" dirty="0"/>
              <a:t> i službeno se ispričalo za navedeno istraživanje uz isplatu od sveukupno 925 tisuća dolara šestero preživjele djece.</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628800"/>
            <a:ext cx="2537460" cy="3672840"/>
          </a:xfrm>
          <a:prstGeom prst="rect">
            <a:avLst/>
          </a:prstGeom>
        </p:spPr>
      </p:pic>
    </p:spTree>
    <p:extLst>
      <p:ext uri="{BB962C8B-B14F-4D97-AF65-F5344CB8AC3E}">
        <p14:creationId xmlns:p14="http://schemas.microsoft.com/office/powerpoint/2010/main" val="2378479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5328592" cy="6740307"/>
          </a:xfrm>
          <a:prstGeom prst="rect">
            <a:avLst/>
          </a:prstGeom>
          <a:noFill/>
        </p:spPr>
        <p:txBody>
          <a:bodyPr wrap="square" rtlCol="0">
            <a:spAutoFit/>
          </a:bodyPr>
          <a:lstStyle/>
          <a:p>
            <a:r>
              <a:rPr lang="hr-HR" b="1" dirty="0" err="1"/>
              <a:t>Milgramovi</a:t>
            </a:r>
            <a:r>
              <a:rPr lang="hr-HR" b="1" dirty="0"/>
              <a:t> eksperimenti</a:t>
            </a:r>
            <a:r>
              <a:rPr lang="hr-HR" dirty="0"/>
              <a:t> o poslušnosti autoritetima niz je eksperimenata socijalne psihologije koje je proveo psiholog sa sveučilišta </a:t>
            </a:r>
            <a:r>
              <a:rPr lang="hr-HR" dirty="0" err="1">
                <a:solidFill>
                  <a:srgbClr val="FFFF00"/>
                </a:solidFill>
              </a:rPr>
              <a:t>Yale</a:t>
            </a:r>
            <a:r>
              <a:rPr lang="hr-HR" dirty="0">
                <a:solidFill>
                  <a:srgbClr val="FFFF00"/>
                </a:solidFill>
              </a:rPr>
              <a:t> Stanley </a:t>
            </a:r>
            <a:r>
              <a:rPr lang="hr-HR" dirty="0" err="1">
                <a:solidFill>
                  <a:srgbClr val="FFFF00"/>
                </a:solidFill>
              </a:rPr>
              <a:t>Milgram</a:t>
            </a:r>
            <a:r>
              <a:rPr lang="hr-HR" dirty="0">
                <a:solidFill>
                  <a:srgbClr val="FFFF00"/>
                </a:solidFill>
              </a:rPr>
              <a:t> 1961.</a:t>
            </a:r>
            <a:r>
              <a:rPr lang="hr-HR" dirty="0"/>
              <a:t> godine. Ti su eksperimenti mjerili spremnost sudionika studije, muškarca različitih zanimanja i različitih stupnjeva obrazovanja </a:t>
            </a:r>
            <a:r>
              <a:rPr lang="hr-HR" dirty="0">
                <a:solidFill>
                  <a:srgbClr val="FFFF00"/>
                </a:solidFill>
              </a:rPr>
              <a:t>poslušati autoritet koji ih poticao na djela koja su u suprotnosti s njihovom savješću.</a:t>
            </a:r>
            <a:r>
              <a:rPr lang="hr-HR" dirty="0"/>
              <a:t> Svim sudionicima u eksperimentu je prethodno bilo objašnjeno da sudjeluju u eksperimentu koji se tiče njihovih sposobnosti učenja i pamćenja. </a:t>
            </a:r>
            <a:r>
              <a:rPr lang="hr-HR" dirty="0">
                <a:solidFill>
                  <a:srgbClr val="FFFF00"/>
                </a:solidFill>
              </a:rPr>
              <a:t>Ispitanici su bili učitelji, a glumci učenici. Učitelj bi postavljao pitanja učeniku i ako je dogovor bio netočan trebao je dati učeniku strujni udar.</a:t>
            </a:r>
            <a:r>
              <a:rPr lang="hr-HR" dirty="0"/>
              <a:t> </a:t>
            </a:r>
            <a:r>
              <a:rPr lang="hr-HR" dirty="0">
                <a:solidFill>
                  <a:srgbClr val="FFFF00"/>
                </a:solidFill>
              </a:rPr>
              <a:t>Ispitanici pritom nisu znali da su strujni udari lažni. </a:t>
            </a:r>
            <a:r>
              <a:rPr lang="hr-HR" dirty="0"/>
              <a:t>Ti su se lažni strujni udari postupno povećavali do razina koje bi bile kobne da su udari bili stvarni. No ispitanici to nisu znali: kada bi lažni strujni udar bio velik </a:t>
            </a:r>
            <a:r>
              <a:rPr lang="hr-HR" dirty="0" smtClean="0"/>
              <a:t>glumac-učenik </a:t>
            </a:r>
            <a:r>
              <a:rPr lang="hr-HR" dirty="0"/>
              <a:t>lupao bi o staklo i molio ih da prestanu. </a:t>
            </a:r>
            <a:r>
              <a:rPr lang="hr-HR" dirty="0">
                <a:solidFill>
                  <a:srgbClr val="FFFF00"/>
                </a:solidFill>
              </a:rPr>
              <a:t>Eksperimentom je neočekivano utvrđeno da će se vrlo visoki udio ispitanika u potpunosti pridržavati uputa, iako nevoljko.</a:t>
            </a:r>
            <a:r>
              <a:rPr lang="hr-HR" dirty="0"/>
              <a:t> Sudionici u ispitivanju doživljavali su ogroman </a:t>
            </a:r>
            <a:r>
              <a:rPr lang="hr-HR" dirty="0" smtClean="0"/>
              <a:t>stres </a:t>
            </a:r>
            <a:r>
              <a:rPr lang="hr-HR" dirty="0"/>
              <a:t>prilikom davanja strujnih udara. </a:t>
            </a:r>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548679"/>
            <a:ext cx="1656184" cy="188420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487" y="2780928"/>
            <a:ext cx="3040195" cy="3861048"/>
          </a:xfrm>
          <a:prstGeom prst="rect">
            <a:avLst/>
          </a:prstGeom>
        </p:spPr>
      </p:pic>
    </p:spTree>
    <p:extLst>
      <p:ext uri="{BB962C8B-B14F-4D97-AF65-F5344CB8AC3E}">
        <p14:creationId xmlns:p14="http://schemas.microsoft.com/office/powerpoint/2010/main" val="731192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5112568" cy="5632311"/>
          </a:xfrm>
          <a:prstGeom prst="rect">
            <a:avLst/>
          </a:prstGeom>
          <a:noFill/>
        </p:spPr>
        <p:txBody>
          <a:bodyPr wrap="square" rtlCol="0">
            <a:spAutoFit/>
          </a:bodyPr>
          <a:lstStyle/>
          <a:p>
            <a:r>
              <a:rPr lang="hr-HR" b="1" dirty="0"/>
              <a:t>Eksperiment na </a:t>
            </a:r>
            <a:r>
              <a:rPr lang="hr-HR" b="1" dirty="0">
                <a:solidFill>
                  <a:srgbClr val="FFFF00"/>
                </a:solidFill>
              </a:rPr>
              <a:t>malom Albertu</a:t>
            </a:r>
            <a:r>
              <a:rPr lang="hr-HR" dirty="0">
                <a:solidFill>
                  <a:srgbClr val="FFFF00"/>
                </a:solidFill>
              </a:rPr>
              <a:t> </a:t>
            </a:r>
            <a:r>
              <a:rPr lang="hr-HR" dirty="0"/>
              <a:t>bio je kontrolirani eksperiment koji je potvrdio rezultate klasičnog </a:t>
            </a:r>
            <a:r>
              <a:rPr lang="hr-HR" dirty="0" err="1"/>
              <a:t>kondicioniranja</a:t>
            </a:r>
            <a:r>
              <a:rPr lang="hr-HR" dirty="0"/>
              <a:t> životinja. Poveo ga je </a:t>
            </a:r>
            <a:r>
              <a:rPr lang="hr-HR" dirty="0">
                <a:solidFill>
                  <a:srgbClr val="FFFF00"/>
                </a:solidFill>
              </a:rPr>
              <a:t>John B. Watson</a:t>
            </a:r>
            <a:r>
              <a:rPr lang="hr-HR" dirty="0"/>
              <a:t>, sa svojom </a:t>
            </a:r>
            <a:r>
              <a:rPr lang="hr-HR" dirty="0" err="1"/>
              <a:t>doktornadicom</a:t>
            </a:r>
            <a:r>
              <a:rPr lang="hr-HR" dirty="0"/>
              <a:t> </a:t>
            </a:r>
            <a:r>
              <a:rPr lang="hr-HR" dirty="0" err="1"/>
              <a:t>Rosalie</a:t>
            </a:r>
            <a:r>
              <a:rPr lang="hr-HR" dirty="0"/>
              <a:t> </a:t>
            </a:r>
            <a:r>
              <a:rPr lang="hr-HR" dirty="0" err="1"/>
              <a:t>Rayner</a:t>
            </a:r>
            <a:r>
              <a:rPr lang="hr-HR" dirty="0"/>
              <a:t>, na Sveučilištu </a:t>
            </a:r>
            <a:r>
              <a:rPr lang="hr-HR" dirty="0" err="1">
                <a:solidFill>
                  <a:srgbClr val="FFFF00"/>
                </a:solidFill>
              </a:rPr>
              <a:t>Johns</a:t>
            </a:r>
            <a:r>
              <a:rPr lang="hr-HR" dirty="0">
                <a:solidFill>
                  <a:srgbClr val="FFFF00"/>
                </a:solidFill>
              </a:rPr>
              <a:t> Hopkins 1920</a:t>
            </a:r>
            <a:r>
              <a:rPr lang="hr-HR" dirty="0"/>
              <a:t>. godine. Cilj  je bio  </a:t>
            </a:r>
            <a:r>
              <a:rPr lang="hr-HR" dirty="0">
                <a:solidFill>
                  <a:srgbClr val="FFFF00"/>
                </a:solidFill>
              </a:rPr>
              <a:t>uvjetovati fobiju u emocionalno stabilnom djetetu</a:t>
            </a:r>
            <a:r>
              <a:rPr lang="hr-HR" dirty="0"/>
              <a:t>. Za to istraživanje odabrali su </a:t>
            </a:r>
            <a:r>
              <a:rPr lang="hr-HR" dirty="0">
                <a:solidFill>
                  <a:srgbClr val="FFFF00"/>
                </a:solidFill>
              </a:rPr>
              <a:t>devetomjesečno dijete </a:t>
            </a:r>
            <a:r>
              <a:rPr lang="hr-HR" dirty="0"/>
              <a:t>koje su nazvali se Albert. </a:t>
            </a:r>
            <a:r>
              <a:rPr lang="hr-HR" dirty="0" smtClean="0"/>
              <a:t>Albertova </a:t>
            </a:r>
            <a:r>
              <a:rPr lang="hr-HR" dirty="0"/>
              <a:t>majka je radila u obližnjoj ustanovi i nije znala da se na njezinom djetetu izvodi eksperiment. Watson je slijedio postupke koje je Pavlov koristio u svojim eksperimentima sa psima. Djetetu su prvo prikazane razne životinje i objekti. Kasnije su mu prikazivane iste životinje i objekti samo bi kod nekih </a:t>
            </a:r>
            <a:r>
              <a:rPr lang="hr-HR" dirty="0">
                <a:solidFill>
                  <a:srgbClr val="FFFF00"/>
                </a:solidFill>
              </a:rPr>
              <a:t>djetetu davali i strujni udar</a:t>
            </a:r>
            <a:r>
              <a:rPr lang="hr-HR" dirty="0"/>
              <a:t>. Kad je majka saznala za istraživanje uzela je dijete i napustila ustanovu i netragom otišla. Ni ovakav eksperiment danas </a:t>
            </a:r>
            <a:r>
              <a:rPr lang="hr-HR" dirty="0" smtClean="0"/>
              <a:t>zasigurno ne </a:t>
            </a:r>
            <a:r>
              <a:rPr lang="hr-HR" dirty="0"/>
              <a:t>bi bio dopušten.</a:t>
            </a:r>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340768"/>
            <a:ext cx="3070860" cy="3390900"/>
          </a:xfrm>
          <a:prstGeom prst="rect">
            <a:avLst/>
          </a:prstGeom>
        </p:spPr>
      </p:pic>
    </p:spTree>
    <p:extLst>
      <p:ext uri="{BB962C8B-B14F-4D97-AF65-F5344CB8AC3E}">
        <p14:creationId xmlns:p14="http://schemas.microsoft.com/office/powerpoint/2010/main" val="1497089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Tuskegee</a:t>
            </a:r>
            <a:r>
              <a:rPr lang="hr-HR" dirty="0" smtClean="0"/>
              <a:t> studija 1932-1972.</a:t>
            </a:r>
            <a:endParaRPr lang="en-US" dirty="0"/>
          </a:p>
        </p:txBody>
      </p:sp>
      <p:sp>
        <p:nvSpPr>
          <p:cNvPr id="3" name="Content Placeholder 2"/>
          <p:cNvSpPr>
            <a:spLocks noGrp="1"/>
          </p:cNvSpPr>
          <p:nvPr>
            <p:ph idx="1"/>
          </p:nvPr>
        </p:nvSpPr>
        <p:spPr/>
        <p:txBody>
          <a:bodyPr>
            <a:normAutofit fontScale="85000" lnSpcReduction="10000"/>
          </a:bodyPr>
          <a:lstStyle/>
          <a:p>
            <a:r>
              <a:rPr lang="hr-HR" dirty="0" smtClean="0"/>
              <a:t>Javnozdravstvena studija </a:t>
            </a:r>
            <a:r>
              <a:rPr lang="hr-HR" dirty="0" smtClean="0">
                <a:solidFill>
                  <a:srgbClr val="FFFF00"/>
                </a:solidFill>
              </a:rPr>
              <a:t>sifilisa na siromašnim i nepismenim crncima u Alabami (399 ispitanika i 200 kontrola); ispitanici</a:t>
            </a:r>
            <a:r>
              <a:rPr lang="en-US" dirty="0" smtClean="0">
                <a:solidFill>
                  <a:srgbClr val="FFFF00"/>
                </a:solidFill>
              </a:rPr>
              <a:t> </a:t>
            </a:r>
            <a:r>
              <a:rPr lang="en-US" dirty="0" err="1" smtClean="0">
                <a:solidFill>
                  <a:srgbClr val="FFFF00"/>
                </a:solidFill>
              </a:rPr>
              <a:t>nisu</a:t>
            </a:r>
            <a:r>
              <a:rPr lang="en-US" dirty="0" smtClean="0">
                <a:solidFill>
                  <a:srgbClr val="FFFF00"/>
                </a:solidFill>
              </a:rPr>
              <a:t> </a:t>
            </a:r>
            <a:r>
              <a:rPr lang="en-US" dirty="0" err="1">
                <a:solidFill>
                  <a:srgbClr val="FFFF00"/>
                </a:solidFill>
              </a:rPr>
              <a:t>bili</a:t>
            </a:r>
            <a:r>
              <a:rPr lang="en-US" dirty="0">
                <a:solidFill>
                  <a:srgbClr val="FFFF00"/>
                </a:solidFill>
              </a:rPr>
              <a:t> </a:t>
            </a:r>
            <a:r>
              <a:rPr lang="en-US" dirty="0" err="1">
                <a:solidFill>
                  <a:srgbClr val="FFFF00"/>
                </a:solidFill>
              </a:rPr>
              <a:t>obaviješteni</a:t>
            </a:r>
            <a:r>
              <a:rPr lang="en-US" dirty="0">
                <a:solidFill>
                  <a:srgbClr val="FFFF00"/>
                </a:solidFill>
              </a:rPr>
              <a:t> o </a:t>
            </a:r>
            <a:r>
              <a:rPr lang="en-US" dirty="0" err="1">
                <a:solidFill>
                  <a:srgbClr val="FFFF00"/>
                </a:solidFill>
              </a:rPr>
              <a:t>svojoj</a:t>
            </a:r>
            <a:r>
              <a:rPr lang="en-US" dirty="0">
                <a:solidFill>
                  <a:srgbClr val="FFFF00"/>
                </a:solidFill>
              </a:rPr>
              <a:t> </a:t>
            </a:r>
            <a:r>
              <a:rPr lang="en-US" dirty="0" err="1">
                <a:solidFill>
                  <a:srgbClr val="FFFF00"/>
                </a:solidFill>
              </a:rPr>
              <a:t>dijagnozi</a:t>
            </a:r>
            <a:r>
              <a:rPr lang="en-US" dirty="0">
                <a:solidFill>
                  <a:srgbClr val="FFFF00"/>
                </a:solidFill>
              </a:rPr>
              <a:t>; </a:t>
            </a:r>
            <a:r>
              <a:rPr lang="en-US" dirty="0" err="1"/>
              <a:t>umjesto</a:t>
            </a:r>
            <a:r>
              <a:rPr lang="en-US" dirty="0"/>
              <a:t> toga </a:t>
            </a:r>
            <a:r>
              <a:rPr lang="en-US" dirty="0" err="1"/>
              <a:t>im</a:t>
            </a:r>
            <a:r>
              <a:rPr lang="en-US" dirty="0"/>
              <a:t> je </a:t>
            </a:r>
            <a:r>
              <a:rPr lang="en-US" dirty="0" err="1"/>
              <a:t>govoreno</a:t>
            </a:r>
            <a:r>
              <a:rPr lang="en-US" dirty="0"/>
              <a:t> da </a:t>
            </a:r>
            <a:r>
              <a:rPr lang="en-US" dirty="0" err="1"/>
              <a:t>imaju</a:t>
            </a:r>
            <a:r>
              <a:rPr lang="en-US" dirty="0"/>
              <a:t> "</a:t>
            </a:r>
            <a:r>
              <a:rPr lang="en-US" dirty="0" err="1"/>
              <a:t>lošu</a:t>
            </a:r>
            <a:r>
              <a:rPr lang="en-US" dirty="0"/>
              <a:t> </a:t>
            </a:r>
            <a:r>
              <a:rPr lang="en-US" dirty="0" err="1"/>
              <a:t>krv</a:t>
            </a:r>
            <a:r>
              <a:rPr lang="en-US" dirty="0"/>
              <a:t>" </a:t>
            </a:r>
            <a:r>
              <a:rPr lang="en-US" dirty="0" err="1"/>
              <a:t>te</a:t>
            </a:r>
            <a:r>
              <a:rPr lang="en-US" dirty="0"/>
              <a:t> da </a:t>
            </a:r>
            <a:r>
              <a:rPr lang="en-US" dirty="0" err="1"/>
              <a:t>će</a:t>
            </a:r>
            <a:r>
              <a:rPr lang="en-US" dirty="0"/>
              <a:t> </a:t>
            </a:r>
            <a:r>
              <a:rPr lang="en-US" dirty="0" err="1"/>
              <a:t>dobiti</a:t>
            </a:r>
            <a:r>
              <a:rPr lang="en-US" dirty="0"/>
              <a:t> </a:t>
            </a:r>
            <a:r>
              <a:rPr lang="en-US" dirty="0" err="1"/>
              <a:t>besplatno</a:t>
            </a:r>
            <a:r>
              <a:rPr lang="en-US" dirty="0"/>
              <a:t> </a:t>
            </a:r>
            <a:r>
              <a:rPr lang="en-US" dirty="0" err="1"/>
              <a:t>liječenje</a:t>
            </a:r>
            <a:r>
              <a:rPr lang="en-US" dirty="0"/>
              <a:t>, </a:t>
            </a:r>
            <a:r>
              <a:rPr lang="en-US" dirty="0" err="1"/>
              <a:t>besplatni</a:t>
            </a:r>
            <a:r>
              <a:rPr lang="en-US" dirty="0"/>
              <a:t> </a:t>
            </a:r>
            <a:r>
              <a:rPr lang="en-US" dirty="0" err="1"/>
              <a:t>prijevoz</a:t>
            </a:r>
            <a:r>
              <a:rPr lang="en-US" dirty="0"/>
              <a:t> do </a:t>
            </a:r>
            <a:r>
              <a:rPr lang="en-US" dirty="0" err="1"/>
              <a:t>klinike</a:t>
            </a:r>
            <a:r>
              <a:rPr lang="en-US" dirty="0"/>
              <a:t>, </a:t>
            </a:r>
            <a:r>
              <a:rPr lang="en-US" dirty="0" err="1"/>
              <a:t>jedan</a:t>
            </a:r>
            <a:r>
              <a:rPr lang="en-US" dirty="0"/>
              <a:t> </a:t>
            </a:r>
            <a:r>
              <a:rPr lang="en-US" dirty="0" err="1"/>
              <a:t>topli</a:t>
            </a:r>
            <a:r>
              <a:rPr lang="en-US" dirty="0"/>
              <a:t> </a:t>
            </a:r>
            <a:r>
              <a:rPr lang="en-US" dirty="0" err="1"/>
              <a:t>obrok</a:t>
            </a:r>
            <a:r>
              <a:rPr lang="en-US" dirty="0"/>
              <a:t> </a:t>
            </a:r>
            <a:r>
              <a:rPr lang="en-US" dirty="0" err="1"/>
              <a:t>dnevno</a:t>
            </a:r>
            <a:r>
              <a:rPr lang="en-US" dirty="0"/>
              <a:t> </a:t>
            </a:r>
            <a:r>
              <a:rPr lang="en-US" dirty="0" err="1"/>
              <a:t>i</a:t>
            </a:r>
            <a:r>
              <a:rPr lang="en-US" dirty="0"/>
              <a:t>, u </a:t>
            </a:r>
            <a:r>
              <a:rPr lang="en-US" dirty="0" err="1"/>
              <a:t>slučaju</a:t>
            </a:r>
            <a:r>
              <a:rPr lang="en-US" dirty="0"/>
              <a:t> </a:t>
            </a:r>
            <a:r>
              <a:rPr lang="en-US" dirty="0" err="1"/>
              <a:t>smrti</a:t>
            </a:r>
            <a:r>
              <a:rPr lang="en-US" dirty="0"/>
              <a:t>, 35 US$ (</a:t>
            </a:r>
            <a:r>
              <a:rPr lang="en-US" dirty="0" err="1"/>
              <a:t>kasnije</a:t>
            </a:r>
            <a:r>
              <a:rPr lang="en-US" dirty="0"/>
              <a:t> 50 US$) </a:t>
            </a:r>
            <a:r>
              <a:rPr lang="en-US" dirty="0" err="1"/>
              <a:t>za</a:t>
            </a:r>
            <a:r>
              <a:rPr lang="en-US" dirty="0"/>
              <a:t> </a:t>
            </a:r>
            <a:r>
              <a:rPr lang="en-US" dirty="0" err="1"/>
              <a:t>troškove</a:t>
            </a:r>
            <a:r>
              <a:rPr lang="en-US" dirty="0"/>
              <a:t> </a:t>
            </a:r>
            <a:r>
              <a:rPr lang="en-US" dirty="0" err="1"/>
              <a:t>pogreba</a:t>
            </a:r>
            <a:r>
              <a:rPr lang="en-US" dirty="0"/>
              <a:t>. </a:t>
            </a:r>
          </a:p>
          <a:p>
            <a:r>
              <a:rPr lang="en-US" dirty="0"/>
              <a:t>Do </a:t>
            </a:r>
            <a:r>
              <a:rPr lang="hr-HR" dirty="0" smtClean="0"/>
              <a:t>1947. </a:t>
            </a:r>
            <a:r>
              <a:rPr lang="en-US" dirty="0" err="1" smtClean="0"/>
              <a:t>godine</a:t>
            </a:r>
            <a:r>
              <a:rPr lang="hr-HR" dirty="0" smtClean="0"/>
              <a:t> penicilin</a:t>
            </a:r>
            <a:r>
              <a:rPr lang="en-US" dirty="0" smtClean="0"/>
              <a:t> </a:t>
            </a:r>
            <a:r>
              <a:rPr lang="en-US" dirty="0"/>
              <a:t>je </a:t>
            </a:r>
            <a:r>
              <a:rPr lang="en-US" dirty="0" err="1"/>
              <a:t>postao</a:t>
            </a:r>
            <a:r>
              <a:rPr lang="en-US" dirty="0"/>
              <a:t> </a:t>
            </a:r>
            <a:r>
              <a:rPr lang="en-US" dirty="0" err="1"/>
              <a:t>standardni</a:t>
            </a:r>
            <a:r>
              <a:rPr lang="en-US" dirty="0"/>
              <a:t> </a:t>
            </a:r>
            <a:r>
              <a:rPr lang="en-US" dirty="0" err="1"/>
              <a:t>lijek</a:t>
            </a:r>
            <a:r>
              <a:rPr lang="en-US" dirty="0"/>
              <a:t> </a:t>
            </a:r>
            <a:r>
              <a:rPr lang="en-US" dirty="0" err="1"/>
              <a:t>za</a:t>
            </a:r>
            <a:r>
              <a:rPr lang="en-US" dirty="0"/>
              <a:t> </a:t>
            </a:r>
            <a:r>
              <a:rPr lang="en-US" dirty="0" err="1"/>
              <a:t>sifilis</a:t>
            </a:r>
            <a:r>
              <a:rPr lang="en-US" dirty="0"/>
              <a:t>. </a:t>
            </a:r>
            <a:r>
              <a:rPr lang="en-US" dirty="0" err="1"/>
              <a:t>Prije</a:t>
            </a:r>
            <a:r>
              <a:rPr lang="en-US" dirty="0"/>
              <a:t> </a:t>
            </a:r>
            <a:r>
              <a:rPr lang="hr-HR" dirty="0"/>
              <a:t>t</a:t>
            </a:r>
            <a:r>
              <a:rPr lang="en-US" dirty="0" err="1" smtClean="0"/>
              <a:t>og</a:t>
            </a:r>
            <a:r>
              <a:rPr lang="en-US" dirty="0" smtClean="0"/>
              <a:t> </a:t>
            </a:r>
            <a:r>
              <a:rPr lang="en-US" dirty="0" err="1"/>
              <a:t>otkrića</a:t>
            </a:r>
            <a:r>
              <a:rPr lang="en-US" dirty="0"/>
              <a:t>, </a:t>
            </a:r>
            <a:r>
              <a:rPr lang="en-US" dirty="0" err="1"/>
              <a:t>sifilis</a:t>
            </a:r>
            <a:r>
              <a:rPr lang="en-US" dirty="0"/>
              <a:t> se </a:t>
            </a:r>
            <a:r>
              <a:rPr lang="en-US" dirty="0" err="1"/>
              <a:t>često</a:t>
            </a:r>
            <a:r>
              <a:rPr lang="en-US" dirty="0"/>
              <a:t> </a:t>
            </a:r>
            <a:r>
              <a:rPr lang="en-US" dirty="0" err="1"/>
              <a:t>razvijao</a:t>
            </a:r>
            <a:r>
              <a:rPr lang="en-US" dirty="0"/>
              <a:t> u </a:t>
            </a:r>
            <a:r>
              <a:rPr lang="en-US" dirty="0" err="1"/>
              <a:t>kroničnu</a:t>
            </a:r>
            <a:r>
              <a:rPr lang="en-US" dirty="0"/>
              <a:t>, </a:t>
            </a:r>
            <a:r>
              <a:rPr lang="en-US" dirty="0" err="1"/>
              <a:t>bolnu</a:t>
            </a:r>
            <a:r>
              <a:rPr lang="en-US" dirty="0"/>
              <a:t> </a:t>
            </a:r>
            <a:r>
              <a:rPr lang="en-US" dirty="0" err="1"/>
              <a:t>i</a:t>
            </a:r>
            <a:r>
              <a:rPr lang="en-US" dirty="0"/>
              <a:t> </a:t>
            </a:r>
            <a:r>
              <a:rPr lang="en-US" dirty="0" err="1"/>
              <a:t>ponekad</a:t>
            </a:r>
            <a:r>
              <a:rPr lang="en-US" dirty="0"/>
              <a:t> </a:t>
            </a:r>
            <a:r>
              <a:rPr lang="en-US" dirty="0" err="1"/>
              <a:t>fatalnu</a:t>
            </a:r>
            <a:r>
              <a:rPr lang="en-US" dirty="0"/>
              <a:t> </a:t>
            </a:r>
            <a:r>
              <a:rPr lang="en-US" dirty="0" err="1"/>
              <a:t>bolest</a:t>
            </a:r>
            <a:r>
              <a:rPr lang="en-US" dirty="0"/>
              <a:t> </a:t>
            </a:r>
            <a:r>
              <a:rPr lang="en-US" dirty="0" err="1"/>
              <a:t>različitih</a:t>
            </a:r>
            <a:r>
              <a:rPr lang="en-US" dirty="0"/>
              <a:t> </a:t>
            </a:r>
            <a:r>
              <a:rPr lang="en-US" dirty="0" err="1"/>
              <a:t>organa</a:t>
            </a:r>
            <a:r>
              <a:rPr lang="en-US" dirty="0"/>
              <a:t>. </a:t>
            </a:r>
            <a:r>
              <a:rPr lang="en-US" dirty="0" err="1">
                <a:solidFill>
                  <a:srgbClr val="FFFF00"/>
                </a:solidFill>
              </a:rPr>
              <a:t>Umjesto</a:t>
            </a:r>
            <a:r>
              <a:rPr lang="en-US" dirty="0">
                <a:solidFill>
                  <a:srgbClr val="FFFF00"/>
                </a:solidFill>
              </a:rPr>
              <a:t> da </a:t>
            </a:r>
            <a:r>
              <a:rPr lang="en-US" dirty="0" err="1">
                <a:solidFill>
                  <a:srgbClr val="FFFF00"/>
                </a:solidFill>
              </a:rPr>
              <a:t>sve</a:t>
            </a:r>
            <a:r>
              <a:rPr lang="en-US" dirty="0">
                <a:solidFill>
                  <a:srgbClr val="FFFF00"/>
                </a:solidFill>
              </a:rPr>
              <a:t> </a:t>
            </a:r>
            <a:r>
              <a:rPr lang="en-US" dirty="0" err="1">
                <a:solidFill>
                  <a:srgbClr val="FFFF00"/>
                </a:solidFill>
              </a:rPr>
              <a:t>pacijente</a:t>
            </a:r>
            <a:r>
              <a:rPr lang="en-US" dirty="0">
                <a:solidFill>
                  <a:srgbClr val="FFFF00"/>
                </a:solidFill>
              </a:rPr>
              <a:t> </a:t>
            </a:r>
            <a:r>
              <a:rPr lang="en-US" dirty="0" err="1">
                <a:solidFill>
                  <a:srgbClr val="FFFF00"/>
                </a:solidFill>
              </a:rPr>
              <a:t>zaražene</a:t>
            </a:r>
            <a:r>
              <a:rPr lang="en-US" dirty="0">
                <a:solidFill>
                  <a:srgbClr val="FFFF00"/>
                </a:solidFill>
              </a:rPr>
              <a:t> </a:t>
            </a:r>
            <a:r>
              <a:rPr lang="en-US" dirty="0" err="1">
                <a:solidFill>
                  <a:srgbClr val="FFFF00"/>
                </a:solidFill>
              </a:rPr>
              <a:t>sifilisom</a:t>
            </a:r>
            <a:r>
              <a:rPr lang="en-US" dirty="0">
                <a:solidFill>
                  <a:srgbClr val="FFFF00"/>
                </a:solidFill>
              </a:rPr>
              <a:t> </a:t>
            </a:r>
            <a:r>
              <a:rPr lang="en-US" dirty="0" err="1">
                <a:solidFill>
                  <a:srgbClr val="FFFF00"/>
                </a:solidFill>
              </a:rPr>
              <a:t>liječe</a:t>
            </a:r>
            <a:r>
              <a:rPr lang="en-US" dirty="0">
                <a:solidFill>
                  <a:srgbClr val="FFFF00"/>
                </a:solidFill>
              </a:rPr>
              <a:t> </a:t>
            </a:r>
            <a:r>
              <a:rPr lang="en-US" dirty="0" err="1">
                <a:solidFill>
                  <a:srgbClr val="FFFF00"/>
                </a:solidFill>
              </a:rPr>
              <a:t>penicilinom</a:t>
            </a:r>
            <a:r>
              <a:rPr lang="en-US" dirty="0">
                <a:solidFill>
                  <a:srgbClr val="FFFF00"/>
                </a:solidFill>
              </a:rPr>
              <a:t> </a:t>
            </a:r>
            <a:r>
              <a:rPr lang="en-US" dirty="0" err="1">
                <a:solidFill>
                  <a:srgbClr val="FFFF00"/>
                </a:solidFill>
              </a:rPr>
              <a:t>i</a:t>
            </a:r>
            <a:r>
              <a:rPr lang="en-US" dirty="0">
                <a:solidFill>
                  <a:srgbClr val="FFFF00"/>
                </a:solidFill>
              </a:rPr>
              <a:t> </a:t>
            </a:r>
            <a:r>
              <a:rPr lang="en-US" dirty="0" err="1">
                <a:solidFill>
                  <a:srgbClr val="FFFF00"/>
                </a:solidFill>
              </a:rPr>
              <a:t>prekinu</a:t>
            </a:r>
            <a:r>
              <a:rPr lang="en-US" dirty="0">
                <a:solidFill>
                  <a:srgbClr val="FFFF00"/>
                </a:solidFill>
              </a:rPr>
              <a:t> </a:t>
            </a:r>
            <a:r>
              <a:rPr lang="en-US" dirty="0" err="1">
                <a:solidFill>
                  <a:srgbClr val="FFFF00"/>
                </a:solidFill>
              </a:rPr>
              <a:t>istraživanje</a:t>
            </a:r>
            <a:r>
              <a:rPr lang="en-US" dirty="0">
                <a:solidFill>
                  <a:srgbClr val="FFFF00"/>
                </a:solidFill>
              </a:rPr>
              <a:t>, </a:t>
            </a:r>
            <a:r>
              <a:rPr lang="hr-HR" dirty="0" smtClean="0">
                <a:solidFill>
                  <a:srgbClr val="FFFF00"/>
                </a:solidFill>
              </a:rPr>
              <a:t>znanstvenici</a:t>
            </a:r>
            <a:r>
              <a:rPr lang="en-US" dirty="0" smtClean="0">
                <a:solidFill>
                  <a:srgbClr val="FFFF00"/>
                </a:solidFill>
              </a:rPr>
              <a:t> </a:t>
            </a:r>
            <a:r>
              <a:rPr lang="en-US" dirty="0">
                <a:solidFill>
                  <a:srgbClr val="FFFF00"/>
                </a:solidFill>
              </a:rPr>
              <a:t>u </a:t>
            </a:r>
            <a:r>
              <a:rPr lang="en-US" dirty="0" err="1">
                <a:solidFill>
                  <a:srgbClr val="FFFF00"/>
                </a:solidFill>
              </a:rPr>
              <a:t>Tuskegeeju</a:t>
            </a:r>
            <a:r>
              <a:rPr lang="en-US" dirty="0">
                <a:solidFill>
                  <a:srgbClr val="FFFF00"/>
                </a:solidFill>
              </a:rPr>
              <a:t> </a:t>
            </a:r>
            <a:r>
              <a:rPr lang="en-US" dirty="0" err="1" smtClean="0">
                <a:solidFill>
                  <a:srgbClr val="FFFF00"/>
                </a:solidFill>
              </a:rPr>
              <a:t>su</a:t>
            </a:r>
            <a:r>
              <a:rPr lang="hr-HR" dirty="0" smtClean="0">
                <a:solidFill>
                  <a:srgbClr val="FFFF00"/>
                </a:solidFill>
              </a:rPr>
              <a:t> im </a:t>
            </a:r>
            <a:r>
              <a:rPr lang="en-US" dirty="0" smtClean="0">
                <a:solidFill>
                  <a:srgbClr val="FFFF00"/>
                </a:solidFill>
              </a:rPr>
              <a:t> </a:t>
            </a:r>
            <a:r>
              <a:rPr lang="en-US" dirty="0" err="1">
                <a:solidFill>
                  <a:srgbClr val="FFFF00"/>
                </a:solidFill>
              </a:rPr>
              <a:t>odbili</a:t>
            </a:r>
            <a:r>
              <a:rPr lang="en-US" dirty="0">
                <a:solidFill>
                  <a:srgbClr val="FFFF00"/>
                </a:solidFill>
              </a:rPr>
              <a:t> </a:t>
            </a:r>
            <a:r>
              <a:rPr lang="en-US" dirty="0" err="1">
                <a:solidFill>
                  <a:srgbClr val="FFFF00"/>
                </a:solidFill>
              </a:rPr>
              <a:t>dati</a:t>
            </a:r>
            <a:r>
              <a:rPr lang="en-US" dirty="0">
                <a:solidFill>
                  <a:srgbClr val="FFFF00"/>
                </a:solidFill>
              </a:rPr>
              <a:t> </a:t>
            </a:r>
            <a:r>
              <a:rPr lang="en-US" dirty="0" err="1">
                <a:solidFill>
                  <a:srgbClr val="FFFF00"/>
                </a:solidFill>
              </a:rPr>
              <a:t>penicilin</a:t>
            </a:r>
            <a:r>
              <a:rPr lang="en-US" dirty="0">
                <a:solidFill>
                  <a:srgbClr val="FFFF00"/>
                </a:solidFill>
              </a:rPr>
              <a:t> </a:t>
            </a:r>
            <a:r>
              <a:rPr lang="en-US" dirty="0" err="1">
                <a:solidFill>
                  <a:srgbClr val="FFFF00"/>
                </a:solidFill>
              </a:rPr>
              <a:t>i</a:t>
            </a:r>
            <a:r>
              <a:rPr lang="en-US" dirty="0">
                <a:solidFill>
                  <a:srgbClr val="FFFF00"/>
                </a:solidFill>
              </a:rPr>
              <a:t> </a:t>
            </a:r>
            <a:r>
              <a:rPr lang="en-US" dirty="0" err="1">
                <a:solidFill>
                  <a:srgbClr val="FFFF00"/>
                </a:solidFill>
              </a:rPr>
              <a:t>informacije</a:t>
            </a:r>
            <a:r>
              <a:rPr lang="en-US" dirty="0">
                <a:solidFill>
                  <a:srgbClr val="FFFF00"/>
                </a:solidFill>
              </a:rPr>
              <a:t> o </a:t>
            </a:r>
            <a:r>
              <a:rPr lang="en-US" dirty="0" err="1">
                <a:solidFill>
                  <a:srgbClr val="FFFF00"/>
                </a:solidFill>
              </a:rPr>
              <a:t>pencilinu</a:t>
            </a:r>
            <a:r>
              <a:rPr lang="en-US" dirty="0">
                <a:solidFill>
                  <a:srgbClr val="FFFF00"/>
                </a:solidFill>
              </a:rPr>
              <a:t>, </a:t>
            </a:r>
            <a:r>
              <a:rPr lang="en-US" dirty="0" err="1">
                <a:solidFill>
                  <a:srgbClr val="FFFF00"/>
                </a:solidFill>
              </a:rPr>
              <a:t>samo</a:t>
            </a:r>
            <a:r>
              <a:rPr lang="en-US" dirty="0">
                <a:solidFill>
                  <a:srgbClr val="FFFF00"/>
                </a:solidFill>
              </a:rPr>
              <a:t> u </a:t>
            </a:r>
            <a:r>
              <a:rPr lang="en-US" dirty="0" err="1">
                <a:solidFill>
                  <a:srgbClr val="FFFF00"/>
                </a:solidFill>
              </a:rPr>
              <a:t>svrhu</a:t>
            </a:r>
            <a:r>
              <a:rPr lang="en-US" dirty="0">
                <a:solidFill>
                  <a:srgbClr val="FFFF00"/>
                </a:solidFill>
              </a:rPr>
              <a:t> da </a:t>
            </a:r>
            <a:r>
              <a:rPr lang="en-US" dirty="0" err="1">
                <a:solidFill>
                  <a:srgbClr val="FFFF00"/>
                </a:solidFill>
              </a:rPr>
              <a:t>mogu</a:t>
            </a:r>
            <a:r>
              <a:rPr lang="en-US" dirty="0">
                <a:solidFill>
                  <a:srgbClr val="FFFF00"/>
                </a:solidFill>
              </a:rPr>
              <a:t> </a:t>
            </a:r>
            <a:r>
              <a:rPr lang="en-US" dirty="0" err="1">
                <a:solidFill>
                  <a:srgbClr val="FFFF00"/>
                </a:solidFill>
              </a:rPr>
              <a:t>nastaviti</a:t>
            </a:r>
            <a:r>
              <a:rPr lang="en-US" dirty="0">
                <a:solidFill>
                  <a:srgbClr val="FFFF00"/>
                </a:solidFill>
              </a:rPr>
              <a:t> </a:t>
            </a:r>
            <a:r>
              <a:rPr lang="en-US" dirty="0" err="1">
                <a:solidFill>
                  <a:srgbClr val="FFFF00"/>
                </a:solidFill>
              </a:rPr>
              <a:t>proučavati</a:t>
            </a:r>
            <a:r>
              <a:rPr lang="en-US" dirty="0">
                <a:solidFill>
                  <a:srgbClr val="FFFF00"/>
                </a:solidFill>
              </a:rPr>
              <a:t> </a:t>
            </a:r>
            <a:r>
              <a:rPr lang="en-US" dirty="0" err="1">
                <a:solidFill>
                  <a:srgbClr val="FFFF00"/>
                </a:solidFill>
              </a:rPr>
              <a:t>kako</a:t>
            </a:r>
            <a:r>
              <a:rPr lang="en-US" dirty="0">
                <a:solidFill>
                  <a:srgbClr val="FFFF00"/>
                </a:solidFill>
              </a:rPr>
              <a:t> se </a:t>
            </a:r>
            <a:r>
              <a:rPr lang="en-US" dirty="0" err="1">
                <a:solidFill>
                  <a:srgbClr val="FFFF00"/>
                </a:solidFill>
              </a:rPr>
              <a:t>sifilis</a:t>
            </a:r>
            <a:r>
              <a:rPr lang="en-US" dirty="0">
                <a:solidFill>
                  <a:srgbClr val="FFFF00"/>
                </a:solidFill>
              </a:rPr>
              <a:t> </a:t>
            </a:r>
            <a:r>
              <a:rPr lang="en-US" dirty="0" err="1">
                <a:solidFill>
                  <a:srgbClr val="FFFF00"/>
                </a:solidFill>
              </a:rPr>
              <a:t>širi</a:t>
            </a:r>
            <a:r>
              <a:rPr lang="en-US" dirty="0">
                <a:solidFill>
                  <a:srgbClr val="FFFF00"/>
                </a:solidFill>
              </a:rPr>
              <a:t> </a:t>
            </a:r>
            <a:r>
              <a:rPr lang="en-US" dirty="0" err="1">
                <a:solidFill>
                  <a:srgbClr val="FFFF00"/>
                </a:solidFill>
              </a:rPr>
              <a:t>i</a:t>
            </a:r>
            <a:r>
              <a:rPr lang="en-US" dirty="0">
                <a:solidFill>
                  <a:srgbClr val="FFFF00"/>
                </a:solidFill>
              </a:rPr>
              <a:t> </a:t>
            </a:r>
            <a:r>
              <a:rPr lang="en-US" dirty="0" err="1">
                <a:solidFill>
                  <a:srgbClr val="FFFF00"/>
                </a:solidFill>
              </a:rPr>
              <a:t>ubija</a:t>
            </a:r>
            <a:r>
              <a:rPr lang="en-US" dirty="0">
                <a:solidFill>
                  <a:srgbClr val="FFFF00"/>
                </a:solidFill>
              </a:rPr>
              <a:t> </a:t>
            </a:r>
            <a:r>
              <a:rPr lang="en-US" dirty="0" err="1">
                <a:solidFill>
                  <a:srgbClr val="FFFF00"/>
                </a:solidFill>
              </a:rPr>
              <a:t>ljude</a:t>
            </a:r>
            <a:r>
              <a:rPr lang="en-US" dirty="0">
                <a:solidFill>
                  <a:srgbClr val="FFFF00"/>
                </a:solidFill>
              </a:rPr>
              <a:t>. </a:t>
            </a:r>
            <a:r>
              <a:rPr lang="en-US" dirty="0" err="1"/>
              <a:t>Sudionici</a:t>
            </a:r>
            <a:r>
              <a:rPr lang="en-US" dirty="0"/>
              <a:t> </a:t>
            </a:r>
            <a:r>
              <a:rPr lang="en-US" dirty="0" err="1"/>
              <a:t>su</a:t>
            </a:r>
            <a:r>
              <a:rPr lang="en-US" dirty="0"/>
              <a:t> </a:t>
            </a:r>
            <a:r>
              <a:rPr lang="en-US" dirty="0" err="1"/>
              <a:t>također</a:t>
            </a:r>
            <a:r>
              <a:rPr lang="en-US" dirty="0"/>
              <a:t> </a:t>
            </a:r>
            <a:r>
              <a:rPr lang="en-US" dirty="0" err="1"/>
              <a:t>bili</a:t>
            </a:r>
            <a:r>
              <a:rPr lang="en-US" dirty="0"/>
              <a:t> </a:t>
            </a:r>
            <a:r>
              <a:rPr lang="en-US" dirty="0" err="1"/>
              <a:t>spriječeni</a:t>
            </a:r>
            <a:r>
              <a:rPr lang="en-US" dirty="0"/>
              <a:t> da </a:t>
            </a:r>
            <a:r>
              <a:rPr lang="en-US" dirty="0" err="1"/>
              <a:t>uđu</a:t>
            </a:r>
            <a:r>
              <a:rPr lang="en-US" dirty="0"/>
              <a:t> u </a:t>
            </a:r>
            <a:r>
              <a:rPr lang="en-US" dirty="0" err="1"/>
              <a:t>programe</a:t>
            </a:r>
            <a:r>
              <a:rPr lang="en-US" dirty="0"/>
              <a:t> </a:t>
            </a:r>
            <a:r>
              <a:rPr lang="en-US" dirty="0" err="1"/>
              <a:t>liječenja</a:t>
            </a:r>
            <a:r>
              <a:rPr lang="en-US" dirty="0"/>
              <a:t> </a:t>
            </a:r>
            <a:r>
              <a:rPr lang="en-US" dirty="0" err="1"/>
              <a:t>sifilisa</a:t>
            </a:r>
            <a:r>
              <a:rPr lang="en-US" dirty="0"/>
              <a:t> </a:t>
            </a:r>
            <a:r>
              <a:rPr lang="en-US" dirty="0" err="1"/>
              <a:t>koji</a:t>
            </a:r>
            <a:r>
              <a:rPr lang="en-US" dirty="0"/>
              <a:t> </a:t>
            </a:r>
            <a:r>
              <a:rPr lang="en-US" dirty="0" err="1"/>
              <a:t>su</a:t>
            </a:r>
            <a:r>
              <a:rPr lang="en-US" dirty="0"/>
              <a:t> </a:t>
            </a:r>
            <a:r>
              <a:rPr lang="en-US" dirty="0" err="1"/>
              <a:t>bili</a:t>
            </a:r>
            <a:r>
              <a:rPr lang="en-US" dirty="0"/>
              <a:t> </a:t>
            </a:r>
            <a:r>
              <a:rPr lang="en-US" dirty="0" err="1"/>
              <a:t>dostupni</a:t>
            </a:r>
            <a:r>
              <a:rPr lang="en-US" dirty="0"/>
              <a:t> </a:t>
            </a:r>
            <a:r>
              <a:rPr lang="en-US" dirty="0" err="1"/>
              <a:t>drugim</a:t>
            </a:r>
            <a:r>
              <a:rPr lang="en-US" dirty="0"/>
              <a:t> </a:t>
            </a:r>
            <a:r>
              <a:rPr lang="en-US" dirty="0" err="1" smtClean="0"/>
              <a:t>ljudima</a:t>
            </a:r>
            <a:r>
              <a:rPr lang="hr-HR" dirty="0" smtClean="0"/>
              <a:t> u istoj državi.</a:t>
            </a:r>
          </a:p>
          <a:p>
            <a:r>
              <a:rPr lang="en-US" dirty="0" err="1" smtClean="0"/>
              <a:t>Studija</a:t>
            </a:r>
            <a:r>
              <a:rPr lang="en-US" dirty="0" smtClean="0"/>
              <a:t> </a:t>
            </a:r>
            <a:r>
              <a:rPr lang="en-US" dirty="0" err="1"/>
              <a:t>sifilisa</a:t>
            </a:r>
            <a:r>
              <a:rPr lang="en-US" dirty="0"/>
              <a:t> u </a:t>
            </a:r>
            <a:r>
              <a:rPr lang="en-US" dirty="0" err="1"/>
              <a:t>Tuskegeeju</a:t>
            </a:r>
            <a:r>
              <a:rPr lang="en-US" dirty="0"/>
              <a:t> se </a:t>
            </a:r>
            <a:r>
              <a:rPr lang="en-US" dirty="0" err="1"/>
              <a:t>često</a:t>
            </a:r>
            <a:r>
              <a:rPr lang="en-US" dirty="0"/>
              <a:t> </a:t>
            </a:r>
            <a:r>
              <a:rPr lang="en-US" dirty="0" err="1"/>
              <a:t>navodi</a:t>
            </a:r>
            <a:r>
              <a:rPr lang="en-US" dirty="0"/>
              <a:t> </a:t>
            </a:r>
            <a:r>
              <a:rPr lang="en-US" dirty="0" err="1"/>
              <a:t>kako</a:t>
            </a:r>
            <a:r>
              <a:rPr lang="en-US" dirty="0"/>
              <a:t> </a:t>
            </a:r>
            <a:r>
              <a:rPr lang="en-US" dirty="0" err="1"/>
              <a:t>jedan</a:t>
            </a:r>
            <a:r>
              <a:rPr lang="en-US" dirty="0"/>
              <a:t> od </a:t>
            </a:r>
            <a:r>
              <a:rPr lang="en-US" dirty="0" err="1"/>
              <a:t>najvećih</a:t>
            </a:r>
            <a:r>
              <a:rPr lang="en-US" dirty="0"/>
              <a:t> </a:t>
            </a:r>
            <a:r>
              <a:rPr lang="en-US" dirty="0" err="1"/>
              <a:t>etičkih</a:t>
            </a:r>
            <a:r>
              <a:rPr lang="en-US" dirty="0"/>
              <a:t> </a:t>
            </a:r>
            <a:r>
              <a:rPr lang="en-US" dirty="0" err="1"/>
              <a:t>prekršaja</a:t>
            </a:r>
            <a:r>
              <a:rPr lang="en-US" dirty="0"/>
              <a:t>, </a:t>
            </a:r>
            <a:r>
              <a:rPr lang="en-US" dirty="0" err="1"/>
              <a:t>odnosno</a:t>
            </a:r>
            <a:r>
              <a:rPr lang="en-US" dirty="0"/>
              <a:t> </a:t>
            </a:r>
            <a:r>
              <a:rPr lang="en-US" dirty="0" err="1"/>
              <a:t>kršenja</a:t>
            </a:r>
            <a:r>
              <a:rPr lang="en-US" dirty="0"/>
              <a:t> </a:t>
            </a:r>
            <a:r>
              <a:rPr lang="en-US" dirty="0" err="1"/>
              <a:t>povjerenja</a:t>
            </a:r>
            <a:r>
              <a:rPr lang="en-US" dirty="0"/>
              <a:t> </a:t>
            </a:r>
            <a:r>
              <a:rPr lang="en-US" dirty="0" err="1"/>
              <a:t>između</a:t>
            </a:r>
            <a:r>
              <a:rPr lang="en-US" dirty="0"/>
              <a:t> </a:t>
            </a:r>
            <a:r>
              <a:rPr lang="en-US" dirty="0" err="1"/>
              <a:t>pacijenta</a:t>
            </a:r>
            <a:r>
              <a:rPr lang="en-US" dirty="0"/>
              <a:t> </a:t>
            </a:r>
            <a:r>
              <a:rPr lang="en-US" dirty="0" err="1"/>
              <a:t>i</a:t>
            </a:r>
            <a:r>
              <a:rPr lang="en-US" dirty="0"/>
              <a:t> </a:t>
            </a:r>
            <a:r>
              <a:rPr lang="en-US" dirty="0" err="1"/>
              <a:t>liječnika</a:t>
            </a:r>
            <a:r>
              <a:rPr lang="en-US" dirty="0"/>
              <a:t> </a:t>
            </a:r>
            <a:r>
              <a:rPr lang="en-US" dirty="0" err="1"/>
              <a:t>prilikom</a:t>
            </a:r>
            <a:r>
              <a:rPr lang="en-US" dirty="0"/>
              <a:t> </a:t>
            </a:r>
            <a:r>
              <a:rPr lang="en-US" dirty="0" err="1"/>
              <a:t>kliničkih</a:t>
            </a:r>
            <a:r>
              <a:rPr lang="en-US" dirty="0"/>
              <a:t> </a:t>
            </a:r>
            <a:r>
              <a:rPr lang="en-US" dirty="0" err="1"/>
              <a:t>studija</a:t>
            </a:r>
            <a:r>
              <a:rPr lang="en-US" dirty="0"/>
              <a:t> u </a:t>
            </a:r>
            <a:r>
              <a:rPr lang="en-US" dirty="0" smtClean="0"/>
              <a:t>SAD</a:t>
            </a:r>
            <a:r>
              <a:rPr lang="hr-HR" dirty="0" smtClean="0"/>
              <a:t>-u</a:t>
            </a:r>
            <a:r>
              <a:rPr lang="en-US" dirty="0" smtClean="0"/>
              <a:t>. </a:t>
            </a:r>
            <a:endParaRPr lang="en-US" dirty="0"/>
          </a:p>
        </p:txBody>
      </p:sp>
    </p:spTree>
    <p:extLst>
      <p:ext uri="{BB962C8B-B14F-4D97-AF65-F5344CB8AC3E}">
        <p14:creationId xmlns:p14="http://schemas.microsoft.com/office/powerpoint/2010/main" val="2031311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17510"/>
            <a:ext cx="8280920" cy="6247864"/>
          </a:xfrm>
          <a:prstGeom prst="rect">
            <a:avLst/>
          </a:prstGeom>
          <a:noFill/>
        </p:spPr>
        <p:txBody>
          <a:bodyPr wrap="square" rtlCol="0">
            <a:spAutoFit/>
          </a:bodyPr>
          <a:lstStyle/>
          <a:p>
            <a:r>
              <a:rPr lang="hr-HR" sz="1600" dirty="0" err="1" smtClean="0"/>
              <a:t>Algahtani</a:t>
            </a:r>
            <a:r>
              <a:rPr lang="hr-HR" sz="1600" dirty="0" smtClean="0"/>
              <a:t> </a:t>
            </a:r>
            <a:r>
              <a:rPr lang="hr-HR" sz="1600" dirty="0"/>
              <a:t>H, </a:t>
            </a:r>
            <a:r>
              <a:rPr lang="hr-HR" sz="1600" dirty="0" err="1"/>
              <a:t>Bajunaid</a:t>
            </a:r>
            <a:r>
              <a:rPr lang="hr-HR" sz="1600" dirty="0"/>
              <a:t> M,  </a:t>
            </a:r>
            <a:r>
              <a:rPr lang="hr-HR" sz="1600" dirty="0" err="1"/>
              <a:t>Shirah</a:t>
            </a:r>
            <a:r>
              <a:rPr lang="hr-HR" sz="1600" dirty="0"/>
              <a:t> B. </a:t>
            </a:r>
            <a:r>
              <a:rPr lang="hr-HR" sz="1600" dirty="0" err="1"/>
              <a:t>Unethical</a:t>
            </a:r>
            <a:r>
              <a:rPr lang="hr-HR" sz="1600" dirty="0"/>
              <a:t> human </a:t>
            </a:r>
            <a:r>
              <a:rPr lang="hr-HR" sz="1600" dirty="0" err="1"/>
              <a:t>research</a:t>
            </a:r>
            <a:r>
              <a:rPr lang="hr-HR" sz="1600" dirty="0"/>
              <a:t> </a:t>
            </a:r>
            <a:r>
              <a:rPr lang="hr-HR" sz="1600" dirty="0" err="1"/>
              <a:t>in</a:t>
            </a:r>
            <a:r>
              <a:rPr lang="hr-HR" sz="1600" dirty="0"/>
              <a:t> the </a:t>
            </a:r>
            <a:r>
              <a:rPr lang="hr-HR" sz="1600" dirty="0" err="1"/>
              <a:t>field</a:t>
            </a:r>
            <a:r>
              <a:rPr lang="hr-HR" sz="1600" dirty="0"/>
              <a:t> </a:t>
            </a:r>
            <a:r>
              <a:rPr lang="hr-HR" sz="1600" dirty="0" err="1"/>
              <a:t>of</a:t>
            </a:r>
            <a:r>
              <a:rPr lang="hr-HR" sz="1600" dirty="0"/>
              <a:t> </a:t>
            </a:r>
            <a:r>
              <a:rPr lang="hr-HR" sz="1600" dirty="0" err="1"/>
              <a:t>neuroscience</a:t>
            </a:r>
            <a:r>
              <a:rPr lang="hr-HR" sz="1600" dirty="0"/>
              <a:t>: a </a:t>
            </a:r>
            <a:r>
              <a:rPr lang="hr-HR" sz="1600" dirty="0" err="1"/>
              <a:t>historical</a:t>
            </a:r>
            <a:r>
              <a:rPr lang="hr-HR" sz="1600" dirty="0"/>
              <a:t> </a:t>
            </a:r>
            <a:r>
              <a:rPr lang="hr-HR" sz="1600" dirty="0" err="1"/>
              <a:t>review</a:t>
            </a:r>
            <a:r>
              <a:rPr lang="hr-HR" sz="1600" dirty="0"/>
              <a:t>. </a:t>
            </a:r>
            <a:r>
              <a:rPr lang="hr-HR" sz="1600" i="1" dirty="0" err="1" smtClean="0"/>
              <a:t>Neurol</a:t>
            </a:r>
            <a:r>
              <a:rPr lang="hr-HR" sz="1600" i="1" dirty="0" smtClean="0"/>
              <a:t>. Sci</a:t>
            </a:r>
            <a:r>
              <a:rPr lang="hr-HR" sz="1600" dirty="0" smtClean="0"/>
              <a:t>. </a:t>
            </a:r>
            <a:r>
              <a:rPr lang="hr-HR" sz="1600" dirty="0"/>
              <a:t>2018; 39: 829-834</a:t>
            </a:r>
            <a:r>
              <a:rPr lang="hr-HR" sz="1600" dirty="0" smtClean="0"/>
              <a:t>.</a:t>
            </a:r>
          </a:p>
          <a:p>
            <a:endParaRPr lang="en-US" sz="1600" dirty="0"/>
          </a:p>
          <a:p>
            <a:r>
              <a:rPr lang="hr-HR" sz="1600" dirty="0" err="1"/>
              <a:t>Almquist</a:t>
            </a:r>
            <a:r>
              <a:rPr lang="hr-HR" sz="1600" dirty="0"/>
              <a:t> JN, </a:t>
            </a:r>
            <a:r>
              <a:rPr lang="hr-HR" sz="1600" dirty="0" err="1"/>
              <a:t>Mathan</a:t>
            </a:r>
            <a:r>
              <a:rPr lang="hr-HR" sz="1600" dirty="0"/>
              <a:t> S, </a:t>
            </a:r>
            <a:r>
              <a:rPr lang="hr-HR" sz="1600" dirty="0" err="1"/>
              <a:t>Brem</a:t>
            </a:r>
            <a:r>
              <a:rPr lang="hr-HR" sz="1600" dirty="0"/>
              <a:t> AK, </a:t>
            </a:r>
            <a:r>
              <a:rPr lang="hr-HR" sz="1600" dirty="0" err="1"/>
              <a:t>Plessow</a:t>
            </a:r>
            <a:r>
              <a:rPr lang="hr-HR" sz="1600" dirty="0"/>
              <a:t> F, </a:t>
            </a:r>
            <a:r>
              <a:rPr lang="hr-HR" sz="1600" dirty="0" err="1"/>
              <a:t>McKanna</a:t>
            </a:r>
            <a:r>
              <a:rPr lang="hr-HR" sz="1600" dirty="0"/>
              <a:t> J, </a:t>
            </a:r>
            <a:r>
              <a:rPr lang="hr-HR" sz="1600" dirty="0" err="1"/>
              <a:t>Santarnecchi</a:t>
            </a:r>
            <a:r>
              <a:rPr lang="hr-HR" sz="1600" dirty="0"/>
              <a:t> E, </a:t>
            </a:r>
            <a:r>
              <a:rPr lang="hr-HR" sz="1600" dirty="0" err="1"/>
              <a:t>Pascual</a:t>
            </a:r>
            <a:r>
              <a:rPr lang="hr-HR" sz="1600" dirty="0"/>
              <a:t>-Leone A, Cohen </a:t>
            </a:r>
            <a:r>
              <a:rPr lang="hr-HR" sz="1600" dirty="0" err="1"/>
              <a:t>Kadosh</a:t>
            </a:r>
            <a:r>
              <a:rPr lang="hr-HR" sz="1600" dirty="0"/>
              <a:t> R, </a:t>
            </a:r>
            <a:r>
              <a:rPr lang="hr-HR" sz="1600" dirty="0" err="1"/>
              <a:t>Pavel</a:t>
            </a:r>
            <a:r>
              <a:rPr lang="hr-HR" sz="1600" dirty="0"/>
              <a:t> M, </a:t>
            </a:r>
            <a:r>
              <a:rPr lang="hr-HR" sz="1600" dirty="0" err="1"/>
              <a:t>Yeung</a:t>
            </a:r>
            <a:r>
              <a:rPr lang="hr-HR" sz="1600" dirty="0"/>
              <a:t> N. FAST: a </a:t>
            </a:r>
            <a:r>
              <a:rPr lang="hr-HR" sz="1600" dirty="0" err="1"/>
              <a:t>novel</a:t>
            </a:r>
            <a:r>
              <a:rPr lang="hr-HR" sz="1600" dirty="0"/>
              <a:t>, </a:t>
            </a:r>
            <a:r>
              <a:rPr lang="hr-HR" sz="1600" dirty="0" err="1"/>
              <a:t>executive</a:t>
            </a:r>
            <a:r>
              <a:rPr lang="hr-HR" sz="1600" dirty="0"/>
              <a:t> </a:t>
            </a:r>
            <a:r>
              <a:rPr lang="hr-HR" sz="1600" dirty="0" err="1"/>
              <a:t>function-based</a:t>
            </a:r>
            <a:r>
              <a:rPr lang="hr-HR" sz="1600" dirty="0"/>
              <a:t> </a:t>
            </a:r>
            <a:r>
              <a:rPr lang="hr-HR" sz="1600" dirty="0" err="1"/>
              <a:t>approach</a:t>
            </a:r>
            <a:r>
              <a:rPr lang="hr-HR" sz="1600" dirty="0"/>
              <a:t> to </a:t>
            </a:r>
            <a:r>
              <a:rPr lang="hr-HR" sz="1600" dirty="0" err="1"/>
              <a:t>cognitive</a:t>
            </a:r>
            <a:r>
              <a:rPr lang="hr-HR" sz="1600" dirty="0"/>
              <a:t> </a:t>
            </a:r>
            <a:r>
              <a:rPr lang="hr-HR" sz="1600" dirty="0" err="1"/>
              <a:t>enhancement</a:t>
            </a:r>
            <a:r>
              <a:rPr lang="hr-HR" sz="1600" dirty="0"/>
              <a:t>. </a:t>
            </a:r>
            <a:r>
              <a:rPr lang="hr-HR" sz="1600" i="1" dirty="0" smtClean="0"/>
              <a:t>Front. Hum. </a:t>
            </a:r>
            <a:r>
              <a:rPr lang="hr-HR" sz="1600" i="1" dirty="0" err="1" smtClean="0"/>
              <a:t>Neurosci</a:t>
            </a:r>
            <a:r>
              <a:rPr lang="hr-HR" sz="1600" i="1" dirty="0" smtClean="0"/>
              <a:t>.</a:t>
            </a:r>
            <a:r>
              <a:rPr lang="hr-HR" sz="1600" dirty="0" smtClean="0"/>
              <a:t> </a:t>
            </a:r>
            <a:r>
              <a:rPr lang="hr-HR" sz="1600" dirty="0"/>
              <a:t>2019; 13: 235</a:t>
            </a:r>
            <a:r>
              <a:rPr lang="hr-HR" sz="1600" dirty="0" smtClean="0"/>
              <a:t>.</a:t>
            </a:r>
          </a:p>
          <a:p>
            <a:endParaRPr lang="en-US" sz="1600" dirty="0"/>
          </a:p>
          <a:p>
            <a:r>
              <a:rPr lang="hr-HR" sz="1600" dirty="0" err="1"/>
              <a:t>Berlim</a:t>
            </a:r>
            <a:r>
              <a:rPr lang="hr-HR" sz="1600" dirty="0"/>
              <a:t> MT, Van </a:t>
            </a:r>
            <a:r>
              <a:rPr lang="hr-HR" sz="1600" dirty="0" err="1"/>
              <a:t>den</a:t>
            </a:r>
            <a:r>
              <a:rPr lang="hr-HR" sz="1600" dirty="0"/>
              <a:t> </a:t>
            </a:r>
            <a:r>
              <a:rPr lang="hr-HR" sz="1600" dirty="0" err="1"/>
              <a:t>Eynde</a:t>
            </a:r>
            <a:r>
              <a:rPr lang="hr-HR" sz="1600" dirty="0"/>
              <a:t> F, </a:t>
            </a:r>
            <a:r>
              <a:rPr lang="hr-HR" sz="1600" dirty="0" err="1"/>
              <a:t>Daskalakis</a:t>
            </a:r>
            <a:r>
              <a:rPr lang="hr-HR" sz="1600" dirty="0"/>
              <a:t> ZJ. </a:t>
            </a:r>
            <a:r>
              <a:rPr lang="hr-HR" sz="1600" dirty="0" err="1"/>
              <a:t>Clinical</a:t>
            </a:r>
            <a:r>
              <a:rPr lang="hr-HR" sz="1600" dirty="0"/>
              <a:t> </a:t>
            </a:r>
            <a:r>
              <a:rPr lang="hr-HR" sz="1600" dirty="0" err="1"/>
              <a:t>utility</a:t>
            </a:r>
            <a:r>
              <a:rPr lang="hr-HR" sz="1600" dirty="0"/>
              <a:t> </a:t>
            </a:r>
            <a:r>
              <a:rPr lang="hr-HR" sz="1600" dirty="0" err="1"/>
              <a:t>of</a:t>
            </a:r>
            <a:r>
              <a:rPr lang="hr-HR" sz="1600" dirty="0"/>
              <a:t> </a:t>
            </a:r>
            <a:r>
              <a:rPr lang="hr-HR" sz="1600" dirty="0" err="1"/>
              <a:t>tDCS</a:t>
            </a:r>
            <a:r>
              <a:rPr lang="hr-HR" sz="1600" dirty="0"/>
              <a:t> for </a:t>
            </a:r>
            <a:r>
              <a:rPr lang="hr-HR" sz="1600" dirty="0" err="1"/>
              <a:t>treating</a:t>
            </a:r>
            <a:r>
              <a:rPr lang="hr-HR" sz="1600" dirty="0"/>
              <a:t> major </a:t>
            </a:r>
            <a:r>
              <a:rPr lang="hr-HR" sz="1600" dirty="0" err="1"/>
              <a:t>depression</a:t>
            </a:r>
            <a:r>
              <a:rPr lang="hr-HR" sz="1600" dirty="0"/>
              <a:t>: a </a:t>
            </a:r>
            <a:r>
              <a:rPr lang="hr-HR" sz="1600" dirty="0" err="1"/>
              <a:t>systematic</a:t>
            </a:r>
            <a:r>
              <a:rPr lang="hr-HR" sz="1600" dirty="0"/>
              <a:t> </a:t>
            </a:r>
            <a:r>
              <a:rPr lang="hr-HR" sz="1600" dirty="0" err="1"/>
              <a:t>review</a:t>
            </a:r>
            <a:r>
              <a:rPr lang="hr-HR" sz="1600" dirty="0"/>
              <a:t> </a:t>
            </a:r>
            <a:r>
              <a:rPr lang="hr-HR" sz="1600" dirty="0" err="1"/>
              <a:t>and</a:t>
            </a:r>
            <a:r>
              <a:rPr lang="hr-HR" sz="1600" dirty="0"/>
              <a:t> meta-</a:t>
            </a:r>
            <a:r>
              <a:rPr lang="hr-HR" sz="1600" dirty="0" err="1"/>
              <a:t>analysis</a:t>
            </a:r>
            <a:r>
              <a:rPr lang="hr-HR" sz="1600" dirty="0"/>
              <a:t> </a:t>
            </a:r>
            <a:r>
              <a:rPr lang="hr-HR" sz="1600" dirty="0" err="1"/>
              <a:t>of</a:t>
            </a:r>
            <a:r>
              <a:rPr lang="hr-HR" sz="1600" dirty="0"/>
              <a:t> </a:t>
            </a:r>
            <a:r>
              <a:rPr lang="hr-HR" sz="1600" dirty="0" err="1"/>
              <a:t>randomized</a:t>
            </a:r>
            <a:r>
              <a:rPr lang="hr-HR" sz="1600" dirty="0"/>
              <a:t>, </a:t>
            </a:r>
            <a:r>
              <a:rPr lang="hr-HR" sz="1600" dirty="0" err="1"/>
              <a:t>double-blind</a:t>
            </a:r>
            <a:r>
              <a:rPr lang="hr-HR" sz="1600" dirty="0"/>
              <a:t> </a:t>
            </a:r>
            <a:r>
              <a:rPr lang="hr-HR" sz="1600" dirty="0" err="1"/>
              <a:t>and</a:t>
            </a:r>
            <a:r>
              <a:rPr lang="hr-HR" sz="1600" dirty="0"/>
              <a:t> </a:t>
            </a:r>
            <a:r>
              <a:rPr lang="hr-HR" sz="1600" dirty="0" err="1"/>
              <a:t>sham-controlled</a:t>
            </a:r>
            <a:r>
              <a:rPr lang="hr-HR" sz="1600" dirty="0"/>
              <a:t> </a:t>
            </a:r>
            <a:r>
              <a:rPr lang="hr-HR" sz="1600" dirty="0" err="1"/>
              <a:t>trials</a:t>
            </a:r>
            <a:r>
              <a:rPr lang="hr-HR" sz="1600" dirty="0"/>
              <a:t>. </a:t>
            </a:r>
            <a:r>
              <a:rPr lang="hr-HR" sz="1600" i="1" dirty="0" smtClean="0"/>
              <a:t>J. </a:t>
            </a:r>
            <a:r>
              <a:rPr lang="hr-HR" sz="1600" i="1" dirty="0" err="1" smtClean="0"/>
              <a:t>Psychiatr</a:t>
            </a:r>
            <a:r>
              <a:rPr lang="hr-HR" sz="1600" i="1" dirty="0" smtClean="0"/>
              <a:t>. </a:t>
            </a:r>
            <a:r>
              <a:rPr lang="hr-HR" sz="1600" i="1" dirty="0" err="1" smtClean="0"/>
              <a:t>Res</a:t>
            </a:r>
            <a:r>
              <a:rPr lang="hr-HR" sz="1600" i="1" dirty="0" smtClean="0"/>
              <a:t>.</a:t>
            </a:r>
            <a:r>
              <a:rPr lang="hr-HR" sz="1600" dirty="0" smtClean="0"/>
              <a:t> </a:t>
            </a:r>
            <a:r>
              <a:rPr lang="hr-HR" sz="1600" dirty="0"/>
              <a:t>2013; 47: 1-7</a:t>
            </a:r>
            <a:r>
              <a:rPr lang="hr-HR" sz="1600" dirty="0" smtClean="0"/>
              <a:t>.</a:t>
            </a:r>
          </a:p>
          <a:p>
            <a:endParaRPr lang="en-US" sz="1600" dirty="0"/>
          </a:p>
          <a:p>
            <a:r>
              <a:rPr lang="hr-HR" sz="1600" dirty="0" err="1"/>
              <a:t>Farah</a:t>
            </a:r>
            <a:r>
              <a:rPr lang="hr-HR" sz="1600" dirty="0"/>
              <a:t> MJ. </a:t>
            </a:r>
            <a:r>
              <a:rPr lang="hr-HR" sz="1600" dirty="0" err="1"/>
              <a:t>Neuroethics</a:t>
            </a:r>
            <a:r>
              <a:rPr lang="hr-HR" sz="1600" dirty="0"/>
              <a:t>: the </a:t>
            </a:r>
            <a:r>
              <a:rPr lang="hr-HR" sz="1600" dirty="0" err="1"/>
              <a:t>practical</a:t>
            </a:r>
            <a:r>
              <a:rPr lang="hr-HR" sz="1600" dirty="0"/>
              <a:t> </a:t>
            </a:r>
            <a:r>
              <a:rPr lang="hr-HR" sz="1600" dirty="0" err="1"/>
              <a:t>and</a:t>
            </a:r>
            <a:r>
              <a:rPr lang="hr-HR" sz="1600" dirty="0"/>
              <a:t> the </a:t>
            </a:r>
            <a:r>
              <a:rPr lang="hr-HR" sz="1600" dirty="0" err="1"/>
              <a:t>philosophical</a:t>
            </a:r>
            <a:r>
              <a:rPr lang="hr-HR" sz="1600" dirty="0"/>
              <a:t>. </a:t>
            </a:r>
            <a:r>
              <a:rPr lang="hr-HR" sz="1600" i="1" dirty="0" err="1" smtClean="0"/>
              <a:t>Trends</a:t>
            </a:r>
            <a:r>
              <a:rPr lang="hr-HR" sz="1600" i="1" dirty="0" smtClean="0"/>
              <a:t>. </a:t>
            </a:r>
            <a:r>
              <a:rPr lang="hr-HR" sz="1600" i="1" dirty="0" err="1" smtClean="0"/>
              <a:t>Cogn</a:t>
            </a:r>
            <a:r>
              <a:rPr lang="hr-HR" sz="1600" i="1" dirty="0" smtClean="0"/>
              <a:t>. Sci.</a:t>
            </a:r>
            <a:r>
              <a:rPr lang="hr-HR" sz="1600" dirty="0" smtClean="0"/>
              <a:t> </a:t>
            </a:r>
            <a:r>
              <a:rPr lang="hr-HR" sz="1600" dirty="0"/>
              <a:t>2015; 9:34-40</a:t>
            </a:r>
            <a:r>
              <a:rPr lang="hr-HR" sz="1600" dirty="0" smtClean="0"/>
              <a:t>.</a:t>
            </a:r>
          </a:p>
          <a:p>
            <a:endParaRPr lang="en-US" sz="1600" dirty="0"/>
          </a:p>
          <a:p>
            <a:r>
              <a:rPr lang="hr-HR" sz="1600" dirty="0" err="1"/>
              <a:t>Libet</a:t>
            </a:r>
            <a:r>
              <a:rPr lang="hr-HR" sz="1600" dirty="0"/>
              <a:t> B, </a:t>
            </a:r>
            <a:r>
              <a:rPr lang="hr-HR" sz="1600" dirty="0" err="1"/>
              <a:t>Gleason</a:t>
            </a:r>
            <a:r>
              <a:rPr lang="hr-HR" sz="1600" dirty="0"/>
              <a:t> CA, Wright EW, </a:t>
            </a:r>
            <a:r>
              <a:rPr lang="hr-HR" sz="1600" dirty="0" err="1"/>
              <a:t>Pearl</a:t>
            </a:r>
            <a:r>
              <a:rPr lang="hr-HR" sz="1600" dirty="0"/>
              <a:t> DK. Time </a:t>
            </a:r>
            <a:r>
              <a:rPr lang="hr-HR" sz="1600" dirty="0" err="1"/>
              <a:t>of</a:t>
            </a:r>
            <a:r>
              <a:rPr lang="hr-HR" sz="1600" dirty="0"/>
              <a:t> </a:t>
            </a:r>
            <a:r>
              <a:rPr lang="hr-HR" sz="1600" dirty="0" err="1"/>
              <a:t>conscious</a:t>
            </a:r>
            <a:r>
              <a:rPr lang="hr-HR" sz="1600" dirty="0"/>
              <a:t> </a:t>
            </a:r>
            <a:r>
              <a:rPr lang="hr-HR" sz="1600" dirty="0" err="1"/>
              <a:t>intention</a:t>
            </a:r>
            <a:r>
              <a:rPr lang="hr-HR" sz="1600" dirty="0"/>
              <a:t> to </a:t>
            </a:r>
            <a:r>
              <a:rPr lang="hr-HR" sz="1600" dirty="0" err="1"/>
              <a:t>act</a:t>
            </a:r>
            <a:r>
              <a:rPr lang="hr-HR" sz="1600" dirty="0"/>
              <a:t> </a:t>
            </a:r>
            <a:r>
              <a:rPr lang="hr-HR" sz="1600" dirty="0" err="1"/>
              <a:t>in</a:t>
            </a:r>
            <a:r>
              <a:rPr lang="hr-HR" sz="1600" dirty="0"/>
              <a:t> </a:t>
            </a:r>
            <a:r>
              <a:rPr lang="hr-HR" sz="1600" dirty="0" err="1"/>
              <a:t>relation</a:t>
            </a:r>
            <a:r>
              <a:rPr lang="hr-HR" sz="1600" dirty="0"/>
              <a:t> to </a:t>
            </a:r>
            <a:r>
              <a:rPr lang="hr-HR" sz="1600" dirty="0" err="1"/>
              <a:t>onset</a:t>
            </a:r>
            <a:r>
              <a:rPr lang="hr-HR" sz="1600" dirty="0"/>
              <a:t> </a:t>
            </a:r>
            <a:r>
              <a:rPr lang="hr-HR" sz="1600" dirty="0" err="1"/>
              <a:t>of</a:t>
            </a:r>
            <a:r>
              <a:rPr lang="hr-HR" sz="1600" dirty="0"/>
              <a:t> </a:t>
            </a:r>
            <a:r>
              <a:rPr lang="hr-HR" sz="1600" dirty="0" err="1"/>
              <a:t>cerebral</a:t>
            </a:r>
            <a:r>
              <a:rPr lang="hr-HR" sz="1600" dirty="0"/>
              <a:t> </a:t>
            </a:r>
            <a:r>
              <a:rPr lang="hr-HR" sz="1600" dirty="0" err="1"/>
              <a:t>activity</a:t>
            </a:r>
            <a:r>
              <a:rPr lang="hr-HR" sz="1600" dirty="0"/>
              <a:t> (</a:t>
            </a:r>
            <a:r>
              <a:rPr lang="hr-HR" sz="1600" dirty="0" err="1"/>
              <a:t>readiness-potential</a:t>
            </a:r>
            <a:r>
              <a:rPr lang="hr-HR" sz="1600" dirty="0"/>
              <a:t>) – the </a:t>
            </a:r>
            <a:r>
              <a:rPr lang="hr-HR" sz="1600" dirty="0" err="1"/>
              <a:t>unconscious</a:t>
            </a:r>
            <a:r>
              <a:rPr lang="hr-HR" sz="1600" dirty="0"/>
              <a:t> </a:t>
            </a:r>
            <a:r>
              <a:rPr lang="hr-HR" sz="1600" dirty="0" err="1"/>
              <a:t>initiation</a:t>
            </a:r>
            <a:r>
              <a:rPr lang="hr-HR" sz="1600" dirty="0"/>
              <a:t> </a:t>
            </a:r>
            <a:r>
              <a:rPr lang="hr-HR" sz="1600" dirty="0" err="1"/>
              <a:t>of</a:t>
            </a:r>
            <a:r>
              <a:rPr lang="hr-HR" sz="1600" dirty="0"/>
              <a:t> a </a:t>
            </a:r>
            <a:r>
              <a:rPr lang="hr-HR" sz="1600" dirty="0" err="1"/>
              <a:t>freely</a:t>
            </a:r>
            <a:r>
              <a:rPr lang="hr-HR" sz="1600" dirty="0"/>
              <a:t> </a:t>
            </a:r>
            <a:r>
              <a:rPr lang="hr-HR" sz="1600" dirty="0" err="1"/>
              <a:t>voluntary</a:t>
            </a:r>
            <a:r>
              <a:rPr lang="hr-HR" sz="1600" dirty="0"/>
              <a:t> </a:t>
            </a:r>
            <a:r>
              <a:rPr lang="hr-HR" sz="1600" dirty="0" err="1"/>
              <a:t>act</a:t>
            </a:r>
            <a:r>
              <a:rPr lang="hr-HR" sz="1600" dirty="0"/>
              <a:t>. </a:t>
            </a:r>
            <a:r>
              <a:rPr lang="hr-HR" sz="1600" i="1" dirty="0" err="1" smtClean="0"/>
              <a:t>Brain</a:t>
            </a:r>
            <a:r>
              <a:rPr lang="hr-HR" sz="1600" i="1" dirty="0" smtClean="0"/>
              <a:t>.</a:t>
            </a:r>
            <a:r>
              <a:rPr lang="hr-HR" sz="1600" dirty="0" smtClean="0"/>
              <a:t> </a:t>
            </a:r>
            <a:r>
              <a:rPr lang="hr-HR" sz="1600" dirty="0"/>
              <a:t>1983; 106: 623-642</a:t>
            </a:r>
            <a:r>
              <a:rPr lang="hr-HR" sz="1600" dirty="0" smtClean="0"/>
              <a:t>.</a:t>
            </a:r>
          </a:p>
          <a:p>
            <a:endParaRPr lang="en-US" sz="1600" dirty="0"/>
          </a:p>
          <a:p>
            <a:r>
              <a:rPr lang="hr-HR" sz="1600" dirty="0" err="1"/>
              <a:t>Soon</a:t>
            </a:r>
            <a:r>
              <a:rPr lang="hr-HR" sz="1600" dirty="0"/>
              <a:t> CS, </a:t>
            </a:r>
            <a:r>
              <a:rPr lang="hr-HR" sz="1600" dirty="0" err="1"/>
              <a:t>Brass</a:t>
            </a:r>
            <a:r>
              <a:rPr lang="hr-HR" sz="1600" dirty="0"/>
              <a:t> M, Heinze HJ, </a:t>
            </a:r>
            <a:r>
              <a:rPr lang="hr-HR" sz="1600" dirty="0" err="1"/>
              <a:t>Haynes</a:t>
            </a:r>
            <a:r>
              <a:rPr lang="hr-HR" sz="1600" dirty="0"/>
              <a:t> JD. </a:t>
            </a:r>
            <a:r>
              <a:rPr lang="hr-HR" sz="1600" dirty="0" err="1"/>
              <a:t>Unconscious</a:t>
            </a:r>
            <a:r>
              <a:rPr lang="hr-HR" sz="1600" dirty="0"/>
              <a:t> </a:t>
            </a:r>
            <a:r>
              <a:rPr lang="hr-HR" sz="1600" dirty="0" err="1"/>
              <a:t>determinants</a:t>
            </a:r>
            <a:r>
              <a:rPr lang="hr-HR" sz="1600" dirty="0"/>
              <a:t> </a:t>
            </a:r>
            <a:r>
              <a:rPr lang="hr-HR" sz="1600" dirty="0" err="1"/>
              <a:t>of</a:t>
            </a:r>
            <a:r>
              <a:rPr lang="hr-HR" sz="1600" dirty="0"/>
              <a:t> free </a:t>
            </a:r>
            <a:r>
              <a:rPr lang="hr-HR" sz="1600" dirty="0" err="1"/>
              <a:t>decisions</a:t>
            </a:r>
            <a:r>
              <a:rPr lang="hr-HR" sz="1600" dirty="0"/>
              <a:t> </a:t>
            </a:r>
            <a:r>
              <a:rPr lang="hr-HR" sz="1600" dirty="0" err="1"/>
              <a:t>in</a:t>
            </a:r>
            <a:r>
              <a:rPr lang="hr-HR" sz="1600" dirty="0"/>
              <a:t> the human </a:t>
            </a:r>
            <a:r>
              <a:rPr lang="hr-HR" sz="1600" dirty="0" err="1"/>
              <a:t>brain</a:t>
            </a:r>
            <a:r>
              <a:rPr lang="hr-HR" sz="1600" dirty="0"/>
              <a:t>. </a:t>
            </a:r>
            <a:r>
              <a:rPr lang="hr-HR" sz="1600" i="1" dirty="0" smtClean="0"/>
              <a:t>Nat. </a:t>
            </a:r>
            <a:r>
              <a:rPr lang="hr-HR" sz="1600" i="1" dirty="0" err="1" smtClean="0"/>
              <a:t>Neurosci</a:t>
            </a:r>
            <a:r>
              <a:rPr lang="hr-HR" sz="1600" i="1" dirty="0" smtClean="0"/>
              <a:t>.</a:t>
            </a:r>
            <a:r>
              <a:rPr lang="hr-HR" sz="1600" dirty="0" smtClean="0"/>
              <a:t> </a:t>
            </a:r>
            <a:r>
              <a:rPr lang="hr-HR" sz="1600" dirty="0"/>
              <a:t>2008; 11: 543-545</a:t>
            </a:r>
            <a:r>
              <a:rPr lang="hr-HR" sz="1600" dirty="0" smtClean="0"/>
              <a:t>.</a:t>
            </a:r>
          </a:p>
          <a:p>
            <a:endParaRPr lang="en-US" sz="1600" dirty="0"/>
          </a:p>
          <a:p>
            <a:r>
              <a:rPr lang="en-US" sz="1600" dirty="0" err="1"/>
              <a:t>Storebø</a:t>
            </a:r>
            <a:r>
              <a:rPr lang="en-US" sz="1600" dirty="0"/>
              <a:t> OJ, Ramstad E, Krogh HB, </a:t>
            </a:r>
            <a:r>
              <a:rPr lang="en-US" sz="1600" dirty="0" err="1"/>
              <a:t>Nilausen</a:t>
            </a:r>
            <a:r>
              <a:rPr lang="en-US" sz="1600" dirty="0"/>
              <a:t> TD, Skoog M, </a:t>
            </a:r>
            <a:r>
              <a:rPr lang="en-US" sz="1600" dirty="0" err="1"/>
              <a:t>Holmskov</a:t>
            </a:r>
            <a:r>
              <a:rPr lang="en-US" sz="1600" dirty="0"/>
              <a:t> M, </a:t>
            </a:r>
            <a:r>
              <a:rPr lang="en-US" sz="1600" dirty="0" err="1"/>
              <a:t>Rosendal</a:t>
            </a:r>
            <a:r>
              <a:rPr lang="en-US" sz="1600" dirty="0"/>
              <a:t> </a:t>
            </a:r>
            <a:r>
              <a:rPr lang="en-US" sz="1600" dirty="0" smtClean="0"/>
              <a:t>S,</a:t>
            </a:r>
            <a:r>
              <a:rPr lang="hr-HR" sz="1600" dirty="0" smtClean="0"/>
              <a:t> </a:t>
            </a:r>
            <a:r>
              <a:rPr lang="en-US" sz="1600" dirty="0" err="1" smtClean="0"/>
              <a:t>Groth</a:t>
            </a:r>
            <a:r>
              <a:rPr lang="en-US" sz="1600" dirty="0" smtClean="0"/>
              <a:t> </a:t>
            </a:r>
            <a:r>
              <a:rPr lang="en-US" sz="1600" dirty="0"/>
              <a:t>C, Magnusson FL, Moreira-Maia CR, </a:t>
            </a:r>
            <a:r>
              <a:rPr lang="en-US" sz="1600" dirty="0" err="1"/>
              <a:t>Gillies</a:t>
            </a:r>
            <a:r>
              <a:rPr lang="en-US" sz="1600" dirty="0"/>
              <a:t> D, </a:t>
            </a:r>
            <a:r>
              <a:rPr lang="en-US" sz="1600" dirty="0" err="1"/>
              <a:t>Buch</a:t>
            </a:r>
            <a:r>
              <a:rPr lang="en-US" sz="1600" dirty="0"/>
              <a:t> Rasmussen K, </a:t>
            </a:r>
            <a:r>
              <a:rPr lang="en-US" sz="1600" dirty="0" err="1"/>
              <a:t>Gauci</a:t>
            </a:r>
            <a:r>
              <a:rPr lang="en-US" sz="1600" dirty="0"/>
              <a:t> </a:t>
            </a:r>
            <a:r>
              <a:rPr lang="en-US" sz="1600" dirty="0" smtClean="0"/>
              <a:t>D,</a:t>
            </a:r>
            <a:r>
              <a:rPr lang="hr-HR" sz="1600" dirty="0" smtClean="0"/>
              <a:t> </a:t>
            </a:r>
            <a:r>
              <a:rPr lang="en-US" sz="1600" dirty="0" err="1" smtClean="0"/>
              <a:t>Zwi</a:t>
            </a:r>
            <a:r>
              <a:rPr lang="en-US" sz="1600" dirty="0" smtClean="0"/>
              <a:t> </a:t>
            </a:r>
            <a:r>
              <a:rPr lang="en-US" sz="1600" dirty="0"/>
              <a:t>M, </a:t>
            </a:r>
            <a:r>
              <a:rPr lang="en-US" sz="1600" dirty="0" err="1"/>
              <a:t>Kirubakaran</a:t>
            </a:r>
            <a:r>
              <a:rPr lang="en-US" sz="1600" dirty="0"/>
              <a:t> R, </a:t>
            </a:r>
            <a:r>
              <a:rPr lang="en-US" sz="1600" dirty="0" err="1"/>
              <a:t>Forsbol</a:t>
            </a:r>
            <a:r>
              <a:rPr lang="en-US" sz="1600" dirty="0"/>
              <a:t> B, </a:t>
            </a:r>
            <a:r>
              <a:rPr lang="en-US" sz="1600" dirty="0" err="1"/>
              <a:t>Simonsen</a:t>
            </a:r>
            <a:r>
              <a:rPr lang="en-US" sz="1600" dirty="0"/>
              <a:t> E, </a:t>
            </a:r>
            <a:r>
              <a:rPr lang="en-US" sz="1600" dirty="0" err="1"/>
              <a:t>Gluud</a:t>
            </a:r>
            <a:r>
              <a:rPr lang="en-US" sz="1600" dirty="0"/>
              <a:t> C. Methylphenidate for </a:t>
            </a:r>
            <a:r>
              <a:rPr lang="en-US" sz="1600" dirty="0" smtClean="0"/>
              <a:t>children</a:t>
            </a:r>
            <a:r>
              <a:rPr lang="hr-HR" sz="1600" dirty="0" smtClean="0"/>
              <a:t> </a:t>
            </a:r>
            <a:r>
              <a:rPr lang="en-US" sz="1600" dirty="0" smtClean="0"/>
              <a:t>and </a:t>
            </a:r>
            <a:r>
              <a:rPr lang="en-US" sz="1600" dirty="0"/>
              <a:t>adolescents with attention deficit hyperactivity disorder (ADHD</a:t>
            </a:r>
            <a:r>
              <a:rPr lang="en-US" sz="1600" dirty="0" smtClean="0"/>
              <a:t>).</a:t>
            </a:r>
            <a:r>
              <a:rPr lang="en-US" sz="1600" i="1" dirty="0" err="1" smtClean="0"/>
              <a:t>Cohrane</a:t>
            </a:r>
            <a:r>
              <a:rPr lang="en-US" sz="1600" i="1" dirty="0" smtClean="0"/>
              <a:t> </a:t>
            </a:r>
            <a:r>
              <a:rPr lang="en-US" sz="1600" i="1" dirty="0"/>
              <a:t>Database Syst. Rev</a:t>
            </a:r>
            <a:r>
              <a:rPr lang="en-US" sz="1600" dirty="0"/>
              <a:t>. 2015; CD009885.</a:t>
            </a:r>
          </a:p>
        </p:txBody>
      </p:sp>
      <p:sp>
        <p:nvSpPr>
          <p:cNvPr id="3" name="TextBox 2"/>
          <p:cNvSpPr txBox="1"/>
          <p:nvPr/>
        </p:nvSpPr>
        <p:spPr>
          <a:xfrm>
            <a:off x="3635896" y="0"/>
            <a:ext cx="1728192" cy="954107"/>
          </a:xfrm>
          <a:prstGeom prst="rect">
            <a:avLst/>
          </a:prstGeom>
          <a:noFill/>
        </p:spPr>
        <p:txBody>
          <a:bodyPr wrap="square" rtlCol="0">
            <a:spAutoFit/>
          </a:bodyPr>
          <a:lstStyle/>
          <a:p>
            <a:r>
              <a:rPr lang="hr-HR" sz="2800" b="1" dirty="0" smtClean="0"/>
              <a:t>Reference</a:t>
            </a:r>
            <a:endParaRPr lang="en-US" sz="2800" dirty="0"/>
          </a:p>
          <a:p>
            <a:endParaRPr lang="en-US" sz="2800" dirty="0"/>
          </a:p>
        </p:txBody>
      </p:sp>
    </p:spTree>
    <p:extLst>
      <p:ext uri="{BB962C8B-B14F-4D97-AF65-F5344CB8AC3E}">
        <p14:creationId xmlns:p14="http://schemas.microsoft.com/office/powerpoint/2010/main" val="2079060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84784"/>
            <a:ext cx="8208912" cy="4247317"/>
          </a:xfrm>
          <a:prstGeom prst="rect">
            <a:avLst/>
          </a:prstGeom>
          <a:noFill/>
        </p:spPr>
        <p:txBody>
          <a:bodyPr wrap="square" rtlCol="0">
            <a:spAutoFit/>
          </a:bodyPr>
          <a:lstStyle/>
          <a:p>
            <a:r>
              <a:rPr lang="hr-HR" dirty="0"/>
              <a:t>U novije vrijeme metode funkcionalnog oslikavanja mozga (</a:t>
            </a:r>
            <a:r>
              <a:rPr lang="hr-HR" i="1" dirty="0" err="1"/>
              <a:t>neuroimaging</a:t>
            </a:r>
            <a:r>
              <a:rPr lang="hr-HR" dirty="0"/>
              <a:t>) predstavljaju sve veće etičke izazove. Te metode uključuju funkcionalnu magnetsku rezonanciju (</a:t>
            </a:r>
            <a:r>
              <a:rPr lang="hr-HR" i="1" dirty="0" err="1"/>
              <a:t>functional</a:t>
            </a:r>
            <a:r>
              <a:rPr lang="hr-HR" i="1" dirty="0"/>
              <a:t> </a:t>
            </a:r>
            <a:r>
              <a:rPr lang="hr-HR" i="1" dirty="0" err="1"/>
              <a:t>magnetic</a:t>
            </a:r>
            <a:r>
              <a:rPr lang="hr-HR" i="1" dirty="0"/>
              <a:t> </a:t>
            </a:r>
            <a:r>
              <a:rPr lang="hr-HR" i="1" dirty="0" err="1"/>
              <a:t>resonance</a:t>
            </a:r>
            <a:r>
              <a:rPr lang="hr-HR" i="1" dirty="0"/>
              <a:t> </a:t>
            </a:r>
            <a:r>
              <a:rPr lang="hr-HR" i="1" dirty="0" err="1"/>
              <a:t>imaging</a:t>
            </a:r>
            <a:r>
              <a:rPr lang="hr-HR" dirty="0"/>
              <a:t>, </a:t>
            </a:r>
            <a:r>
              <a:rPr lang="hr-HR" dirty="0" err="1"/>
              <a:t>fMRI</a:t>
            </a:r>
            <a:r>
              <a:rPr lang="hr-HR" dirty="0"/>
              <a:t>), </a:t>
            </a:r>
            <a:r>
              <a:rPr lang="hr-HR" dirty="0" err="1"/>
              <a:t>pozitronsku</a:t>
            </a:r>
            <a:r>
              <a:rPr lang="hr-HR" dirty="0"/>
              <a:t> emisijsku tomografiju (</a:t>
            </a:r>
            <a:r>
              <a:rPr lang="hr-HR" i="1" dirty="0" err="1"/>
              <a:t>positron</a:t>
            </a:r>
            <a:r>
              <a:rPr lang="hr-HR" i="1" dirty="0"/>
              <a:t> </a:t>
            </a:r>
            <a:r>
              <a:rPr lang="hr-HR" i="1" dirty="0" err="1"/>
              <a:t>emission</a:t>
            </a:r>
            <a:r>
              <a:rPr lang="hr-HR" i="1" dirty="0"/>
              <a:t> </a:t>
            </a:r>
            <a:r>
              <a:rPr lang="hr-HR" i="1" dirty="0" err="1"/>
              <a:t>tomography</a:t>
            </a:r>
            <a:r>
              <a:rPr lang="hr-HR" dirty="0"/>
              <a:t>, PET</a:t>
            </a:r>
            <a:r>
              <a:rPr lang="hr-HR" dirty="0" smtClean="0"/>
              <a:t>), </a:t>
            </a:r>
            <a:r>
              <a:rPr lang="hr-HR" dirty="0" err="1"/>
              <a:t>magnetoencefalografiju</a:t>
            </a:r>
            <a:r>
              <a:rPr lang="hr-HR" dirty="0"/>
              <a:t> (</a:t>
            </a:r>
            <a:r>
              <a:rPr lang="hr-HR" i="1" dirty="0" err="1"/>
              <a:t>magnetoencephalography</a:t>
            </a:r>
            <a:r>
              <a:rPr lang="hr-HR" dirty="0"/>
              <a:t>, MEG), kao i elektroencefalografske metode poput evociranih potencijala (</a:t>
            </a:r>
            <a:r>
              <a:rPr lang="hr-HR" i="1" dirty="0"/>
              <a:t>event-</a:t>
            </a:r>
            <a:r>
              <a:rPr lang="hr-HR" i="1" dirty="0" err="1"/>
              <a:t>related</a:t>
            </a:r>
            <a:r>
              <a:rPr lang="hr-HR" i="1" dirty="0"/>
              <a:t> </a:t>
            </a:r>
            <a:r>
              <a:rPr lang="hr-HR" i="1" dirty="0" err="1"/>
              <a:t>potentials</a:t>
            </a:r>
            <a:r>
              <a:rPr lang="hr-HR" dirty="0"/>
              <a:t>, ERP) te brojne druge  poput infracrvene spektroskopije (</a:t>
            </a:r>
            <a:r>
              <a:rPr lang="hr-HR" i="1" dirty="0" err="1"/>
              <a:t>near-infrared</a:t>
            </a:r>
            <a:r>
              <a:rPr lang="hr-HR" i="1" dirty="0"/>
              <a:t> </a:t>
            </a:r>
            <a:r>
              <a:rPr lang="hr-HR" i="1" dirty="0" err="1"/>
              <a:t>spectroscopy</a:t>
            </a:r>
            <a:r>
              <a:rPr lang="hr-HR" dirty="0"/>
              <a:t>, NIRS</a:t>
            </a:r>
            <a:r>
              <a:rPr lang="hr-HR" dirty="0" smtClean="0"/>
              <a:t>).</a:t>
            </a:r>
          </a:p>
          <a:p>
            <a:endParaRPr lang="hr-HR" dirty="0"/>
          </a:p>
          <a:p>
            <a:r>
              <a:rPr lang="hr-HR" dirty="0" smtClean="0"/>
              <a:t>Putem </a:t>
            </a:r>
            <a:r>
              <a:rPr lang="hr-HR" dirty="0"/>
              <a:t>svake od navedenih </a:t>
            </a:r>
            <a:r>
              <a:rPr lang="hr-HR" dirty="0" smtClean="0"/>
              <a:t>metoda prikupljaju </a:t>
            </a:r>
            <a:r>
              <a:rPr lang="hr-HR" dirty="0"/>
              <a:t>se i osobni podaci o mentalnom stanju, osobinama ličnosti i brojni drugi, iako pojedina istraživanja mogu biti dizajnirana i za neku sasvim drugu svrhu. Stoga je važan etički problem kod primjene </a:t>
            </a:r>
            <a:r>
              <a:rPr lang="hr-HR" dirty="0" smtClean="0"/>
              <a:t>metoda oslikavanja aktivnosti mozga </a:t>
            </a:r>
            <a:r>
              <a:rPr lang="hr-HR" dirty="0" smtClean="0">
                <a:solidFill>
                  <a:srgbClr val="FFFF00"/>
                </a:solidFill>
              </a:rPr>
              <a:t>privatnost </a:t>
            </a:r>
            <a:r>
              <a:rPr lang="hr-HR" dirty="0">
                <a:solidFill>
                  <a:srgbClr val="FFFF00"/>
                </a:solidFill>
              </a:rPr>
              <a:t>ispitanika</a:t>
            </a:r>
            <a:r>
              <a:rPr lang="hr-HR" dirty="0"/>
              <a:t>, budući da pojedinim osobama često nije u najboljem interesu da druge osobe raspolažu podacima o njihovom mentalnom stanju, sposobnostima i sklonostima.</a:t>
            </a:r>
            <a:endParaRPr lang="en-US" dirty="0"/>
          </a:p>
          <a:p>
            <a:endParaRPr lang="en-US" dirty="0"/>
          </a:p>
        </p:txBody>
      </p:sp>
      <p:sp>
        <p:nvSpPr>
          <p:cNvPr id="3" name="TextBox 2"/>
          <p:cNvSpPr txBox="1"/>
          <p:nvPr/>
        </p:nvSpPr>
        <p:spPr>
          <a:xfrm>
            <a:off x="719572" y="365755"/>
            <a:ext cx="7704856" cy="830997"/>
          </a:xfrm>
          <a:prstGeom prst="rect">
            <a:avLst/>
          </a:prstGeom>
          <a:noFill/>
        </p:spPr>
        <p:txBody>
          <a:bodyPr wrap="square" rtlCol="0">
            <a:spAutoFit/>
          </a:bodyPr>
          <a:lstStyle/>
          <a:p>
            <a:r>
              <a:rPr lang="hr-HR" sz="2400" b="1" dirty="0"/>
              <a:t>M</a:t>
            </a:r>
            <a:r>
              <a:rPr lang="hr-HR" sz="2400" b="1" dirty="0" smtClean="0"/>
              <a:t>etode </a:t>
            </a:r>
            <a:r>
              <a:rPr lang="hr-HR" sz="2400" b="1" dirty="0"/>
              <a:t>oslikavanja </a:t>
            </a:r>
            <a:r>
              <a:rPr lang="hr-HR" sz="2400" b="1" dirty="0" smtClean="0"/>
              <a:t>aktivnosti mozga </a:t>
            </a:r>
            <a:r>
              <a:rPr lang="hr-HR" sz="2400" b="1" dirty="0"/>
              <a:t>i etička </a:t>
            </a:r>
            <a:r>
              <a:rPr lang="hr-HR" sz="2400" b="1" dirty="0" smtClean="0"/>
              <a:t>pitanja (1)</a:t>
            </a:r>
            <a:endParaRPr lang="en-US" sz="2400" dirty="0"/>
          </a:p>
          <a:p>
            <a:endParaRPr lang="en-US" sz="2400" dirty="0"/>
          </a:p>
        </p:txBody>
      </p:sp>
    </p:spTree>
    <p:extLst>
      <p:ext uri="{BB962C8B-B14F-4D97-AF65-F5344CB8AC3E}">
        <p14:creationId xmlns:p14="http://schemas.microsoft.com/office/powerpoint/2010/main" val="2031302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556792"/>
            <a:ext cx="7920880" cy="4801314"/>
          </a:xfrm>
          <a:prstGeom prst="rect">
            <a:avLst/>
          </a:prstGeom>
          <a:noFill/>
        </p:spPr>
        <p:txBody>
          <a:bodyPr wrap="square" rtlCol="0">
            <a:spAutoFit/>
          </a:bodyPr>
          <a:lstStyle/>
          <a:p>
            <a:r>
              <a:rPr lang="hr-HR" dirty="0"/>
              <a:t>Tako se u području „</a:t>
            </a:r>
            <a:r>
              <a:rPr lang="hr-HR" dirty="0" err="1">
                <a:solidFill>
                  <a:srgbClr val="FFFF00"/>
                </a:solidFill>
              </a:rPr>
              <a:t>neuromarketinga</a:t>
            </a:r>
            <a:r>
              <a:rPr lang="hr-HR" dirty="0"/>
              <a:t>" slike aktivnosti mozga dobivene pomoću </a:t>
            </a:r>
            <a:r>
              <a:rPr lang="hr-HR" dirty="0" err="1"/>
              <a:t>fMRI</a:t>
            </a:r>
            <a:r>
              <a:rPr lang="hr-HR" dirty="0"/>
              <a:t> mogu upotrebljavati za prikaz reakcije </a:t>
            </a:r>
            <a:r>
              <a:rPr lang="hr-HR" dirty="0" err="1"/>
              <a:t>frontolimbičkih</a:t>
            </a:r>
            <a:r>
              <a:rPr lang="hr-HR" dirty="0"/>
              <a:t> neuronskih krugova na proizvod, npr. tako se može </a:t>
            </a:r>
            <a:r>
              <a:rPr lang="hr-HR" dirty="0" err="1"/>
              <a:t>procjeniti</a:t>
            </a:r>
            <a:r>
              <a:rPr lang="hr-HR" dirty="0"/>
              <a:t> stupanj potrošačeve želje za nekim proizvodom, što za trgovce može predstavljati važnu informaciju. </a:t>
            </a:r>
            <a:endParaRPr lang="hr-HR" dirty="0" smtClean="0"/>
          </a:p>
          <a:p>
            <a:endParaRPr lang="en-US" dirty="0"/>
          </a:p>
          <a:p>
            <a:r>
              <a:rPr lang="hr-HR" dirty="0"/>
              <a:t>Sljedeća moguća primjena funkcionalnog snimanja mozga je ona za </a:t>
            </a:r>
            <a:r>
              <a:rPr lang="hr-HR" dirty="0">
                <a:solidFill>
                  <a:srgbClr val="FFFF00"/>
                </a:solidFill>
              </a:rPr>
              <a:t>otkrivanje laži</a:t>
            </a:r>
            <a:r>
              <a:rPr lang="hr-HR" dirty="0"/>
              <a:t>.  Jedna od tehnika koja se upotrebljava u tu svrhu naziva se i  „</a:t>
            </a:r>
            <a:r>
              <a:rPr lang="hr-HR" i="1" dirty="0" err="1"/>
              <a:t>brain</a:t>
            </a:r>
            <a:r>
              <a:rPr lang="hr-HR" i="1" dirty="0"/>
              <a:t> </a:t>
            </a:r>
            <a:r>
              <a:rPr lang="hr-HR" i="1" dirty="0" err="1"/>
              <a:t>fingerprinting</a:t>
            </a:r>
            <a:r>
              <a:rPr lang="hr-HR" dirty="0"/>
              <a:t>“, a temelji se na mjerenju ERP, napose P300 potencijala, čiji se oblik i amplituda u osumnjičenika analiziraju po prikazu predmeta za koje se pretpostavlja ili zna da bi mogli biti povezani sa </a:t>
            </a:r>
            <a:r>
              <a:rPr lang="hr-HR" dirty="0" smtClean="0"/>
              <a:t>zločinom. </a:t>
            </a:r>
            <a:r>
              <a:rPr lang="hr-HR" dirty="0"/>
              <a:t>Osim navedenih primjena, poznato je da i pojedine osobine ličnosti imaju  korelate mjerljive metodama snimanja aktivnosti mozga. </a:t>
            </a:r>
            <a:endParaRPr lang="hr-HR" dirty="0" smtClean="0"/>
          </a:p>
          <a:p>
            <a:endParaRPr lang="hr-HR" dirty="0"/>
          </a:p>
          <a:p>
            <a:r>
              <a:rPr lang="hr-HR" dirty="0" smtClean="0"/>
              <a:t>Poput </a:t>
            </a:r>
            <a:r>
              <a:rPr lang="hr-HR" dirty="0" err="1"/>
              <a:t>genotipizacije</a:t>
            </a:r>
            <a:r>
              <a:rPr lang="hr-HR" dirty="0"/>
              <a:t> u genetici, </a:t>
            </a:r>
            <a:r>
              <a:rPr lang="hr-HR" i="1" dirty="0" err="1"/>
              <a:t>neuroimaging</a:t>
            </a:r>
            <a:r>
              <a:rPr lang="hr-HR" dirty="0"/>
              <a:t> metodama se može vizualizirati stupanj sklonosti određenoj vrsti ponašanja, poput nasilja ili kriminala.</a:t>
            </a:r>
            <a:endParaRPr lang="en-US" dirty="0"/>
          </a:p>
          <a:p>
            <a:endParaRPr lang="en-US" dirty="0"/>
          </a:p>
          <a:p>
            <a:endParaRPr lang="en-US" dirty="0"/>
          </a:p>
        </p:txBody>
      </p:sp>
      <p:sp>
        <p:nvSpPr>
          <p:cNvPr id="3" name="TextBox 2"/>
          <p:cNvSpPr txBox="1"/>
          <p:nvPr/>
        </p:nvSpPr>
        <p:spPr>
          <a:xfrm>
            <a:off x="755576" y="365755"/>
            <a:ext cx="7848872" cy="830997"/>
          </a:xfrm>
          <a:prstGeom prst="rect">
            <a:avLst/>
          </a:prstGeom>
          <a:noFill/>
        </p:spPr>
        <p:txBody>
          <a:bodyPr wrap="square" rtlCol="0">
            <a:spAutoFit/>
          </a:bodyPr>
          <a:lstStyle/>
          <a:p>
            <a:r>
              <a:rPr lang="hr-HR" sz="2400" b="1" dirty="0"/>
              <a:t>M</a:t>
            </a:r>
            <a:r>
              <a:rPr lang="hr-HR" sz="2400" b="1" dirty="0" smtClean="0"/>
              <a:t>etode </a:t>
            </a:r>
            <a:r>
              <a:rPr lang="hr-HR" sz="2400" b="1" dirty="0"/>
              <a:t>oslikavanja </a:t>
            </a:r>
            <a:r>
              <a:rPr lang="hr-HR" sz="2400" b="1" dirty="0" smtClean="0"/>
              <a:t>aktivnosti mozga </a:t>
            </a:r>
            <a:r>
              <a:rPr lang="hr-HR" sz="2400" b="1" dirty="0"/>
              <a:t>i etička </a:t>
            </a:r>
            <a:r>
              <a:rPr lang="hr-HR" sz="2400" b="1" dirty="0" smtClean="0"/>
              <a:t>pitanja (2)</a:t>
            </a:r>
            <a:endParaRPr lang="en-US" sz="2400" dirty="0"/>
          </a:p>
          <a:p>
            <a:endParaRPr lang="en-US" sz="2400" dirty="0"/>
          </a:p>
        </p:txBody>
      </p:sp>
    </p:spTree>
    <p:extLst>
      <p:ext uri="{BB962C8B-B14F-4D97-AF65-F5344CB8AC3E}">
        <p14:creationId xmlns:p14="http://schemas.microsoft.com/office/powerpoint/2010/main" val="2675062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65755"/>
            <a:ext cx="7848872" cy="1200329"/>
          </a:xfrm>
          <a:prstGeom prst="rect">
            <a:avLst/>
          </a:prstGeom>
          <a:noFill/>
        </p:spPr>
        <p:txBody>
          <a:bodyPr wrap="square" rtlCol="0">
            <a:spAutoFit/>
          </a:bodyPr>
          <a:lstStyle/>
          <a:p>
            <a:r>
              <a:rPr lang="hr-HR" sz="2400" b="1" dirty="0"/>
              <a:t>Etička pitanja vezana uz unaprjeđenje rada mozga </a:t>
            </a:r>
            <a:r>
              <a:rPr lang="hr-HR" sz="2400" b="1" dirty="0" smtClean="0"/>
              <a:t>farmakološkim </a:t>
            </a:r>
            <a:r>
              <a:rPr lang="hr-HR" sz="2400" b="1" dirty="0"/>
              <a:t>i </a:t>
            </a:r>
            <a:r>
              <a:rPr lang="hr-HR" sz="2400" b="1" dirty="0" err="1"/>
              <a:t>nefarmakološkim</a:t>
            </a:r>
            <a:r>
              <a:rPr lang="hr-HR" sz="2400" b="1" dirty="0"/>
              <a:t> </a:t>
            </a:r>
            <a:r>
              <a:rPr lang="hr-HR" sz="2400" b="1" dirty="0" smtClean="0"/>
              <a:t>metodama (1)</a:t>
            </a:r>
            <a:endParaRPr lang="en-US" sz="2400" dirty="0"/>
          </a:p>
          <a:p>
            <a:endParaRPr lang="en-US" sz="2400" dirty="0"/>
          </a:p>
        </p:txBody>
      </p:sp>
      <p:sp>
        <p:nvSpPr>
          <p:cNvPr id="3" name="TextBox 2"/>
          <p:cNvSpPr txBox="1"/>
          <p:nvPr/>
        </p:nvSpPr>
        <p:spPr>
          <a:xfrm>
            <a:off x="467544" y="1735063"/>
            <a:ext cx="8064896" cy="5078313"/>
          </a:xfrm>
          <a:prstGeom prst="rect">
            <a:avLst/>
          </a:prstGeom>
          <a:noFill/>
        </p:spPr>
        <p:txBody>
          <a:bodyPr wrap="square" rtlCol="0">
            <a:spAutoFit/>
          </a:bodyPr>
          <a:lstStyle/>
          <a:p>
            <a:r>
              <a:rPr lang="hr-HR" dirty="0"/>
              <a:t>Nakon otkrića učinkovitih antidepresiva poput selektivnih </a:t>
            </a:r>
            <a:r>
              <a:rPr lang="hr-HR" dirty="0" err="1"/>
              <a:t>inhibitora</a:t>
            </a:r>
            <a:r>
              <a:rPr lang="hr-HR" dirty="0"/>
              <a:t> ponovne pohrane serotonina (</a:t>
            </a:r>
            <a:r>
              <a:rPr lang="hr-HR" i="1" dirty="0" err="1"/>
              <a:t>selective</a:t>
            </a:r>
            <a:r>
              <a:rPr lang="hr-HR" i="1" dirty="0"/>
              <a:t> serotonin </a:t>
            </a:r>
            <a:r>
              <a:rPr lang="hr-HR" i="1" dirty="0" err="1"/>
              <a:t>reuptake</a:t>
            </a:r>
            <a:r>
              <a:rPr lang="hr-HR" i="1" dirty="0"/>
              <a:t> </a:t>
            </a:r>
            <a:r>
              <a:rPr lang="hr-HR" i="1" dirty="0" err="1"/>
              <a:t>inhibitors</a:t>
            </a:r>
            <a:r>
              <a:rPr lang="hr-HR" dirty="0"/>
              <a:t>, </a:t>
            </a:r>
            <a:r>
              <a:rPr lang="hr-HR" dirty="0">
                <a:solidFill>
                  <a:srgbClr val="FFFF00"/>
                </a:solidFill>
              </a:rPr>
              <a:t>SSRI</a:t>
            </a:r>
            <a:r>
              <a:rPr lang="hr-HR" dirty="0"/>
              <a:t>) i </a:t>
            </a:r>
            <a:r>
              <a:rPr lang="hr-HR" dirty="0" err="1"/>
              <a:t>anksiolitika</a:t>
            </a:r>
            <a:r>
              <a:rPr lang="hr-HR" dirty="0"/>
              <a:t> s manjim brojem nuspojava </a:t>
            </a:r>
            <a:r>
              <a:rPr lang="hr-HR" dirty="0" smtClean="0"/>
              <a:t>od </a:t>
            </a:r>
            <a:r>
              <a:rPr lang="hr-HR" dirty="0"/>
              <a:t>izvornih, te uz pomoć agresivnog marketinga farmaceutske industrije, ti su lijekovi postali sastavnim dijelom života mnogih osoba koje pate od </a:t>
            </a:r>
            <a:r>
              <a:rPr lang="hr-HR" dirty="0">
                <a:solidFill>
                  <a:srgbClr val="FFFF00"/>
                </a:solidFill>
              </a:rPr>
              <a:t>nekog oblika depresivnog ili anksioznog </a:t>
            </a:r>
            <a:r>
              <a:rPr lang="hr-HR" dirty="0" smtClean="0">
                <a:solidFill>
                  <a:srgbClr val="FFFF00"/>
                </a:solidFill>
              </a:rPr>
              <a:t>poremećaja</a:t>
            </a:r>
            <a:r>
              <a:rPr lang="hr-HR" dirty="0" smtClean="0"/>
              <a:t>.</a:t>
            </a:r>
          </a:p>
          <a:p>
            <a:endParaRPr lang="hr-HR" dirty="0"/>
          </a:p>
          <a:p>
            <a:r>
              <a:rPr lang="hr-HR" dirty="0" smtClean="0"/>
              <a:t>Postoje </a:t>
            </a:r>
            <a:r>
              <a:rPr lang="hr-HR" dirty="0"/>
              <a:t>mnogobrojni zapisi i izvješća o tome kako je primjena npr. SSRI značajno promijenila </a:t>
            </a:r>
            <a:r>
              <a:rPr lang="hr-HR" dirty="0">
                <a:solidFill>
                  <a:srgbClr val="FFFF00"/>
                </a:solidFill>
              </a:rPr>
              <a:t>kemizam mozga</a:t>
            </a:r>
            <a:r>
              <a:rPr lang="hr-HR" dirty="0"/>
              <a:t> i živote velikog broja </a:t>
            </a:r>
            <a:r>
              <a:rPr lang="hr-HR" dirty="0" smtClean="0"/>
              <a:t>ljudi. A</a:t>
            </a:r>
            <a:r>
              <a:rPr lang="en-US" dirty="0" err="1" smtClean="0"/>
              <a:t>dolescenti</a:t>
            </a:r>
            <a:r>
              <a:rPr lang="en-US" dirty="0" smtClean="0"/>
              <a:t> </a:t>
            </a:r>
            <a:r>
              <a:rPr lang="en-US" dirty="0" err="1"/>
              <a:t>tijekom</a:t>
            </a:r>
            <a:r>
              <a:rPr lang="en-US" dirty="0"/>
              <a:t> </a:t>
            </a:r>
            <a:r>
              <a:rPr lang="en-US" dirty="0" err="1"/>
              <a:t>prvih</a:t>
            </a:r>
            <a:r>
              <a:rPr lang="en-US" dirty="0"/>
              <a:t> </a:t>
            </a:r>
            <a:r>
              <a:rPr lang="en-US" dirty="0" err="1"/>
              <a:t>nekoliko</a:t>
            </a:r>
            <a:r>
              <a:rPr lang="en-US" dirty="0"/>
              <a:t> </a:t>
            </a:r>
            <a:r>
              <a:rPr lang="en-US" dirty="0" err="1"/>
              <a:t>mjeseci</a:t>
            </a:r>
            <a:r>
              <a:rPr lang="en-US" dirty="0"/>
              <a:t> </a:t>
            </a:r>
            <a:r>
              <a:rPr lang="en-US" dirty="0" err="1"/>
              <a:t>primjene</a:t>
            </a:r>
            <a:r>
              <a:rPr lang="en-US" dirty="0"/>
              <a:t> SSRI (</a:t>
            </a:r>
            <a:r>
              <a:rPr lang="en-US" dirty="0" err="1"/>
              <a:t>isto</a:t>
            </a:r>
            <a:r>
              <a:rPr lang="en-US" dirty="0"/>
              <a:t> je </a:t>
            </a:r>
            <a:r>
              <a:rPr lang="en-US" dirty="0" err="1"/>
              <a:t>možda</a:t>
            </a:r>
            <a:r>
              <a:rPr lang="en-US" dirty="0"/>
              <a:t> </a:t>
            </a:r>
            <a:r>
              <a:rPr lang="en-US" dirty="0" err="1"/>
              <a:t>točno</a:t>
            </a:r>
            <a:r>
              <a:rPr lang="en-US" dirty="0"/>
              <a:t> </a:t>
            </a:r>
            <a:r>
              <a:rPr lang="en-US" dirty="0" err="1"/>
              <a:t>za</a:t>
            </a:r>
            <a:r>
              <a:rPr lang="en-US" dirty="0"/>
              <a:t> </a:t>
            </a:r>
            <a:r>
              <a:rPr lang="en-US" dirty="0" err="1"/>
              <a:t>modulatore</a:t>
            </a:r>
            <a:r>
              <a:rPr lang="en-US" dirty="0"/>
              <a:t> </a:t>
            </a:r>
            <a:r>
              <a:rPr lang="en-US" dirty="0" err="1"/>
              <a:t>serotonina</a:t>
            </a:r>
            <a:r>
              <a:rPr lang="en-US" dirty="0"/>
              <a:t>, </a:t>
            </a:r>
            <a:r>
              <a:rPr lang="en-US" dirty="0" err="1"/>
              <a:t>inhibitore</a:t>
            </a:r>
            <a:r>
              <a:rPr lang="en-US" dirty="0"/>
              <a:t> </a:t>
            </a:r>
            <a:r>
              <a:rPr lang="en-US" dirty="0" err="1"/>
              <a:t>ponovne</a:t>
            </a:r>
            <a:r>
              <a:rPr lang="en-US" dirty="0"/>
              <a:t> </a:t>
            </a:r>
            <a:r>
              <a:rPr lang="en-US" dirty="0" err="1"/>
              <a:t>pohrane</a:t>
            </a:r>
            <a:r>
              <a:rPr lang="en-US" dirty="0"/>
              <a:t> </a:t>
            </a:r>
            <a:r>
              <a:rPr lang="en-US" dirty="0" err="1" smtClean="0"/>
              <a:t>serotonina</a:t>
            </a:r>
            <a:r>
              <a:rPr lang="en-US" dirty="0" smtClean="0"/>
              <a:t>–</a:t>
            </a:r>
            <a:r>
              <a:rPr lang="en-US" dirty="0" err="1" smtClean="0"/>
              <a:t>noradrenalina</a:t>
            </a:r>
            <a:r>
              <a:rPr lang="hr-HR" dirty="0" smtClean="0"/>
              <a:t> </a:t>
            </a:r>
            <a:r>
              <a:rPr lang="hr-HR" dirty="0" err="1" smtClean="0"/>
              <a:t>venlafaksin</a:t>
            </a:r>
            <a:r>
              <a:rPr lang="hr-HR" dirty="0" smtClean="0"/>
              <a:t> i </a:t>
            </a:r>
            <a:r>
              <a:rPr lang="hr-HR" dirty="0" err="1" smtClean="0"/>
              <a:t>duloksetin</a:t>
            </a:r>
            <a:r>
              <a:rPr lang="hr-HR" dirty="0" smtClean="0"/>
              <a:t> te</a:t>
            </a:r>
            <a:r>
              <a:rPr lang="en-US" dirty="0" smtClean="0"/>
              <a:t> inhibitor </a:t>
            </a:r>
            <a:r>
              <a:rPr lang="en-US" dirty="0" err="1"/>
              <a:t>ponovne</a:t>
            </a:r>
            <a:r>
              <a:rPr lang="en-US" dirty="0"/>
              <a:t> </a:t>
            </a:r>
            <a:r>
              <a:rPr lang="en-US" dirty="0" err="1"/>
              <a:t>pohrane</a:t>
            </a:r>
            <a:r>
              <a:rPr lang="en-US" dirty="0"/>
              <a:t> </a:t>
            </a:r>
            <a:r>
              <a:rPr lang="en-US" dirty="0" err="1" smtClean="0"/>
              <a:t>dopamina</a:t>
            </a:r>
            <a:r>
              <a:rPr lang="en-US" dirty="0" smtClean="0"/>
              <a:t>–</a:t>
            </a:r>
            <a:r>
              <a:rPr lang="en-US" dirty="0" err="1" smtClean="0"/>
              <a:t>noradrenalina</a:t>
            </a:r>
            <a:r>
              <a:rPr lang="hr-HR" dirty="0" smtClean="0"/>
              <a:t> </a:t>
            </a:r>
            <a:r>
              <a:rPr lang="hr-HR" dirty="0" err="1" smtClean="0"/>
              <a:t>bupropion</a:t>
            </a:r>
            <a:r>
              <a:rPr lang="en-US" dirty="0" smtClean="0"/>
              <a:t>)</a:t>
            </a:r>
            <a:r>
              <a:rPr lang="hr-HR" dirty="0" smtClean="0"/>
              <a:t> </a:t>
            </a:r>
            <a:r>
              <a:rPr lang="en-US" dirty="0" err="1" smtClean="0"/>
              <a:t>imaju</a:t>
            </a:r>
            <a:r>
              <a:rPr lang="en-US" dirty="0" smtClean="0"/>
              <a:t> </a:t>
            </a:r>
            <a:r>
              <a:rPr lang="en-US" dirty="0" err="1"/>
              <a:t>češće</a:t>
            </a:r>
            <a:r>
              <a:rPr lang="en-US" dirty="0"/>
              <a:t> </a:t>
            </a:r>
            <a:r>
              <a:rPr lang="en-US" dirty="0" err="1"/>
              <a:t>samoubilačke</a:t>
            </a:r>
            <a:r>
              <a:rPr lang="en-US" dirty="0"/>
              <a:t> </a:t>
            </a:r>
            <a:r>
              <a:rPr lang="en-US" dirty="0" err="1"/>
              <a:t>ideje</a:t>
            </a:r>
            <a:r>
              <a:rPr lang="en-US" dirty="0"/>
              <a:t>, </a:t>
            </a:r>
            <a:r>
              <a:rPr lang="en-US" dirty="0" err="1"/>
              <a:t>postupke</a:t>
            </a:r>
            <a:r>
              <a:rPr lang="en-US" dirty="0"/>
              <a:t> </a:t>
            </a:r>
            <a:r>
              <a:rPr lang="en-US" dirty="0" err="1"/>
              <a:t>i</a:t>
            </a:r>
            <a:r>
              <a:rPr lang="en-US" dirty="0"/>
              <a:t> </a:t>
            </a:r>
            <a:r>
              <a:rPr lang="en-US" dirty="0" err="1"/>
              <a:t>pokušaje</a:t>
            </a:r>
            <a:r>
              <a:rPr lang="en-US" dirty="0"/>
              <a:t>; </a:t>
            </a:r>
            <a:r>
              <a:rPr lang="en-US" dirty="0" err="1"/>
              <a:t>liječnici</a:t>
            </a:r>
            <a:r>
              <a:rPr lang="en-US" dirty="0"/>
              <a:t> </a:t>
            </a:r>
            <a:r>
              <a:rPr lang="en-US" dirty="0" err="1"/>
              <a:t>moraju</a:t>
            </a:r>
            <a:r>
              <a:rPr lang="en-US" dirty="0"/>
              <a:t> </a:t>
            </a:r>
            <a:r>
              <a:rPr lang="en-US" dirty="0" err="1"/>
              <a:t>uravnotežiti</a:t>
            </a:r>
            <a:r>
              <a:rPr lang="en-US" dirty="0"/>
              <a:t> </a:t>
            </a:r>
            <a:r>
              <a:rPr lang="en-US" dirty="0" err="1"/>
              <a:t>tu</a:t>
            </a:r>
            <a:r>
              <a:rPr lang="en-US" dirty="0"/>
              <a:t> </a:t>
            </a:r>
            <a:r>
              <a:rPr lang="en-US" dirty="0" err="1"/>
              <a:t>opasnost</a:t>
            </a:r>
            <a:r>
              <a:rPr lang="en-US" dirty="0"/>
              <a:t> s </a:t>
            </a:r>
            <a:r>
              <a:rPr lang="en-US" dirty="0" err="1"/>
              <a:t>kliničkom</a:t>
            </a:r>
            <a:r>
              <a:rPr lang="en-US" dirty="0"/>
              <a:t> </a:t>
            </a:r>
            <a:r>
              <a:rPr lang="en-US" dirty="0" err="1" smtClean="0"/>
              <a:t>potrebom</a:t>
            </a:r>
            <a:r>
              <a:rPr lang="en-US" dirty="0" smtClean="0"/>
              <a:t>.</a:t>
            </a:r>
            <a:r>
              <a:rPr lang="hr-HR" dirty="0" smtClean="0"/>
              <a:t> </a:t>
            </a:r>
            <a:r>
              <a:rPr lang="en-US" dirty="0" smtClean="0"/>
              <a:t>Do </a:t>
            </a:r>
            <a:r>
              <a:rPr lang="en-US" dirty="0" err="1">
                <a:solidFill>
                  <a:srgbClr val="FFFF00"/>
                </a:solidFill>
              </a:rPr>
              <a:t>poremećaja</a:t>
            </a:r>
            <a:r>
              <a:rPr lang="en-US" dirty="0">
                <a:solidFill>
                  <a:srgbClr val="FFFF00"/>
                </a:solidFill>
              </a:rPr>
              <a:t> </a:t>
            </a:r>
            <a:r>
              <a:rPr lang="en-US" dirty="0" err="1">
                <a:solidFill>
                  <a:srgbClr val="FFFF00"/>
                </a:solidFill>
              </a:rPr>
              <a:t>spolne</a:t>
            </a:r>
            <a:r>
              <a:rPr lang="en-US" dirty="0">
                <a:solidFill>
                  <a:srgbClr val="FFFF00"/>
                </a:solidFill>
              </a:rPr>
              <a:t> </a:t>
            </a:r>
            <a:r>
              <a:rPr lang="en-US" dirty="0" err="1">
                <a:solidFill>
                  <a:srgbClr val="FFFF00"/>
                </a:solidFill>
              </a:rPr>
              <a:t>funkcije</a:t>
            </a:r>
            <a:r>
              <a:rPr lang="en-US" dirty="0"/>
              <a:t> (</a:t>
            </a:r>
            <a:r>
              <a:rPr lang="en-US" dirty="0" err="1"/>
              <a:t>osobito</a:t>
            </a:r>
            <a:r>
              <a:rPr lang="en-US" dirty="0"/>
              <a:t> do </a:t>
            </a:r>
            <a:r>
              <a:rPr lang="en-US" dirty="0" err="1"/>
              <a:t>poteškoća</a:t>
            </a:r>
            <a:r>
              <a:rPr lang="en-US" dirty="0"/>
              <a:t> </a:t>
            </a:r>
            <a:r>
              <a:rPr lang="en-US" dirty="0" err="1"/>
              <a:t>prilikom</a:t>
            </a:r>
            <a:r>
              <a:rPr lang="en-US" dirty="0"/>
              <a:t> </a:t>
            </a:r>
            <a:r>
              <a:rPr lang="en-US" dirty="0" err="1"/>
              <a:t>postizanja</a:t>
            </a:r>
            <a:r>
              <a:rPr lang="en-US" dirty="0"/>
              <a:t> </a:t>
            </a:r>
            <a:r>
              <a:rPr lang="en-US" dirty="0" err="1"/>
              <a:t>orgazma</a:t>
            </a:r>
            <a:r>
              <a:rPr lang="en-US" dirty="0"/>
              <a:t>, </a:t>
            </a:r>
            <a:r>
              <a:rPr lang="en-US" dirty="0" err="1"/>
              <a:t>ali</a:t>
            </a:r>
            <a:r>
              <a:rPr lang="en-US" dirty="0"/>
              <a:t> </a:t>
            </a:r>
            <a:r>
              <a:rPr lang="en-US" dirty="0" err="1"/>
              <a:t>i</a:t>
            </a:r>
            <a:r>
              <a:rPr lang="en-US" dirty="0"/>
              <a:t> </a:t>
            </a:r>
            <a:r>
              <a:rPr lang="en-US" dirty="0" err="1">
                <a:solidFill>
                  <a:srgbClr val="FFFF00"/>
                </a:solidFill>
              </a:rPr>
              <a:t>smanjenog</a:t>
            </a:r>
            <a:r>
              <a:rPr lang="en-US" dirty="0">
                <a:solidFill>
                  <a:srgbClr val="FFFF00"/>
                </a:solidFill>
              </a:rPr>
              <a:t> </a:t>
            </a:r>
            <a:r>
              <a:rPr lang="en-US" dirty="0" err="1">
                <a:solidFill>
                  <a:srgbClr val="FFFF00"/>
                </a:solidFill>
              </a:rPr>
              <a:t>libida</a:t>
            </a:r>
            <a:r>
              <a:rPr lang="en-US" dirty="0">
                <a:solidFill>
                  <a:srgbClr val="FFFF00"/>
                </a:solidFill>
              </a:rPr>
              <a:t> </a:t>
            </a:r>
            <a:r>
              <a:rPr lang="en-US" dirty="0" err="1">
                <a:solidFill>
                  <a:srgbClr val="FFFF00"/>
                </a:solidFill>
              </a:rPr>
              <a:t>i</a:t>
            </a:r>
            <a:r>
              <a:rPr lang="en-US" dirty="0">
                <a:solidFill>
                  <a:srgbClr val="FFFF00"/>
                </a:solidFill>
              </a:rPr>
              <a:t> </a:t>
            </a:r>
            <a:r>
              <a:rPr lang="en-US" dirty="0" err="1">
                <a:solidFill>
                  <a:srgbClr val="FFFF00"/>
                </a:solidFill>
              </a:rPr>
              <a:t>erektilne</a:t>
            </a:r>
            <a:r>
              <a:rPr lang="en-US" dirty="0">
                <a:solidFill>
                  <a:srgbClr val="FFFF00"/>
                </a:solidFill>
              </a:rPr>
              <a:t> </a:t>
            </a:r>
            <a:r>
              <a:rPr lang="en-US" dirty="0" err="1">
                <a:solidFill>
                  <a:srgbClr val="FFFF00"/>
                </a:solidFill>
              </a:rPr>
              <a:t>disfunkcije</a:t>
            </a:r>
            <a:r>
              <a:rPr lang="en-US" dirty="0">
                <a:solidFill>
                  <a:srgbClr val="FFFF00"/>
                </a:solidFill>
              </a:rPr>
              <a:t>) </a:t>
            </a:r>
            <a:r>
              <a:rPr lang="en-US" dirty="0" err="1">
                <a:solidFill>
                  <a:srgbClr val="FFFF00"/>
                </a:solidFill>
              </a:rPr>
              <a:t>dolazi</a:t>
            </a:r>
            <a:r>
              <a:rPr lang="en-US" dirty="0">
                <a:solidFill>
                  <a:srgbClr val="FFFF00"/>
                </a:solidFill>
              </a:rPr>
              <a:t> u </a:t>
            </a:r>
            <a:r>
              <a:rPr lang="hr-HR" dirty="0" smtClean="0">
                <a:solidFill>
                  <a:srgbClr val="FFFF00"/>
                </a:solidFill>
              </a:rPr>
              <a:t>više od trećine</a:t>
            </a:r>
            <a:r>
              <a:rPr lang="en-US" dirty="0" smtClean="0">
                <a:solidFill>
                  <a:srgbClr val="FFFF00"/>
                </a:solidFill>
              </a:rPr>
              <a:t> </a:t>
            </a:r>
            <a:r>
              <a:rPr lang="en-US" dirty="0" err="1">
                <a:solidFill>
                  <a:srgbClr val="FFFF00"/>
                </a:solidFill>
              </a:rPr>
              <a:t>bolesnika</a:t>
            </a:r>
            <a:r>
              <a:rPr lang="en-US" dirty="0"/>
              <a:t>. </a:t>
            </a:r>
            <a:r>
              <a:rPr lang="en-US" dirty="0" err="1"/>
              <a:t>Neki</a:t>
            </a:r>
            <a:r>
              <a:rPr lang="en-US" dirty="0"/>
              <a:t> SSRI </a:t>
            </a:r>
            <a:r>
              <a:rPr lang="en-US" dirty="0" err="1"/>
              <a:t>uzrokuju</a:t>
            </a:r>
            <a:r>
              <a:rPr lang="en-US" dirty="0"/>
              <a:t> </a:t>
            </a:r>
            <a:r>
              <a:rPr lang="en-US" dirty="0" err="1" smtClean="0"/>
              <a:t>debljanje</a:t>
            </a:r>
            <a:r>
              <a:rPr lang="hr-HR" dirty="0" smtClean="0"/>
              <a:t>, dok d</a:t>
            </a:r>
            <a:r>
              <a:rPr lang="en-US" dirty="0" err="1" smtClean="0"/>
              <a:t>rugi</a:t>
            </a:r>
            <a:r>
              <a:rPr lang="en-US" dirty="0"/>
              <a:t>, </a:t>
            </a:r>
            <a:r>
              <a:rPr lang="en-US" dirty="0" err="1"/>
              <a:t>osobito</a:t>
            </a:r>
            <a:r>
              <a:rPr lang="en-US" dirty="0"/>
              <a:t> </a:t>
            </a:r>
            <a:r>
              <a:rPr lang="en-US" dirty="0" err="1"/>
              <a:t>fluoksetin</a:t>
            </a:r>
            <a:r>
              <a:rPr lang="en-US" dirty="0"/>
              <a:t>, u </a:t>
            </a:r>
            <a:r>
              <a:rPr lang="en-US" dirty="0" err="1"/>
              <a:t>prvih</a:t>
            </a:r>
            <a:r>
              <a:rPr lang="en-US" dirty="0"/>
              <a:t> </a:t>
            </a:r>
            <a:r>
              <a:rPr lang="en-US" dirty="0" err="1"/>
              <a:t>nekoliko</a:t>
            </a:r>
            <a:r>
              <a:rPr lang="en-US" dirty="0"/>
              <a:t> </a:t>
            </a:r>
            <a:r>
              <a:rPr lang="en-US" dirty="0" err="1"/>
              <a:t>mjeseci</a:t>
            </a:r>
            <a:r>
              <a:rPr lang="en-US" dirty="0"/>
              <a:t> </a:t>
            </a:r>
            <a:r>
              <a:rPr lang="en-US" dirty="0" err="1"/>
              <a:t>uzrokuju</a:t>
            </a:r>
            <a:r>
              <a:rPr lang="en-US" dirty="0"/>
              <a:t> </a:t>
            </a:r>
            <a:r>
              <a:rPr lang="en-US" dirty="0" err="1" smtClean="0"/>
              <a:t>anoreksiju</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948269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65755"/>
            <a:ext cx="7848872" cy="1200329"/>
          </a:xfrm>
          <a:prstGeom prst="rect">
            <a:avLst/>
          </a:prstGeom>
          <a:noFill/>
        </p:spPr>
        <p:txBody>
          <a:bodyPr wrap="square" rtlCol="0">
            <a:spAutoFit/>
          </a:bodyPr>
          <a:lstStyle/>
          <a:p>
            <a:r>
              <a:rPr lang="hr-HR" sz="2400" b="1" dirty="0"/>
              <a:t>Etička pitanja vezana uz unaprjeđenje rada mozga </a:t>
            </a:r>
            <a:r>
              <a:rPr lang="hr-HR" sz="2400" b="1" dirty="0" smtClean="0"/>
              <a:t>farmakološkim </a:t>
            </a:r>
            <a:r>
              <a:rPr lang="hr-HR" sz="2400" b="1" dirty="0"/>
              <a:t>i </a:t>
            </a:r>
            <a:r>
              <a:rPr lang="hr-HR" sz="2400" b="1" dirty="0" err="1"/>
              <a:t>nefarmakološkim</a:t>
            </a:r>
            <a:r>
              <a:rPr lang="hr-HR" sz="2400" b="1" dirty="0"/>
              <a:t> </a:t>
            </a:r>
            <a:r>
              <a:rPr lang="hr-HR" sz="2400" b="1" dirty="0" smtClean="0"/>
              <a:t>metodama (2)</a:t>
            </a:r>
            <a:endParaRPr lang="en-US" sz="2400" dirty="0"/>
          </a:p>
          <a:p>
            <a:endParaRPr lang="en-US" sz="2400" dirty="0"/>
          </a:p>
        </p:txBody>
      </p:sp>
      <p:sp>
        <p:nvSpPr>
          <p:cNvPr id="3" name="TextBox 2"/>
          <p:cNvSpPr txBox="1"/>
          <p:nvPr/>
        </p:nvSpPr>
        <p:spPr>
          <a:xfrm>
            <a:off x="395536" y="1566084"/>
            <a:ext cx="8136904" cy="4801314"/>
          </a:xfrm>
          <a:prstGeom prst="rect">
            <a:avLst/>
          </a:prstGeom>
          <a:noFill/>
        </p:spPr>
        <p:txBody>
          <a:bodyPr wrap="square" rtlCol="0">
            <a:spAutoFit/>
          </a:bodyPr>
          <a:lstStyle/>
          <a:p>
            <a:r>
              <a:rPr lang="hr-HR" dirty="0"/>
              <a:t>Osim utjecaja na raspoloženje, farmakološki se može utjecati i na vegetativne funkcije poput spavanja, jedenja i spolnih funkcija. S druge strane, uslijed potrebe za popravkom disfunkcija u tim domenama, postoji i velika potražnja za takvim sredstvima. Jedan od spojeva koji potiče budnost, </a:t>
            </a:r>
            <a:r>
              <a:rPr lang="hr-HR" dirty="0" err="1">
                <a:solidFill>
                  <a:srgbClr val="FFFF00"/>
                </a:solidFill>
              </a:rPr>
              <a:t>modafinil</a:t>
            </a:r>
            <a:r>
              <a:rPr lang="hr-HR" dirty="0"/>
              <a:t>, odobren je u SAD-u za liječenje određenih poremećaja spavanja, ali se često propisuje  i izvan te indikacije, npr. onim osobama koje žele povećati svoju radnu </a:t>
            </a:r>
            <a:r>
              <a:rPr lang="hr-HR" dirty="0" smtClean="0"/>
              <a:t>produktivnost.</a:t>
            </a:r>
          </a:p>
          <a:p>
            <a:endParaRPr lang="hr-HR" dirty="0"/>
          </a:p>
          <a:p>
            <a:r>
              <a:rPr lang="hr-HR" dirty="0" smtClean="0"/>
              <a:t>U </a:t>
            </a:r>
            <a:r>
              <a:rPr lang="hr-HR" dirty="0"/>
              <a:t>cilju poboljšanja spoznajnih sposobnosti često se koriste </a:t>
            </a:r>
            <a:r>
              <a:rPr lang="hr-HR" dirty="0" err="1">
                <a:solidFill>
                  <a:srgbClr val="FFFF00"/>
                </a:solidFill>
              </a:rPr>
              <a:t>metifenidat</a:t>
            </a:r>
            <a:r>
              <a:rPr lang="hr-HR" dirty="0"/>
              <a:t> (</a:t>
            </a:r>
            <a:r>
              <a:rPr lang="hr-HR" dirty="0" err="1"/>
              <a:t>Ritalin</a:t>
            </a:r>
            <a:r>
              <a:rPr lang="hr-HR" dirty="0"/>
              <a:t>) i amfetamin (</a:t>
            </a:r>
            <a:r>
              <a:rPr lang="hr-HR" dirty="0" err="1"/>
              <a:t>Adderall</a:t>
            </a:r>
            <a:r>
              <a:rPr lang="hr-HR" dirty="0"/>
              <a:t>), iako je indikacija za propisivanje tih lijekova dijagnoza poremećaja pozornosti i hiperaktivnosti (</a:t>
            </a:r>
            <a:r>
              <a:rPr lang="hr-HR" i="1" dirty="0" err="1"/>
              <a:t>attention</a:t>
            </a:r>
            <a:r>
              <a:rPr lang="hr-HR" i="1" dirty="0"/>
              <a:t> deficit </a:t>
            </a:r>
            <a:r>
              <a:rPr lang="hr-HR" i="1" dirty="0" err="1"/>
              <a:t>hyperactivity</a:t>
            </a:r>
            <a:r>
              <a:rPr lang="hr-HR" i="1" dirty="0"/>
              <a:t> </a:t>
            </a:r>
            <a:r>
              <a:rPr lang="hr-HR" i="1" dirty="0" err="1"/>
              <a:t>disorder</a:t>
            </a:r>
            <a:r>
              <a:rPr lang="hr-HR" dirty="0"/>
              <a:t>, ADHD). </a:t>
            </a:r>
            <a:r>
              <a:rPr lang="en-US" dirty="0" err="1"/>
              <a:t>Naime</a:t>
            </a:r>
            <a:r>
              <a:rPr lang="en-US" dirty="0"/>
              <a:t>, od </a:t>
            </a:r>
            <a:r>
              <a:rPr lang="en-US" dirty="0" err="1"/>
              <a:t>kada</a:t>
            </a:r>
            <a:r>
              <a:rPr lang="en-US" dirty="0"/>
              <a:t> je </a:t>
            </a:r>
            <a:r>
              <a:rPr lang="en-US" dirty="0">
                <a:solidFill>
                  <a:srgbClr val="FFFF00"/>
                </a:solidFill>
              </a:rPr>
              <a:t>1955.</a:t>
            </a:r>
            <a:r>
              <a:rPr lang="en-US" dirty="0"/>
              <a:t> </a:t>
            </a:r>
            <a:r>
              <a:rPr lang="en-US" dirty="0" err="1"/>
              <a:t>godine</a:t>
            </a:r>
            <a:r>
              <a:rPr lang="en-US" dirty="0"/>
              <a:t> </a:t>
            </a:r>
            <a:r>
              <a:rPr lang="en-US" dirty="0" err="1"/>
              <a:t>američka</a:t>
            </a:r>
            <a:r>
              <a:rPr lang="en-US" dirty="0"/>
              <a:t> </a:t>
            </a:r>
            <a:r>
              <a:rPr lang="en-US" dirty="0" err="1"/>
              <a:t>Agencija</a:t>
            </a:r>
            <a:r>
              <a:rPr lang="en-US" dirty="0"/>
              <a:t> </a:t>
            </a:r>
            <a:r>
              <a:rPr lang="en-US" dirty="0" err="1"/>
              <a:t>za</a:t>
            </a:r>
            <a:r>
              <a:rPr lang="en-US" dirty="0"/>
              <a:t> </a:t>
            </a:r>
            <a:r>
              <a:rPr lang="en-US" dirty="0" err="1"/>
              <a:t>hranu</a:t>
            </a:r>
            <a:r>
              <a:rPr lang="en-US" dirty="0"/>
              <a:t> </a:t>
            </a:r>
            <a:r>
              <a:rPr lang="en-US" dirty="0" err="1"/>
              <a:t>i</a:t>
            </a:r>
            <a:r>
              <a:rPr lang="en-US" dirty="0"/>
              <a:t> </a:t>
            </a:r>
            <a:r>
              <a:rPr lang="en-US" dirty="0" err="1"/>
              <a:t>lijekove</a:t>
            </a:r>
            <a:r>
              <a:rPr lang="en-US" dirty="0"/>
              <a:t> (</a:t>
            </a:r>
            <a:r>
              <a:rPr lang="en-US" i="1" dirty="0"/>
              <a:t>Food and Drug Administration</a:t>
            </a:r>
            <a:r>
              <a:rPr lang="en-US" dirty="0"/>
              <a:t>, FDA) </a:t>
            </a:r>
            <a:r>
              <a:rPr lang="en-US" dirty="0" err="1"/>
              <a:t>odobrila</a:t>
            </a:r>
            <a:r>
              <a:rPr lang="en-US" dirty="0"/>
              <a:t> </a:t>
            </a:r>
            <a:r>
              <a:rPr lang="en-US" dirty="0" err="1"/>
              <a:t>metilfenidat</a:t>
            </a:r>
            <a:r>
              <a:rPr lang="en-US" dirty="0"/>
              <a:t>, </a:t>
            </a:r>
            <a:r>
              <a:rPr lang="en-US" dirty="0" err="1"/>
              <a:t>taj</a:t>
            </a:r>
            <a:r>
              <a:rPr lang="en-US" dirty="0"/>
              <a:t> je </a:t>
            </a:r>
            <a:r>
              <a:rPr lang="en-US" dirty="0" err="1"/>
              <a:t>spoj</a:t>
            </a:r>
            <a:r>
              <a:rPr lang="en-US" dirty="0"/>
              <a:t> bio </a:t>
            </a:r>
            <a:r>
              <a:rPr lang="en-US" dirty="0" err="1"/>
              <a:t>i</a:t>
            </a:r>
            <a:r>
              <a:rPr lang="en-US" dirty="0"/>
              <a:t> </a:t>
            </a:r>
            <a:r>
              <a:rPr lang="en-US" dirty="0" err="1"/>
              <a:t>još</a:t>
            </a:r>
            <a:r>
              <a:rPr lang="en-US" dirty="0"/>
              <a:t> </a:t>
            </a:r>
            <a:r>
              <a:rPr lang="en-US" dirty="0" err="1"/>
              <a:t>uvijek</a:t>
            </a:r>
            <a:r>
              <a:rPr lang="en-US" dirty="0"/>
              <a:t> </a:t>
            </a:r>
            <a:r>
              <a:rPr lang="en-US" dirty="0" err="1"/>
              <a:t>predstavlja</a:t>
            </a:r>
            <a:r>
              <a:rPr lang="en-US" dirty="0"/>
              <a:t> “</a:t>
            </a:r>
            <a:r>
              <a:rPr lang="en-US" dirty="0" err="1"/>
              <a:t>prvu</a:t>
            </a:r>
            <a:r>
              <a:rPr lang="en-US" dirty="0"/>
              <a:t> </a:t>
            </a:r>
            <a:r>
              <a:rPr lang="en-US" dirty="0" err="1"/>
              <a:t>liniju</a:t>
            </a:r>
            <a:r>
              <a:rPr lang="en-US" dirty="0"/>
              <a:t> </a:t>
            </a:r>
            <a:r>
              <a:rPr lang="en-US" dirty="0" err="1"/>
              <a:t>obrane</a:t>
            </a:r>
            <a:r>
              <a:rPr lang="en-US" dirty="0"/>
              <a:t>” </a:t>
            </a:r>
            <a:r>
              <a:rPr lang="en-US" dirty="0" err="1"/>
              <a:t>za</a:t>
            </a:r>
            <a:r>
              <a:rPr lang="en-US" dirty="0"/>
              <a:t> </a:t>
            </a:r>
            <a:r>
              <a:rPr lang="en-US" dirty="0" err="1"/>
              <a:t>hiperaktivnu</a:t>
            </a:r>
            <a:r>
              <a:rPr lang="en-US" dirty="0"/>
              <a:t> </a:t>
            </a:r>
            <a:r>
              <a:rPr lang="en-US" dirty="0" err="1"/>
              <a:t>djecu</a:t>
            </a:r>
            <a:r>
              <a:rPr lang="en-US" dirty="0"/>
              <a:t> (u </a:t>
            </a:r>
            <a:r>
              <a:rPr lang="en-US" dirty="0" err="1"/>
              <a:t>Republici</a:t>
            </a:r>
            <a:r>
              <a:rPr lang="en-US" dirty="0"/>
              <a:t> </a:t>
            </a:r>
            <a:r>
              <a:rPr lang="en-US" dirty="0" err="1"/>
              <a:t>Hrvatskoj</a:t>
            </a:r>
            <a:r>
              <a:rPr lang="en-US" dirty="0"/>
              <a:t> </a:t>
            </a:r>
            <a:r>
              <a:rPr lang="en-US" dirty="0" err="1"/>
              <a:t>odobren</a:t>
            </a:r>
            <a:r>
              <a:rPr lang="en-US" dirty="0"/>
              <a:t> je </a:t>
            </a:r>
            <a:r>
              <a:rPr lang="en-US" dirty="0">
                <a:solidFill>
                  <a:srgbClr val="FFFF00"/>
                </a:solidFill>
              </a:rPr>
              <a:t>2011.</a:t>
            </a:r>
            <a:r>
              <a:rPr lang="en-US" dirty="0"/>
              <a:t> </a:t>
            </a:r>
            <a:r>
              <a:rPr lang="en-US" dirty="0" err="1"/>
              <a:t>godine</a:t>
            </a:r>
            <a:r>
              <a:rPr lang="en-US" dirty="0"/>
              <a:t>). </a:t>
            </a:r>
            <a:r>
              <a:rPr lang="en-US" dirty="0" err="1"/>
              <a:t>Mehanizam</a:t>
            </a:r>
            <a:r>
              <a:rPr lang="en-US" dirty="0"/>
              <a:t> </a:t>
            </a:r>
            <a:r>
              <a:rPr lang="en-US" dirty="0" err="1"/>
              <a:t>njegova</a:t>
            </a:r>
            <a:r>
              <a:rPr lang="en-US" dirty="0"/>
              <a:t> </a:t>
            </a:r>
            <a:r>
              <a:rPr lang="en-US" dirty="0" err="1"/>
              <a:t>djelovanja</a:t>
            </a:r>
            <a:r>
              <a:rPr lang="en-US" dirty="0"/>
              <a:t> jest </a:t>
            </a:r>
            <a:r>
              <a:rPr lang="en-US" dirty="0" err="1"/>
              <a:t>sprječavanje</a:t>
            </a:r>
            <a:r>
              <a:rPr lang="en-US" dirty="0"/>
              <a:t> </a:t>
            </a:r>
            <a:r>
              <a:rPr lang="en-US" dirty="0" err="1"/>
              <a:t>ponovnog</a:t>
            </a:r>
            <a:r>
              <a:rPr lang="en-US" dirty="0"/>
              <a:t> </a:t>
            </a:r>
            <a:r>
              <a:rPr lang="en-US" dirty="0" err="1"/>
              <a:t>unosa</a:t>
            </a:r>
            <a:r>
              <a:rPr lang="en-US" dirty="0"/>
              <a:t> </a:t>
            </a:r>
            <a:r>
              <a:rPr lang="en-US" dirty="0" err="1"/>
              <a:t>dopamina</a:t>
            </a:r>
            <a:r>
              <a:rPr lang="en-US" dirty="0"/>
              <a:t> </a:t>
            </a:r>
            <a:r>
              <a:rPr lang="en-US" dirty="0" err="1"/>
              <a:t>i</a:t>
            </a:r>
            <a:r>
              <a:rPr lang="en-US" dirty="0"/>
              <a:t> </a:t>
            </a:r>
            <a:r>
              <a:rPr lang="en-US" dirty="0" err="1"/>
              <a:t>noradrenalina</a:t>
            </a:r>
            <a:r>
              <a:rPr lang="en-US" dirty="0"/>
              <a:t> u </a:t>
            </a:r>
            <a:r>
              <a:rPr lang="en-US" dirty="0" err="1"/>
              <a:t>presinaptički</a:t>
            </a:r>
            <a:r>
              <a:rPr lang="en-US" dirty="0"/>
              <a:t> neuron </a:t>
            </a:r>
            <a:r>
              <a:rPr lang="en-US" dirty="0" err="1"/>
              <a:t>putem</a:t>
            </a:r>
            <a:r>
              <a:rPr lang="en-US" dirty="0"/>
              <a:t> </a:t>
            </a:r>
            <a:r>
              <a:rPr lang="en-US" dirty="0" err="1"/>
              <a:t>vezanja</a:t>
            </a:r>
            <a:r>
              <a:rPr lang="en-US" dirty="0"/>
              <a:t> </a:t>
            </a:r>
            <a:r>
              <a:rPr lang="en-US" dirty="0" err="1"/>
              <a:t>za</a:t>
            </a:r>
            <a:r>
              <a:rPr lang="en-US" dirty="0"/>
              <a:t> </a:t>
            </a:r>
            <a:r>
              <a:rPr lang="en-US" dirty="0" err="1"/>
              <a:t>transportere</a:t>
            </a:r>
            <a:r>
              <a:rPr lang="en-US" dirty="0"/>
              <a:t> </a:t>
            </a:r>
            <a:r>
              <a:rPr lang="en-US" dirty="0" err="1"/>
              <a:t>koji</a:t>
            </a:r>
            <a:r>
              <a:rPr lang="en-US" dirty="0"/>
              <a:t> </a:t>
            </a:r>
            <a:r>
              <a:rPr lang="en-US" dirty="0" err="1"/>
              <a:t>navedene</a:t>
            </a:r>
            <a:r>
              <a:rPr lang="en-US" dirty="0"/>
              <a:t> </a:t>
            </a:r>
            <a:r>
              <a:rPr lang="en-US" dirty="0" err="1"/>
              <a:t>neurotransmitere</a:t>
            </a:r>
            <a:r>
              <a:rPr lang="en-US" dirty="0"/>
              <a:t> </a:t>
            </a:r>
            <a:r>
              <a:rPr lang="en-US" dirty="0" err="1"/>
              <a:t>iz</a:t>
            </a:r>
            <a:r>
              <a:rPr lang="en-US" dirty="0"/>
              <a:t> </a:t>
            </a:r>
            <a:r>
              <a:rPr lang="en-US" dirty="0" err="1"/>
              <a:t>sinaptičke</a:t>
            </a:r>
            <a:r>
              <a:rPr lang="en-US" dirty="0"/>
              <a:t> </a:t>
            </a:r>
            <a:r>
              <a:rPr lang="en-US" dirty="0" err="1"/>
              <a:t>pukotine</a:t>
            </a:r>
            <a:r>
              <a:rPr lang="en-US" dirty="0"/>
              <a:t> </a:t>
            </a:r>
            <a:r>
              <a:rPr lang="en-US" dirty="0" err="1"/>
              <a:t>vraćaju</a:t>
            </a:r>
            <a:r>
              <a:rPr lang="en-US" dirty="0"/>
              <a:t> u </a:t>
            </a:r>
            <a:r>
              <a:rPr lang="en-US" dirty="0" err="1"/>
              <a:t>presinaptički</a:t>
            </a:r>
            <a:r>
              <a:rPr lang="en-US" dirty="0"/>
              <a:t> neuron. </a:t>
            </a:r>
          </a:p>
        </p:txBody>
      </p:sp>
    </p:spTree>
    <p:extLst>
      <p:ext uri="{BB962C8B-B14F-4D97-AF65-F5344CB8AC3E}">
        <p14:creationId xmlns:p14="http://schemas.microsoft.com/office/powerpoint/2010/main" val="2021589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65755"/>
            <a:ext cx="7848872" cy="1200329"/>
          </a:xfrm>
          <a:prstGeom prst="rect">
            <a:avLst/>
          </a:prstGeom>
          <a:noFill/>
        </p:spPr>
        <p:txBody>
          <a:bodyPr wrap="square" rtlCol="0">
            <a:spAutoFit/>
          </a:bodyPr>
          <a:lstStyle/>
          <a:p>
            <a:r>
              <a:rPr lang="hr-HR" sz="2400" b="1" dirty="0"/>
              <a:t>Etička pitanja vezana uz unaprjeđenje rada mozga </a:t>
            </a:r>
            <a:r>
              <a:rPr lang="hr-HR" sz="2400" b="1" dirty="0" smtClean="0"/>
              <a:t>farmakološkim </a:t>
            </a:r>
            <a:r>
              <a:rPr lang="hr-HR" sz="2400" b="1" dirty="0"/>
              <a:t>i </a:t>
            </a:r>
            <a:r>
              <a:rPr lang="hr-HR" sz="2400" b="1" dirty="0" err="1"/>
              <a:t>nefarmakološkim</a:t>
            </a:r>
            <a:r>
              <a:rPr lang="hr-HR" sz="2400" b="1" dirty="0"/>
              <a:t> </a:t>
            </a:r>
            <a:r>
              <a:rPr lang="hr-HR" sz="2400" b="1" dirty="0" smtClean="0"/>
              <a:t>metodama (3)</a:t>
            </a:r>
            <a:endParaRPr lang="en-US" sz="2400" dirty="0"/>
          </a:p>
          <a:p>
            <a:endParaRPr lang="en-US" sz="2400" dirty="0"/>
          </a:p>
        </p:txBody>
      </p:sp>
      <p:sp>
        <p:nvSpPr>
          <p:cNvPr id="3" name="TextBox 2"/>
          <p:cNvSpPr txBox="1"/>
          <p:nvPr/>
        </p:nvSpPr>
        <p:spPr>
          <a:xfrm>
            <a:off x="251520" y="1268760"/>
            <a:ext cx="8712968" cy="4247317"/>
          </a:xfrm>
          <a:prstGeom prst="rect">
            <a:avLst/>
          </a:prstGeom>
          <a:noFill/>
        </p:spPr>
        <p:txBody>
          <a:bodyPr wrap="square" rtlCol="0">
            <a:spAutoFit/>
          </a:bodyPr>
          <a:lstStyle/>
          <a:p>
            <a:r>
              <a:rPr lang="en-US" dirty="0" err="1"/>
              <a:t>Najveća</a:t>
            </a:r>
            <a:r>
              <a:rPr lang="en-US" dirty="0"/>
              <a:t> Cochrane meta-</a:t>
            </a:r>
            <a:r>
              <a:rPr lang="en-US" dirty="0" err="1"/>
              <a:t>analiza</a:t>
            </a:r>
            <a:r>
              <a:rPr lang="en-US" dirty="0"/>
              <a:t> </a:t>
            </a:r>
            <a:r>
              <a:rPr lang="en-US" dirty="0" err="1"/>
              <a:t>na</a:t>
            </a:r>
            <a:r>
              <a:rPr lang="en-US" dirty="0"/>
              <a:t> </a:t>
            </a:r>
            <a:r>
              <a:rPr lang="en-US" dirty="0">
                <a:solidFill>
                  <a:srgbClr val="FFFF00"/>
                </a:solidFill>
              </a:rPr>
              <a:t>12235 </a:t>
            </a:r>
            <a:r>
              <a:rPr lang="en-US" dirty="0" err="1">
                <a:solidFill>
                  <a:srgbClr val="FFFF00"/>
                </a:solidFill>
              </a:rPr>
              <a:t>djece</a:t>
            </a:r>
            <a:r>
              <a:rPr lang="en-US" dirty="0">
                <a:solidFill>
                  <a:srgbClr val="FFFF00"/>
                </a:solidFill>
              </a:rPr>
              <a:t> </a:t>
            </a:r>
            <a:r>
              <a:rPr lang="en-US" dirty="0" err="1">
                <a:solidFill>
                  <a:srgbClr val="FFFF00"/>
                </a:solidFill>
              </a:rPr>
              <a:t>i</a:t>
            </a:r>
            <a:r>
              <a:rPr lang="en-US" dirty="0">
                <a:solidFill>
                  <a:srgbClr val="FFFF00"/>
                </a:solidFill>
              </a:rPr>
              <a:t> </a:t>
            </a:r>
            <a:r>
              <a:rPr lang="en-US" dirty="0" err="1">
                <a:solidFill>
                  <a:srgbClr val="FFFF00"/>
                </a:solidFill>
              </a:rPr>
              <a:t>adolescenata</a:t>
            </a:r>
            <a:r>
              <a:rPr lang="en-US" dirty="0">
                <a:solidFill>
                  <a:srgbClr val="FFFF00"/>
                </a:solidFill>
              </a:rPr>
              <a:t> </a:t>
            </a:r>
            <a:r>
              <a:rPr lang="en-US" dirty="0"/>
              <a:t>(</a:t>
            </a:r>
            <a:r>
              <a:rPr lang="en-US" dirty="0" err="1"/>
              <a:t>Storebø</a:t>
            </a:r>
            <a:r>
              <a:rPr lang="en-US" dirty="0"/>
              <a:t> </a:t>
            </a:r>
            <a:r>
              <a:rPr lang="en-US" dirty="0" err="1"/>
              <a:t>i</a:t>
            </a:r>
            <a:r>
              <a:rPr lang="en-US" dirty="0"/>
              <a:t> sur., 2015) </a:t>
            </a:r>
            <a:r>
              <a:rPr lang="en-US" dirty="0" err="1"/>
              <a:t>pokazala</a:t>
            </a:r>
            <a:r>
              <a:rPr lang="en-US" dirty="0"/>
              <a:t> je </a:t>
            </a:r>
            <a:r>
              <a:rPr lang="en-US" dirty="0" err="1"/>
              <a:t>kako</a:t>
            </a:r>
            <a:r>
              <a:rPr lang="en-US" dirty="0"/>
              <a:t> </a:t>
            </a:r>
            <a:r>
              <a:rPr lang="en-US" dirty="0" err="1"/>
              <a:t>upotreba</a:t>
            </a:r>
            <a:r>
              <a:rPr lang="en-US" dirty="0"/>
              <a:t> </a:t>
            </a:r>
            <a:r>
              <a:rPr lang="en-US" dirty="0" err="1"/>
              <a:t>metilfenidata</a:t>
            </a:r>
            <a:r>
              <a:rPr lang="en-US" dirty="0"/>
              <a:t>: 1) </a:t>
            </a:r>
            <a:r>
              <a:rPr lang="en-US" dirty="0" err="1"/>
              <a:t>smanjuje</a:t>
            </a:r>
            <a:r>
              <a:rPr lang="en-US" dirty="0"/>
              <a:t> </a:t>
            </a:r>
            <a:r>
              <a:rPr lang="en-US" dirty="0" err="1"/>
              <a:t>simptome</a:t>
            </a:r>
            <a:r>
              <a:rPr lang="en-US" dirty="0"/>
              <a:t> ADHD </a:t>
            </a:r>
            <a:r>
              <a:rPr lang="en-US" dirty="0" err="1"/>
              <a:t>i</a:t>
            </a:r>
            <a:r>
              <a:rPr lang="en-US" dirty="0"/>
              <a:t> </a:t>
            </a:r>
            <a:r>
              <a:rPr lang="en-US" dirty="0" err="1"/>
              <a:t>poboljšava</a:t>
            </a:r>
            <a:r>
              <a:rPr lang="en-US" dirty="0"/>
              <a:t> </a:t>
            </a:r>
            <a:r>
              <a:rPr lang="en-US" dirty="0" err="1"/>
              <a:t>sveukupno</a:t>
            </a:r>
            <a:r>
              <a:rPr lang="en-US" dirty="0"/>
              <a:t> </a:t>
            </a:r>
            <a:r>
              <a:rPr lang="en-US" dirty="0" err="1"/>
              <a:t>ponašanje</a:t>
            </a:r>
            <a:r>
              <a:rPr lang="en-US" dirty="0"/>
              <a:t> </a:t>
            </a:r>
            <a:r>
              <a:rPr lang="en-US" dirty="0" err="1"/>
              <a:t>koje</a:t>
            </a:r>
            <a:r>
              <a:rPr lang="en-US" dirty="0"/>
              <a:t> </a:t>
            </a:r>
            <a:r>
              <a:rPr lang="en-US" dirty="0" err="1"/>
              <a:t>su</a:t>
            </a:r>
            <a:r>
              <a:rPr lang="en-US" dirty="0"/>
              <a:t> </a:t>
            </a:r>
            <a:r>
              <a:rPr lang="en-US" dirty="0" err="1"/>
              <a:t>bilježili</a:t>
            </a:r>
            <a:r>
              <a:rPr lang="en-US" dirty="0"/>
              <a:t> </a:t>
            </a:r>
            <a:r>
              <a:rPr lang="en-US" dirty="0" err="1"/>
              <a:t>učitelji</a:t>
            </a:r>
            <a:r>
              <a:rPr lang="en-US" dirty="0"/>
              <a:t>, 2) </a:t>
            </a:r>
            <a:r>
              <a:rPr lang="en-US" dirty="0" err="1"/>
              <a:t>povećava</a:t>
            </a:r>
            <a:r>
              <a:rPr lang="en-US" dirty="0"/>
              <a:t> </a:t>
            </a:r>
            <a:r>
              <a:rPr lang="en-US" dirty="0" err="1"/>
              <a:t>kvalitetu</a:t>
            </a:r>
            <a:r>
              <a:rPr lang="en-US" dirty="0"/>
              <a:t> </a:t>
            </a:r>
            <a:r>
              <a:rPr lang="en-US" dirty="0" err="1"/>
              <a:t>života</a:t>
            </a:r>
            <a:r>
              <a:rPr lang="en-US" dirty="0"/>
              <a:t> </a:t>
            </a:r>
            <a:r>
              <a:rPr lang="en-US" dirty="0" err="1"/>
              <a:t>djeteta</a:t>
            </a:r>
            <a:r>
              <a:rPr lang="en-US" dirty="0"/>
              <a:t> </a:t>
            </a:r>
            <a:r>
              <a:rPr lang="en-US" dirty="0" err="1"/>
              <a:t>koju</a:t>
            </a:r>
            <a:r>
              <a:rPr lang="en-US" dirty="0"/>
              <a:t> </a:t>
            </a:r>
            <a:r>
              <a:rPr lang="en-US" dirty="0" err="1"/>
              <a:t>su</a:t>
            </a:r>
            <a:r>
              <a:rPr lang="en-US" dirty="0"/>
              <a:t> </a:t>
            </a:r>
            <a:r>
              <a:rPr lang="en-US" dirty="0" err="1"/>
              <a:t>ocjenjivali</a:t>
            </a:r>
            <a:r>
              <a:rPr lang="en-US" dirty="0"/>
              <a:t> </a:t>
            </a:r>
            <a:r>
              <a:rPr lang="en-US" dirty="0" err="1"/>
              <a:t>roditelji</a:t>
            </a:r>
            <a:r>
              <a:rPr lang="en-US" dirty="0"/>
              <a:t>, </a:t>
            </a:r>
            <a:r>
              <a:rPr lang="en-US" dirty="0" err="1"/>
              <a:t>ali</a:t>
            </a:r>
            <a:r>
              <a:rPr lang="en-US" dirty="0"/>
              <a:t> </a:t>
            </a:r>
            <a:r>
              <a:rPr lang="en-US" dirty="0" err="1"/>
              <a:t>kako</a:t>
            </a:r>
            <a:r>
              <a:rPr lang="en-US" dirty="0"/>
              <a:t> se 3) </a:t>
            </a:r>
            <a:r>
              <a:rPr lang="en-US" dirty="0" err="1"/>
              <a:t>još</a:t>
            </a:r>
            <a:r>
              <a:rPr lang="en-US" dirty="0"/>
              <a:t> </a:t>
            </a:r>
            <a:r>
              <a:rPr lang="en-US" dirty="0" err="1"/>
              <a:t>uvijek</a:t>
            </a:r>
            <a:r>
              <a:rPr lang="en-US" dirty="0"/>
              <a:t> ne </a:t>
            </a:r>
            <a:r>
              <a:rPr lang="en-US" dirty="0" err="1"/>
              <a:t>može</a:t>
            </a:r>
            <a:r>
              <a:rPr lang="en-US" dirty="0"/>
              <a:t> </a:t>
            </a:r>
            <a:r>
              <a:rPr lang="en-US" dirty="0" err="1"/>
              <a:t>reći</a:t>
            </a:r>
            <a:r>
              <a:rPr lang="en-US" dirty="0"/>
              <a:t> o </a:t>
            </a:r>
            <a:r>
              <a:rPr lang="en-US" dirty="0" err="1"/>
              <a:t>kolikoj</a:t>
            </a:r>
            <a:r>
              <a:rPr lang="en-US" dirty="0"/>
              <a:t> se </a:t>
            </a:r>
            <a:r>
              <a:rPr lang="en-US" dirty="0" err="1"/>
              <a:t>učinkovitosti</a:t>
            </a:r>
            <a:r>
              <a:rPr lang="en-US" dirty="0"/>
              <a:t> </a:t>
            </a:r>
            <a:r>
              <a:rPr lang="en-US" dirty="0" err="1"/>
              <a:t>lijeka</a:t>
            </a:r>
            <a:r>
              <a:rPr lang="en-US" dirty="0"/>
              <a:t> </a:t>
            </a:r>
            <a:r>
              <a:rPr lang="en-US" dirty="0" err="1"/>
              <a:t>radi</a:t>
            </a:r>
            <a:r>
              <a:rPr lang="en-US" dirty="0"/>
              <a:t>, </a:t>
            </a:r>
            <a:r>
              <a:rPr lang="en-US" dirty="0" err="1"/>
              <a:t>pogotovo</a:t>
            </a:r>
            <a:r>
              <a:rPr lang="en-US" dirty="0"/>
              <a:t> </a:t>
            </a:r>
            <a:r>
              <a:rPr lang="en-US" dirty="0" err="1"/>
              <a:t>dugoročno</a:t>
            </a:r>
            <a:r>
              <a:rPr lang="en-US" dirty="0"/>
              <a:t>, </a:t>
            </a:r>
            <a:r>
              <a:rPr lang="en-US" dirty="0" err="1"/>
              <a:t>dok</a:t>
            </a:r>
            <a:r>
              <a:rPr lang="en-US" dirty="0"/>
              <a:t> </a:t>
            </a:r>
            <a:r>
              <a:rPr lang="en-US" dirty="0" err="1"/>
              <a:t>su</a:t>
            </a:r>
            <a:r>
              <a:rPr lang="en-US" dirty="0"/>
              <a:t> 4) </a:t>
            </a:r>
            <a:r>
              <a:rPr lang="en-US" dirty="0" err="1"/>
              <a:t>nuspojave</a:t>
            </a:r>
            <a:r>
              <a:rPr lang="en-US" dirty="0"/>
              <a:t> </a:t>
            </a:r>
            <a:r>
              <a:rPr lang="en-US" dirty="0" err="1"/>
              <a:t>blage</a:t>
            </a:r>
            <a:r>
              <a:rPr lang="en-US" dirty="0"/>
              <a:t> </a:t>
            </a:r>
            <a:r>
              <a:rPr lang="en-US" dirty="0" err="1"/>
              <a:t>naravi</a:t>
            </a:r>
            <a:r>
              <a:rPr lang="en-US" dirty="0"/>
              <a:t> </a:t>
            </a:r>
            <a:r>
              <a:rPr lang="en-US" dirty="0" err="1"/>
              <a:t>te</a:t>
            </a:r>
            <a:r>
              <a:rPr lang="en-US" dirty="0"/>
              <a:t> </a:t>
            </a:r>
            <a:r>
              <a:rPr lang="en-US" dirty="0" err="1"/>
              <a:t>uključuju</a:t>
            </a:r>
            <a:r>
              <a:rPr lang="en-US" dirty="0"/>
              <a:t> </a:t>
            </a:r>
            <a:r>
              <a:rPr lang="en-US" dirty="0" err="1"/>
              <a:t>probleme</a:t>
            </a:r>
            <a:r>
              <a:rPr lang="en-US" dirty="0"/>
              <a:t> </a:t>
            </a:r>
            <a:r>
              <a:rPr lang="en-US" dirty="0" err="1"/>
              <a:t>sa</a:t>
            </a:r>
            <a:r>
              <a:rPr lang="en-US" dirty="0"/>
              <a:t> </a:t>
            </a:r>
            <a:r>
              <a:rPr lang="en-US" dirty="0" err="1"/>
              <a:t>spavanjem</a:t>
            </a:r>
            <a:r>
              <a:rPr lang="en-US" dirty="0"/>
              <a:t> </a:t>
            </a:r>
            <a:r>
              <a:rPr lang="en-US" dirty="0" err="1"/>
              <a:t>i</a:t>
            </a:r>
            <a:r>
              <a:rPr lang="en-US" dirty="0"/>
              <a:t> </a:t>
            </a:r>
            <a:r>
              <a:rPr lang="en-US" dirty="0" err="1"/>
              <a:t>smanjenje</a:t>
            </a:r>
            <a:r>
              <a:rPr lang="en-US" dirty="0"/>
              <a:t> </a:t>
            </a:r>
            <a:r>
              <a:rPr lang="en-US" dirty="0" err="1" smtClean="0"/>
              <a:t>apetita</a:t>
            </a:r>
            <a:r>
              <a:rPr lang="en-US" dirty="0" smtClean="0"/>
              <a:t>.</a:t>
            </a:r>
            <a:endParaRPr lang="hr-HR" dirty="0" smtClean="0"/>
          </a:p>
          <a:p>
            <a:endParaRPr lang="hr-HR" dirty="0"/>
          </a:p>
          <a:p>
            <a:r>
              <a:rPr lang="en-US" dirty="0" err="1" smtClean="0"/>
              <a:t>Početkom</a:t>
            </a:r>
            <a:r>
              <a:rPr lang="en-US" dirty="0" smtClean="0"/>
              <a:t> </a:t>
            </a:r>
            <a:r>
              <a:rPr lang="en-US" dirty="0"/>
              <a:t>2009. </a:t>
            </a:r>
            <a:r>
              <a:rPr lang="en-US" dirty="0" err="1"/>
              <a:t>godine</a:t>
            </a:r>
            <a:r>
              <a:rPr lang="en-US" dirty="0"/>
              <a:t> </a:t>
            </a:r>
            <a:r>
              <a:rPr lang="en-US" dirty="0" err="1"/>
              <a:t>Europska</a:t>
            </a:r>
            <a:r>
              <a:rPr lang="en-US" dirty="0"/>
              <a:t> </a:t>
            </a:r>
            <a:r>
              <a:rPr lang="en-US" dirty="0" err="1"/>
              <a:t>agencija</a:t>
            </a:r>
            <a:r>
              <a:rPr lang="en-US" dirty="0"/>
              <a:t> </a:t>
            </a:r>
            <a:r>
              <a:rPr lang="en-US" dirty="0" err="1"/>
              <a:t>za</a:t>
            </a:r>
            <a:r>
              <a:rPr lang="en-US" dirty="0"/>
              <a:t> </a:t>
            </a:r>
            <a:r>
              <a:rPr lang="en-US" dirty="0" err="1"/>
              <a:t>lijekove</a:t>
            </a:r>
            <a:r>
              <a:rPr lang="en-US" dirty="0"/>
              <a:t> (</a:t>
            </a:r>
            <a:r>
              <a:rPr lang="en-US" i="1" dirty="0"/>
              <a:t>European Medicines Agency</a:t>
            </a:r>
            <a:r>
              <a:rPr lang="en-US" dirty="0"/>
              <a:t>, EMA) </a:t>
            </a:r>
            <a:r>
              <a:rPr lang="en-US" dirty="0" err="1"/>
              <a:t>izdala</a:t>
            </a:r>
            <a:r>
              <a:rPr lang="en-US" dirty="0"/>
              <a:t> je </a:t>
            </a:r>
            <a:r>
              <a:rPr lang="en-US" dirty="0" err="1"/>
              <a:t>upozorenje</a:t>
            </a:r>
            <a:r>
              <a:rPr lang="en-US" dirty="0"/>
              <a:t> da </a:t>
            </a:r>
            <a:r>
              <a:rPr lang="en-US" dirty="0" err="1">
                <a:solidFill>
                  <a:srgbClr val="FFFF00"/>
                </a:solidFill>
              </a:rPr>
              <a:t>metilfenidat</a:t>
            </a:r>
            <a:r>
              <a:rPr lang="en-US" dirty="0">
                <a:solidFill>
                  <a:srgbClr val="FFFF00"/>
                </a:solidFill>
              </a:rPr>
              <a:t> </a:t>
            </a:r>
            <a:r>
              <a:rPr lang="en-US" dirty="0" err="1">
                <a:solidFill>
                  <a:srgbClr val="FFFF00"/>
                </a:solidFill>
              </a:rPr>
              <a:t>može</a:t>
            </a:r>
            <a:r>
              <a:rPr lang="en-US" dirty="0">
                <a:solidFill>
                  <a:srgbClr val="FFFF00"/>
                </a:solidFill>
              </a:rPr>
              <a:t> </a:t>
            </a:r>
            <a:r>
              <a:rPr lang="en-US" dirty="0" err="1">
                <a:solidFill>
                  <a:srgbClr val="FFFF00"/>
                </a:solidFill>
              </a:rPr>
              <a:t>pogoršati</a:t>
            </a:r>
            <a:r>
              <a:rPr lang="en-US" dirty="0">
                <a:solidFill>
                  <a:srgbClr val="FFFF00"/>
                </a:solidFill>
              </a:rPr>
              <a:t> </a:t>
            </a:r>
            <a:r>
              <a:rPr lang="en-US" dirty="0" err="1">
                <a:solidFill>
                  <a:srgbClr val="FFFF00"/>
                </a:solidFill>
              </a:rPr>
              <a:t>depresiju</a:t>
            </a:r>
            <a:r>
              <a:rPr lang="en-US" dirty="0">
                <a:solidFill>
                  <a:srgbClr val="FFFF00"/>
                </a:solidFill>
              </a:rPr>
              <a:t> </a:t>
            </a:r>
            <a:r>
              <a:rPr lang="en-US" dirty="0" err="1">
                <a:solidFill>
                  <a:srgbClr val="FFFF00"/>
                </a:solidFill>
              </a:rPr>
              <a:t>te</a:t>
            </a:r>
            <a:r>
              <a:rPr lang="en-US" dirty="0">
                <a:solidFill>
                  <a:srgbClr val="FFFF00"/>
                </a:solidFill>
              </a:rPr>
              <a:t> </a:t>
            </a:r>
            <a:r>
              <a:rPr lang="en-US" dirty="0" err="1">
                <a:solidFill>
                  <a:srgbClr val="FFFF00"/>
                </a:solidFill>
              </a:rPr>
              <a:t>ga</a:t>
            </a:r>
            <a:r>
              <a:rPr lang="en-US" dirty="0">
                <a:solidFill>
                  <a:srgbClr val="FFFF00"/>
                </a:solidFill>
              </a:rPr>
              <a:t> ne </a:t>
            </a:r>
            <a:r>
              <a:rPr lang="en-US" dirty="0" err="1">
                <a:solidFill>
                  <a:srgbClr val="FFFF00"/>
                </a:solidFill>
              </a:rPr>
              <a:t>smiju</a:t>
            </a:r>
            <a:r>
              <a:rPr lang="en-US" dirty="0">
                <a:solidFill>
                  <a:srgbClr val="FFFF00"/>
                </a:solidFill>
              </a:rPr>
              <a:t> </a:t>
            </a:r>
            <a:r>
              <a:rPr lang="en-US" dirty="0" err="1">
                <a:solidFill>
                  <a:srgbClr val="FFFF00"/>
                </a:solidFill>
              </a:rPr>
              <a:t>uzimati</a:t>
            </a:r>
            <a:r>
              <a:rPr lang="en-US" dirty="0">
                <a:solidFill>
                  <a:srgbClr val="FFFF00"/>
                </a:solidFill>
              </a:rPr>
              <a:t> </a:t>
            </a:r>
            <a:r>
              <a:rPr lang="en-US" dirty="0" err="1">
                <a:solidFill>
                  <a:srgbClr val="FFFF00"/>
                </a:solidFill>
              </a:rPr>
              <a:t>djeca</a:t>
            </a:r>
            <a:r>
              <a:rPr lang="en-US" dirty="0">
                <a:solidFill>
                  <a:srgbClr val="FFFF00"/>
                </a:solidFill>
              </a:rPr>
              <a:t> </a:t>
            </a:r>
            <a:r>
              <a:rPr lang="en-US" dirty="0" err="1">
                <a:solidFill>
                  <a:srgbClr val="FFFF00"/>
                </a:solidFill>
              </a:rPr>
              <a:t>sa</a:t>
            </a:r>
            <a:r>
              <a:rPr lang="en-US" dirty="0">
                <a:solidFill>
                  <a:srgbClr val="FFFF00"/>
                </a:solidFill>
              </a:rPr>
              <a:t> </a:t>
            </a:r>
            <a:r>
              <a:rPr lang="en-US" dirty="0" err="1">
                <a:solidFill>
                  <a:srgbClr val="FFFF00"/>
                </a:solidFill>
              </a:rPr>
              <a:t>srčano-žilnim</a:t>
            </a:r>
            <a:r>
              <a:rPr lang="en-US" dirty="0">
                <a:solidFill>
                  <a:srgbClr val="FFFF00"/>
                </a:solidFill>
              </a:rPr>
              <a:t> </a:t>
            </a:r>
            <a:r>
              <a:rPr lang="en-US" dirty="0" err="1">
                <a:solidFill>
                  <a:srgbClr val="FFFF00"/>
                </a:solidFill>
              </a:rPr>
              <a:t>poteškoćama</a:t>
            </a:r>
            <a:r>
              <a:rPr lang="en-US" dirty="0">
                <a:solidFill>
                  <a:srgbClr val="FFFF00"/>
                </a:solidFill>
              </a:rPr>
              <a:t>. </a:t>
            </a:r>
            <a:r>
              <a:rPr lang="en-US" dirty="0" err="1">
                <a:solidFill>
                  <a:srgbClr val="FFFF00"/>
                </a:solidFill>
              </a:rPr>
              <a:t>Slično</a:t>
            </a:r>
            <a:r>
              <a:rPr lang="en-US" dirty="0">
                <a:solidFill>
                  <a:srgbClr val="FFFF00"/>
                </a:solidFill>
              </a:rPr>
              <a:t> tome, </a:t>
            </a:r>
            <a:r>
              <a:rPr lang="en-US" dirty="0" err="1">
                <a:solidFill>
                  <a:srgbClr val="FFFF00"/>
                </a:solidFill>
              </a:rPr>
              <a:t>upotreba</a:t>
            </a:r>
            <a:r>
              <a:rPr lang="en-US" dirty="0">
                <a:solidFill>
                  <a:srgbClr val="FFFF00"/>
                </a:solidFill>
              </a:rPr>
              <a:t> </a:t>
            </a:r>
            <a:r>
              <a:rPr lang="en-US" dirty="0" err="1">
                <a:solidFill>
                  <a:srgbClr val="FFFF00"/>
                </a:solidFill>
              </a:rPr>
              <a:t>amfetamina</a:t>
            </a:r>
            <a:r>
              <a:rPr lang="en-US" dirty="0">
                <a:solidFill>
                  <a:srgbClr val="FFFF00"/>
                </a:solidFill>
              </a:rPr>
              <a:t> </a:t>
            </a:r>
            <a:r>
              <a:rPr lang="en-US" dirty="0" err="1">
                <a:solidFill>
                  <a:srgbClr val="FFFF00"/>
                </a:solidFill>
              </a:rPr>
              <a:t>pogoršava</a:t>
            </a:r>
            <a:r>
              <a:rPr lang="en-US" dirty="0">
                <a:solidFill>
                  <a:srgbClr val="FFFF00"/>
                </a:solidFill>
              </a:rPr>
              <a:t> </a:t>
            </a:r>
            <a:r>
              <a:rPr lang="en-US" dirty="0" err="1">
                <a:solidFill>
                  <a:srgbClr val="FFFF00"/>
                </a:solidFill>
              </a:rPr>
              <a:t>anksioznost</a:t>
            </a:r>
            <a:r>
              <a:rPr lang="en-US" dirty="0" smtClean="0"/>
              <a:t>.</a:t>
            </a:r>
            <a:endParaRPr lang="hr-HR" dirty="0" smtClean="0"/>
          </a:p>
          <a:p>
            <a:endParaRPr lang="en-US" dirty="0"/>
          </a:p>
          <a:p>
            <a:r>
              <a:rPr lang="hr-HR" dirty="0" err="1"/>
              <a:t>Metilfenidat</a:t>
            </a:r>
            <a:r>
              <a:rPr lang="hr-HR" dirty="0"/>
              <a:t> trenutno široko koriste studenti srednjih škola i visokih učilišta. Prema nekim anketama, čak do 10% srednjoškolaca i 20% studenata koristilo je preparate kao što je </a:t>
            </a:r>
            <a:r>
              <a:rPr lang="hr-HR" dirty="0" err="1"/>
              <a:t>Ritalin</a:t>
            </a:r>
            <a:r>
              <a:rPr lang="hr-HR" dirty="0"/>
              <a:t> bez konzultacija s liječnikom</a:t>
            </a:r>
            <a:r>
              <a:rPr lang="hr-HR" dirty="0" smtClean="0"/>
              <a:t>.</a:t>
            </a:r>
          </a:p>
        </p:txBody>
      </p:sp>
      <p:sp>
        <p:nvSpPr>
          <p:cNvPr id="7" name="Content Placeholder 2"/>
          <p:cNvSpPr>
            <a:spLocks noGrp="1"/>
          </p:cNvSpPr>
          <p:nvPr>
            <p:ph idx="1"/>
          </p:nvPr>
        </p:nvSpPr>
        <p:spPr>
          <a:xfrm>
            <a:off x="1835696" y="5516077"/>
            <a:ext cx="7056784" cy="1341923"/>
          </a:xfrm>
        </p:spPr>
        <p:txBody>
          <a:bodyPr>
            <a:normAutofit fontScale="62500" lnSpcReduction="20000"/>
          </a:bodyPr>
          <a:lstStyle/>
          <a:p>
            <a:r>
              <a:rPr lang="hr-HR" dirty="0" smtClean="0">
                <a:solidFill>
                  <a:srgbClr val="92D050"/>
                </a:solidFill>
              </a:rPr>
              <a:t>Pitanja za raspravu:</a:t>
            </a:r>
          </a:p>
          <a:p>
            <a:pPr>
              <a:buFontTx/>
              <a:buChar char="-"/>
            </a:pPr>
            <a:r>
              <a:rPr lang="hr-HR" dirty="0" smtClean="0"/>
              <a:t>Jeste </a:t>
            </a:r>
            <a:r>
              <a:rPr lang="hr-HR" dirty="0"/>
              <a:t>li ikad koristili </a:t>
            </a:r>
            <a:r>
              <a:rPr lang="hr-HR" dirty="0" err="1" smtClean="0"/>
              <a:t>metilfenidat</a:t>
            </a:r>
            <a:r>
              <a:rPr lang="hr-HR" dirty="0" smtClean="0"/>
              <a:t>? </a:t>
            </a:r>
          </a:p>
          <a:p>
            <a:pPr>
              <a:buFontTx/>
              <a:buChar char="-"/>
            </a:pPr>
            <a:r>
              <a:rPr lang="hr-HR" dirty="0" smtClean="0"/>
              <a:t>Bi </a:t>
            </a:r>
            <a:r>
              <a:rPr lang="hr-HR" dirty="0"/>
              <a:t>li, kome i za koju indikaciju odobrili </a:t>
            </a:r>
            <a:r>
              <a:rPr lang="hr-HR" dirty="0" smtClean="0"/>
              <a:t>njegovu upotrebu?</a:t>
            </a:r>
          </a:p>
          <a:p>
            <a:pPr>
              <a:buFontTx/>
              <a:buChar char="-"/>
            </a:pPr>
            <a:r>
              <a:rPr lang="hr-HR" dirty="0" smtClean="0"/>
              <a:t>Ako neki spoj pospješuje rad mozga, jesu li drugi učenici ili studenti u nepovoljnijem položaju zbog toga?</a:t>
            </a:r>
            <a:endParaRPr lang="en-US" dirty="0"/>
          </a:p>
          <a:p>
            <a:pPr marL="36900" indent="0">
              <a:buNone/>
            </a:pPr>
            <a:endParaRPr lang="hr-HR" dirty="0" smtClean="0">
              <a:solidFill>
                <a:srgbClr val="92D050"/>
              </a:solidFill>
            </a:endParaRPr>
          </a:p>
        </p:txBody>
      </p:sp>
    </p:spTree>
    <p:extLst>
      <p:ext uri="{BB962C8B-B14F-4D97-AF65-F5344CB8AC3E}">
        <p14:creationId xmlns:p14="http://schemas.microsoft.com/office/powerpoint/2010/main" val="654868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65755"/>
            <a:ext cx="7848872" cy="1200329"/>
          </a:xfrm>
          <a:prstGeom prst="rect">
            <a:avLst/>
          </a:prstGeom>
          <a:noFill/>
        </p:spPr>
        <p:txBody>
          <a:bodyPr wrap="square" rtlCol="0">
            <a:spAutoFit/>
          </a:bodyPr>
          <a:lstStyle/>
          <a:p>
            <a:r>
              <a:rPr lang="hr-HR" sz="2400" b="1" dirty="0"/>
              <a:t>Etička pitanja vezana uz unaprjeđenje rada mozga </a:t>
            </a:r>
            <a:r>
              <a:rPr lang="hr-HR" sz="2400" b="1" dirty="0" smtClean="0"/>
              <a:t>farmakološkim </a:t>
            </a:r>
            <a:r>
              <a:rPr lang="hr-HR" sz="2400" b="1" dirty="0"/>
              <a:t>i </a:t>
            </a:r>
            <a:r>
              <a:rPr lang="hr-HR" sz="2400" b="1" dirty="0" err="1"/>
              <a:t>nefarmakološkim</a:t>
            </a:r>
            <a:r>
              <a:rPr lang="hr-HR" sz="2400" b="1" dirty="0"/>
              <a:t> </a:t>
            </a:r>
            <a:r>
              <a:rPr lang="hr-HR" sz="2400" b="1" dirty="0" smtClean="0"/>
              <a:t>metodama (4)</a:t>
            </a:r>
            <a:endParaRPr lang="en-US" sz="2400" dirty="0"/>
          </a:p>
          <a:p>
            <a:endParaRPr lang="en-US" sz="2400" dirty="0"/>
          </a:p>
        </p:txBody>
      </p:sp>
      <p:sp>
        <p:nvSpPr>
          <p:cNvPr id="3" name="TextBox 2"/>
          <p:cNvSpPr txBox="1"/>
          <p:nvPr/>
        </p:nvSpPr>
        <p:spPr>
          <a:xfrm>
            <a:off x="539552" y="1916832"/>
            <a:ext cx="8208912" cy="3693319"/>
          </a:xfrm>
          <a:prstGeom prst="rect">
            <a:avLst/>
          </a:prstGeom>
          <a:noFill/>
        </p:spPr>
        <p:txBody>
          <a:bodyPr wrap="square" rtlCol="0">
            <a:spAutoFit/>
          </a:bodyPr>
          <a:lstStyle/>
          <a:p>
            <a:r>
              <a:rPr lang="hr-HR" dirty="0"/>
              <a:t>Tijekom posljednjeg desetljeća brzo su se razvijale i </a:t>
            </a:r>
            <a:r>
              <a:rPr lang="hr-HR" dirty="0" err="1"/>
              <a:t>nefarmakološke</a:t>
            </a:r>
            <a:r>
              <a:rPr lang="hr-HR" dirty="0"/>
              <a:t> metode za poboljšanje moždanih funkcija, a to se napose odnosi na repetitivnu </a:t>
            </a:r>
            <a:r>
              <a:rPr lang="hr-HR" dirty="0" err="1"/>
              <a:t>transkranijsku</a:t>
            </a:r>
            <a:r>
              <a:rPr lang="hr-HR" dirty="0"/>
              <a:t> magnetsku stimulaciju (</a:t>
            </a:r>
            <a:r>
              <a:rPr lang="hr-HR" i="1" dirty="0" err="1"/>
              <a:t>repetitive</a:t>
            </a:r>
            <a:r>
              <a:rPr lang="hr-HR" i="1" dirty="0"/>
              <a:t> </a:t>
            </a:r>
            <a:r>
              <a:rPr lang="hr-HR" i="1" dirty="0" err="1"/>
              <a:t>transcranial</a:t>
            </a:r>
            <a:r>
              <a:rPr lang="hr-HR" i="1" dirty="0"/>
              <a:t> </a:t>
            </a:r>
            <a:r>
              <a:rPr lang="hr-HR" i="1" dirty="0" err="1"/>
              <a:t>magnetic</a:t>
            </a:r>
            <a:r>
              <a:rPr lang="hr-HR" i="1" dirty="0"/>
              <a:t> </a:t>
            </a:r>
            <a:r>
              <a:rPr lang="hr-HR" i="1" dirty="0" err="1"/>
              <a:t>stimulation</a:t>
            </a:r>
            <a:r>
              <a:rPr lang="hr-HR" dirty="0"/>
              <a:t>, </a:t>
            </a:r>
            <a:r>
              <a:rPr lang="hr-HR" dirty="0" err="1"/>
              <a:t>rTMS</a:t>
            </a:r>
            <a:r>
              <a:rPr lang="hr-HR" dirty="0"/>
              <a:t>) i </a:t>
            </a:r>
            <a:r>
              <a:rPr lang="hr-HR" dirty="0" err="1" smtClean="0">
                <a:solidFill>
                  <a:srgbClr val="FFFF00"/>
                </a:solidFill>
              </a:rPr>
              <a:t>anodalnu</a:t>
            </a:r>
            <a:r>
              <a:rPr lang="hr-HR" dirty="0" smtClean="0">
                <a:solidFill>
                  <a:srgbClr val="FFFF00"/>
                </a:solidFill>
              </a:rPr>
              <a:t> izravnu</a:t>
            </a:r>
            <a:r>
              <a:rPr lang="hr-HR" dirty="0" smtClean="0"/>
              <a:t> </a:t>
            </a:r>
            <a:r>
              <a:rPr lang="hr-HR" dirty="0" err="1" smtClean="0"/>
              <a:t>transkranijsku</a:t>
            </a:r>
            <a:r>
              <a:rPr lang="hr-HR" dirty="0" smtClean="0"/>
              <a:t> </a:t>
            </a:r>
            <a:r>
              <a:rPr lang="hr-HR" dirty="0"/>
              <a:t>stimulaciju slabom istosmjernom strujom (</a:t>
            </a:r>
            <a:r>
              <a:rPr lang="hr-HR" dirty="0" err="1">
                <a:solidFill>
                  <a:srgbClr val="FFFF00"/>
                </a:solidFill>
              </a:rPr>
              <a:t>tDCS</a:t>
            </a:r>
            <a:r>
              <a:rPr lang="hr-HR" dirty="0"/>
              <a:t>).  Prema </a:t>
            </a:r>
            <a:r>
              <a:rPr lang="hr-HR" dirty="0" smtClean="0"/>
              <a:t>jednoj </a:t>
            </a:r>
            <a:r>
              <a:rPr lang="hr-HR" dirty="0"/>
              <a:t>velikoj meta-analizi, </a:t>
            </a:r>
            <a:r>
              <a:rPr lang="hr-HR" dirty="0">
                <a:solidFill>
                  <a:srgbClr val="FFFF00"/>
                </a:solidFill>
              </a:rPr>
              <a:t>nakon prosječno 13 </a:t>
            </a:r>
            <a:r>
              <a:rPr lang="hr-HR" dirty="0" err="1">
                <a:solidFill>
                  <a:srgbClr val="FFFF00"/>
                </a:solidFill>
              </a:rPr>
              <a:t>tDCS</a:t>
            </a:r>
            <a:r>
              <a:rPr lang="hr-HR" dirty="0">
                <a:solidFill>
                  <a:srgbClr val="FFFF00"/>
                </a:solidFill>
              </a:rPr>
              <a:t> tretmana 29% bolesnika s farmakološki-rezistentnim velikim depresivnim poremećajem (a takvih je 33% koji ne reagiraju na SSRI) postiglo je značajno poboljšanje, a 18% je postiglo remisiju </a:t>
            </a:r>
            <a:r>
              <a:rPr lang="hr-HR" dirty="0"/>
              <a:t>(</a:t>
            </a:r>
            <a:r>
              <a:rPr lang="hr-HR" dirty="0" err="1"/>
              <a:t>Berlim</a:t>
            </a:r>
            <a:r>
              <a:rPr lang="hr-HR" dirty="0"/>
              <a:t> i sur., 2013</a:t>
            </a:r>
            <a:r>
              <a:rPr lang="hr-HR" dirty="0" smtClean="0"/>
              <a:t>).</a:t>
            </a:r>
          </a:p>
          <a:p>
            <a:endParaRPr lang="hr-HR" dirty="0"/>
          </a:p>
          <a:p>
            <a:r>
              <a:rPr lang="hr-HR" dirty="0" smtClean="0"/>
              <a:t>Osim </a:t>
            </a:r>
            <a:r>
              <a:rPr lang="hr-HR" dirty="0"/>
              <a:t>kao učinkovito sredstvo za liječenje depresije, </a:t>
            </a:r>
            <a:r>
              <a:rPr lang="hr-HR" dirty="0" err="1"/>
              <a:t>rTMS</a:t>
            </a:r>
            <a:r>
              <a:rPr lang="hr-HR" dirty="0"/>
              <a:t> i </a:t>
            </a:r>
            <a:r>
              <a:rPr lang="hr-HR" dirty="0" err="1"/>
              <a:t>tDCS</a:t>
            </a:r>
            <a:r>
              <a:rPr lang="hr-HR" dirty="0"/>
              <a:t> se mogu koristiti i za liječenje poremećaja povezanih s </a:t>
            </a:r>
            <a:r>
              <a:rPr lang="hr-HR" dirty="0">
                <a:solidFill>
                  <a:srgbClr val="FFFF00"/>
                </a:solidFill>
              </a:rPr>
              <a:t>promjenama raspoloženja</a:t>
            </a:r>
            <a:r>
              <a:rPr lang="hr-HR" dirty="0"/>
              <a:t>, </a:t>
            </a:r>
            <a:r>
              <a:rPr lang="hr-HR" dirty="0" smtClean="0">
                <a:solidFill>
                  <a:srgbClr val="FFFF00"/>
                </a:solidFill>
              </a:rPr>
              <a:t>opsesivno-</a:t>
            </a:r>
            <a:r>
              <a:rPr lang="hr-HR" dirty="0" err="1" smtClean="0">
                <a:solidFill>
                  <a:srgbClr val="FFFF00"/>
                </a:solidFill>
              </a:rPr>
              <a:t>kompulzivnim</a:t>
            </a:r>
            <a:r>
              <a:rPr lang="hr-HR" dirty="0" smtClean="0">
                <a:solidFill>
                  <a:srgbClr val="FFFF00"/>
                </a:solidFill>
              </a:rPr>
              <a:t> poremećajem</a:t>
            </a:r>
            <a:r>
              <a:rPr lang="hr-HR" dirty="0" smtClean="0"/>
              <a:t> </a:t>
            </a:r>
            <a:r>
              <a:rPr lang="hr-HR" dirty="0"/>
              <a:t>i brojnim drugima te za pospješivanje kognitivnih sposobnosti i kod zdravih ispitanika (npr. </a:t>
            </a:r>
            <a:r>
              <a:rPr lang="hr-HR" dirty="0" err="1"/>
              <a:t>Almquist</a:t>
            </a:r>
            <a:r>
              <a:rPr lang="hr-HR" dirty="0"/>
              <a:t> i sur., 2019).</a:t>
            </a:r>
            <a:endParaRPr lang="en-US" dirty="0"/>
          </a:p>
        </p:txBody>
      </p:sp>
    </p:spTree>
    <p:extLst>
      <p:ext uri="{BB962C8B-B14F-4D97-AF65-F5344CB8AC3E}">
        <p14:creationId xmlns:p14="http://schemas.microsoft.com/office/powerpoint/2010/main" val="150010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750</TotalTime>
  <Words>4162</Words>
  <Application>Microsoft Office PowerPoint</Application>
  <PresentationFormat>On-screen Show (4:3)</PresentationFormat>
  <Paragraphs>210</Paragraphs>
  <Slides>35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Calibri Light</vt:lpstr>
      <vt:lpstr>Calisto MT</vt:lpstr>
      <vt:lpstr>Symbol</vt:lpstr>
      <vt:lpstr>Trebuchet MS</vt:lpstr>
      <vt:lpstr>Wingdings 2</vt:lpstr>
      <vt:lpstr>Slate</vt:lpstr>
      <vt:lpstr>2_Office Theme</vt:lpstr>
      <vt:lpstr>3_Office Theme</vt:lpstr>
      <vt:lpstr>PowerPoint Presentation</vt:lpstr>
      <vt:lpstr>Neuroetika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Neinvazivna stimulacija aktivnosti mozga</vt:lpstr>
      <vt:lpstr>rTMS</vt:lpstr>
      <vt:lpstr>rTMS</vt:lpstr>
      <vt:lpstr>rTMS</vt:lpstr>
      <vt:lpstr>rTMS u liječenju depresije</vt:lpstr>
      <vt:lpstr>Pored th depresije, rTMS se rabi i u th anksioznosti i  afektivnih poremećaja</vt:lpstr>
      <vt:lpstr>tDCS</vt:lpstr>
      <vt:lpstr>tDCS</vt:lpstr>
      <vt:lpstr>tDCS</vt:lpstr>
      <vt:lpstr>rTMS/tDCS pozitivni aspekti:</vt:lpstr>
      <vt:lpstr>rTMS vs tDCS mane</vt:lpstr>
      <vt:lpstr>PowerPoint Presentation</vt:lpstr>
      <vt:lpstr>PowerPoint Presentation</vt:lpstr>
      <vt:lpstr>PowerPoint Presentation</vt:lpstr>
      <vt:lpstr>Primjer iz UK-a i Francuske</vt:lpstr>
      <vt:lpstr>PowerPoint Presentation</vt:lpstr>
      <vt:lpstr>Korelacija između stupnja C. i inteligencije jedno je od glavnih obilježja evolucije </vt:lpstr>
      <vt:lpstr>PowerPoint Presentation</vt:lpstr>
      <vt:lpstr>   NHP</vt:lpstr>
      <vt:lpstr>PowerPoint Presentation</vt:lpstr>
      <vt:lpstr>PowerPoint Presentation</vt:lpstr>
      <vt:lpstr>PowerPoint Presentation</vt:lpstr>
      <vt:lpstr>PowerPoint Presentation</vt:lpstr>
      <vt:lpstr>PowerPoint Presentation</vt:lpstr>
      <vt:lpstr>Tuskegee studija 1932-1972.</vt:lpstr>
      <vt:lpstr>PowerPoint Presentation</vt:lpstr>
    </vt:vector>
  </TitlesOfParts>
  <Company>HIIM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Funkcijska neuroanatomija  moždane kore  Goran Šimić</dc:title>
  <dc:creator>Goran Simic</dc:creator>
  <cp:lastModifiedBy>Goran Simic</cp:lastModifiedBy>
  <cp:revision>68</cp:revision>
  <dcterms:created xsi:type="dcterms:W3CDTF">2017-10-12T14:06:29Z</dcterms:created>
  <dcterms:modified xsi:type="dcterms:W3CDTF">2022-04-13T07:29:31Z</dcterms:modified>
</cp:coreProperties>
</file>