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7" r:id="rId4"/>
    <p:sldMasterId id="2147483709" r:id="rId5"/>
    <p:sldMasterId id="2147483722" r:id="rId6"/>
    <p:sldMasterId id="2147483750" r:id="rId7"/>
    <p:sldMasterId id="2147483762" r:id="rId8"/>
    <p:sldMasterId id="2147483774" r:id="rId9"/>
    <p:sldMasterId id="2147483786" r:id="rId10"/>
    <p:sldMasterId id="2147483798" r:id="rId11"/>
    <p:sldMasterId id="2147483813" r:id="rId12"/>
    <p:sldMasterId id="2147483825" r:id="rId13"/>
  </p:sldMasterIdLst>
  <p:notesMasterIdLst>
    <p:notesMasterId r:id="rId130"/>
  </p:notesMasterIdLst>
  <p:handoutMasterIdLst>
    <p:handoutMasterId r:id="rId131"/>
  </p:handoutMasterIdLst>
  <p:sldIdLst>
    <p:sldId id="256" r:id="rId14"/>
    <p:sldId id="454" r:id="rId15"/>
    <p:sldId id="301" r:id="rId16"/>
    <p:sldId id="259" r:id="rId17"/>
    <p:sldId id="441" r:id="rId18"/>
    <p:sldId id="271" r:id="rId19"/>
    <p:sldId id="358" r:id="rId20"/>
    <p:sldId id="282" r:id="rId21"/>
    <p:sldId id="257" r:id="rId22"/>
    <p:sldId id="262" r:id="rId23"/>
    <p:sldId id="261" r:id="rId24"/>
    <p:sldId id="260" r:id="rId25"/>
    <p:sldId id="266" r:id="rId26"/>
    <p:sldId id="267" r:id="rId27"/>
    <p:sldId id="359" r:id="rId28"/>
    <p:sldId id="295" r:id="rId29"/>
    <p:sldId id="442" r:id="rId30"/>
    <p:sldId id="340" r:id="rId31"/>
    <p:sldId id="407" r:id="rId32"/>
    <p:sldId id="265" r:id="rId33"/>
    <p:sldId id="302" r:id="rId34"/>
    <p:sldId id="303" r:id="rId35"/>
    <p:sldId id="341" r:id="rId36"/>
    <p:sldId id="342" r:id="rId37"/>
    <p:sldId id="343" r:id="rId38"/>
    <p:sldId id="351" r:id="rId39"/>
    <p:sldId id="344" r:id="rId40"/>
    <p:sldId id="352" r:id="rId41"/>
    <p:sldId id="345" r:id="rId42"/>
    <p:sldId id="353" r:id="rId43"/>
    <p:sldId id="346" r:id="rId44"/>
    <p:sldId id="447" r:id="rId45"/>
    <p:sldId id="347" r:id="rId46"/>
    <p:sldId id="354" r:id="rId47"/>
    <p:sldId id="348" r:id="rId48"/>
    <p:sldId id="355" r:id="rId49"/>
    <p:sldId id="349" r:id="rId50"/>
    <p:sldId id="350" r:id="rId51"/>
    <p:sldId id="304" r:id="rId52"/>
    <p:sldId id="305" r:id="rId53"/>
    <p:sldId id="356" r:id="rId54"/>
    <p:sldId id="357" r:id="rId55"/>
    <p:sldId id="449" r:id="rId56"/>
    <p:sldId id="279" r:id="rId57"/>
    <p:sldId id="281" r:id="rId58"/>
    <p:sldId id="294" r:id="rId59"/>
    <p:sldId id="292" r:id="rId60"/>
    <p:sldId id="297" r:id="rId61"/>
    <p:sldId id="270" r:id="rId62"/>
    <p:sldId id="300" r:id="rId63"/>
    <p:sldId id="426" r:id="rId64"/>
    <p:sldId id="427" r:id="rId65"/>
    <p:sldId id="428" r:id="rId66"/>
    <p:sldId id="430" r:id="rId67"/>
    <p:sldId id="431" r:id="rId68"/>
    <p:sldId id="436" r:id="rId69"/>
    <p:sldId id="443" r:id="rId70"/>
    <p:sldId id="308" r:id="rId71"/>
    <p:sldId id="312" r:id="rId72"/>
    <p:sldId id="309" r:id="rId73"/>
    <p:sldId id="310" r:id="rId74"/>
    <p:sldId id="315" r:id="rId75"/>
    <p:sldId id="311" r:id="rId76"/>
    <p:sldId id="313" r:id="rId77"/>
    <p:sldId id="322" r:id="rId78"/>
    <p:sldId id="324" r:id="rId79"/>
    <p:sldId id="328" r:id="rId80"/>
    <p:sldId id="339" r:id="rId81"/>
    <p:sldId id="363" r:id="rId82"/>
    <p:sldId id="364" r:id="rId83"/>
    <p:sldId id="418" r:id="rId84"/>
    <p:sldId id="419" r:id="rId85"/>
    <p:sldId id="429" r:id="rId86"/>
    <p:sldId id="388" r:id="rId87"/>
    <p:sldId id="444" r:id="rId88"/>
    <p:sldId id="423" r:id="rId89"/>
    <p:sldId id="415" r:id="rId90"/>
    <p:sldId id="422" r:id="rId91"/>
    <p:sldId id="421" r:id="rId92"/>
    <p:sldId id="372" r:id="rId93"/>
    <p:sldId id="373" r:id="rId94"/>
    <p:sldId id="448" r:id="rId95"/>
    <p:sldId id="450" r:id="rId96"/>
    <p:sldId id="375" r:id="rId97"/>
    <p:sldId id="452" r:id="rId98"/>
    <p:sldId id="451" r:id="rId99"/>
    <p:sldId id="439" r:id="rId100"/>
    <p:sldId id="440" r:id="rId101"/>
    <p:sldId id="445" r:id="rId102"/>
    <p:sldId id="424" r:id="rId103"/>
    <p:sldId id="434" r:id="rId104"/>
    <p:sldId id="435" r:id="rId105"/>
    <p:sldId id="433" r:id="rId106"/>
    <p:sldId id="432" r:id="rId107"/>
    <p:sldId id="446" r:id="rId108"/>
    <p:sldId id="401" r:id="rId109"/>
    <p:sldId id="365" r:id="rId110"/>
    <p:sldId id="366" r:id="rId111"/>
    <p:sldId id="370" r:id="rId112"/>
    <p:sldId id="371" r:id="rId113"/>
    <p:sldId id="377" r:id="rId114"/>
    <p:sldId id="378" r:id="rId115"/>
    <p:sldId id="379" r:id="rId116"/>
    <p:sldId id="380" r:id="rId117"/>
    <p:sldId id="381" r:id="rId118"/>
    <p:sldId id="382" r:id="rId119"/>
    <p:sldId id="387" r:id="rId120"/>
    <p:sldId id="367" r:id="rId121"/>
    <p:sldId id="368" r:id="rId122"/>
    <p:sldId id="369" r:id="rId123"/>
    <p:sldId id="383" r:id="rId124"/>
    <p:sldId id="384" r:id="rId125"/>
    <p:sldId id="385" r:id="rId126"/>
    <p:sldId id="386" r:id="rId127"/>
    <p:sldId id="376" r:id="rId128"/>
    <p:sldId id="453" r:id="rId1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66D6BC-862E-4754-863E-39D6B22F0FC0}">
          <p14:sldIdLst>
            <p14:sldId id="256"/>
            <p14:sldId id="454"/>
            <p14:sldId id="301"/>
            <p14:sldId id="259"/>
            <p14:sldId id="441"/>
            <p14:sldId id="271"/>
            <p14:sldId id="358"/>
            <p14:sldId id="282"/>
            <p14:sldId id="257"/>
            <p14:sldId id="262"/>
            <p14:sldId id="261"/>
            <p14:sldId id="260"/>
            <p14:sldId id="266"/>
            <p14:sldId id="267"/>
            <p14:sldId id="359"/>
            <p14:sldId id="295"/>
            <p14:sldId id="442"/>
            <p14:sldId id="340"/>
            <p14:sldId id="407"/>
            <p14:sldId id="265"/>
            <p14:sldId id="302"/>
            <p14:sldId id="303"/>
            <p14:sldId id="341"/>
            <p14:sldId id="342"/>
            <p14:sldId id="343"/>
            <p14:sldId id="351"/>
            <p14:sldId id="344"/>
            <p14:sldId id="352"/>
            <p14:sldId id="345"/>
            <p14:sldId id="353"/>
            <p14:sldId id="346"/>
            <p14:sldId id="447"/>
            <p14:sldId id="347"/>
            <p14:sldId id="354"/>
            <p14:sldId id="348"/>
            <p14:sldId id="355"/>
            <p14:sldId id="349"/>
            <p14:sldId id="350"/>
            <p14:sldId id="304"/>
            <p14:sldId id="305"/>
            <p14:sldId id="356"/>
            <p14:sldId id="357"/>
            <p14:sldId id="449"/>
            <p14:sldId id="279"/>
            <p14:sldId id="281"/>
            <p14:sldId id="294"/>
            <p14:sldId id="292"/>
            <p14:sldId id="297"/>
            <p14:sldId id="270"/>
            <p14:sldId id="300"/>
            <p14:sldId id="426"/>
            <p14:sldId id="427"/>
            <p14:sldId id="428"/>
            <p14:sldId id="430"/>
            <p14:sldId id="431"/>
            <p14:sldId id="436"/>
            <p14:sldId id="443"/>
            <p14:sldId id="308"/>
            <p14:sldId id="312"/>
            <p14:sldId id="309"/>
            <p14:sldId id="310"/>
            <p14:sldId id="315"/>
            <p14:sldId id="311"/>
            <p14:sldId id="313"/>
            <p14:sldId id="322"/>
            <p14:sldId id="324"/>
            <p14:sldId id="328"/>
            <p14:sldId id="339"/>
            <p14:sldId id="363"/>
            <p14:sldId id="364"/>
            <p14:sldId id="418"/>
            <p14:sldId id="419"/>
            <p14:sldId id="429"/>
            <p14:sldId id="388"/>
            <p14:sldId id="444"/>
            <p14:sldId id="423"/>
            <p14:sldId id="415"/>
            <p14:sldId id="422"/>
            <p14:sldId id="421"/>
            <p14:sldId id="372"/>
            <p14:sldId id="373"/>
            <p14:sldId id="448"/>
            <p14:sldId id="450"/>
            <p14:sldId id="375"/>
            <p14:sldId id="452"/>
            <p14:sldId id="451"/>
            <p14:sldId id="439"/>
            <p14:sldId id="440"/>
            <p14:sldId id="445"/>
            <p14:sldId id="424"/>
            <p14:sldId id="434"/>
            <p14:sldId id="435"/>
            <p14:sldId id="433"/>
            <p14:sldId id="432"/>
            <p14:sldId id="446"/>
            <p14:sldId id="401"/>
            <p14:sldId id="365"/>
            <p14:sldId id="366"/>
            <p14:sldId id="370"/>
            <p14:sldId id="371"/>
            <p14:sldId id="377"/>
            <p14:sldId id="378"/>
            <p14:sldId id="379"/>
            <p14:sldId id="380"/>
            <p14:sldId id="381"/>
            <p14:sldId id="382"/>
            <p14:sldId id="387"/>
            <p14:sldId id="367"/>
            <p14:sldId id="368"/>
            <p14:sldId id="369"/>
            <p14:sldId id="383"/>
            <p14:sldId id="384"/>
            <p14:sldId id="385"/>
            <p14:sldId id="386"/>
            <p14:sldId id="376"/>
            <p14:sldId id="453"/>
          </p14:sldIdLst>
        </p14:section>
        <p14:section name="Untitled Section" id="{EBA2DFC2-FB61-431B-AE3F-784822CD471D}">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89" d="100"/>
          <a:sy n="89" d="100"/>
        </p:scale>
        <p:origin x="-1216" y="-48"/>
      </p:cViewPr>
      <p:guideLst>
        <p:guide orient="horz" pos="2160"/>
        <p:guide pos="2880"/>
      </p:guideLst>
    </p:cSldViewPr>
  </p:slideViewPr>
  <p:notesTextViewPr>
    <p:cViewPr>
      <p:scale>
        <a:sx n="1" d="1"/>
        <a:sy n="1" d="1"/>
      </p:scale>
      <p:origin x="0" y="0"/>
    </p:cViewPr>
  </p:notesTextViewPr>
  <p:sorterViewPr>
    <p:cViewPr>
      <p:scale>
        <a:sx n="34" d="100"/>
        <a:sy n="34" d="100"/>
      </p:scale>
      <p:origin x="0" y="0"/>
    </p:cViewPr>
  </p:sorterViewPr>
  <p:notesViewPr>
    <p:cSldViewPr>
      <p:cViewPr varScale="1">
        <p:scale>
          <a:sx n="68" d="100"/>
          <a:sy n="68" d="100"/>
        </p:scale>
        <p:origin x="-2558"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viewProps" Target="viewProp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126" Type="http://schemas.openxmlformats.org/officeDocument/2006/relationships/slide" Target="slides/slide113.xml"/><Relationship Id="rId13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slide" Target="slides/slide11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handoutMaster" Target="handoutMasters/handout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FD6CF0-A118-4E3C-A47E-68318DB3ED2C}" type="datetimeFigureOut">
              <a:rPr lang="en-US" smtClean="0"/>
              <a:t>4/26/2015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6E407D-EDE6-4531-8F11-6CB24591DBF1}" type="slidenum">
              <a:rPr lang="en-US" smtClean="0"/>
              <a:t>‹#›</a:t>
            </a:fld>
            <a:endParaRPr lang="en-US"/>
          </a:p>
        </p:txBody>
      </p:sp>
    </p:spTree>
    <p:extLst>
      <p:ext uri="{BB962C8B-B14F-4D97-AF65-F5344CB8AC3E}">
        <p14:creationId xmlns:p14="http://schemas.microsoft.com/office/powerpoint/2010/main" val="216184847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4:48:29.611"/>
    </inkml:context>
    <inkml:brush xml:id="br0">
      <inkml:brushProperty name="width" value="0.08333" units="cm"/>
      <inkml:brushProperty name="height" value="0.08333" units="cm"/>
      <inkml:brushProperty name="color" value="#E46C0A"/>
      <inkml:brushProperty name="fitToCurve" value="1"/>
    </inkml:brush>
  </inkml:definitions>
  <inkml:trace contextRef="#ctx0" brushRef="#br0">43 96 13,'-2'-3'28,"-1"0"0,1-1-6,0 2-6,-2-1-2,2 1 5,0 0 6,2 0-5,0 1-3,-2-2 1,2 2-1,-2 0-1,2-2 2,-3 2 0,-1-5 2,0 5 2,4-2 1,0 2 2,-2 0 4,-2-2-1,4 3 4,0 0-4,-2 0-11,2 0-5,-3 0-1,3 0-2,-2 0 0,2 0-1,0 0 1,0 0 0,0 0 1,0 0-4,0 3 1,0-2 0,0-1 0,0 1-1,0 2 2,0-2 0,0-1 2,0 0-4,0 4 1,0-4-1,0 2 2,5-1-1,-1 2-1,4-3 1,1 0 3,-1 1-1,5 0 3,-1-1-1,1 0-3,2 0-3,0 0-2,1 0 1,-1-1-1,6 1 5,-4-1-3,4-2 5,0-4-3,0 1-1,3 0 2,-3-3-4,4 4 0,-2 0 1,5 2-1,-5-3-2,6 1 1,1 3 2,-7-4-3,0 5-1,0 1 2,3-2 1,-3 2-1,0 0 6,0 0-2,2 0 1,-1 0-3,1 0 0,-2 0-2,5 2 2,-3-1-3,2-1 2,-1 6-1,3-4-2,-2 0 1,0 1-1,-2 3 1,-2-3-3,0-1 2,1 2-1,1 0 0,-4 0 0,-2 0 0,4 0-1,0-1 1,-4-1 0,4 2 0,-1 6 0,4-8 0,-3 4 0,0 1 3,3 2-3,-1-2 0,-2-1 0,0 0 0,3 4 0,-5-4 2,2 2-2,2 0 0,-2-3 0,1 5 1,-1-4-1,-4 4 0,2-4 1,-4 1 0,2 0-2,0 0 1,-3-1 0,6 1 0,-6 2 1,3-4-1,0 2 0,-2-1 0,2 4 0,-2-4 0,0 0 0,2 0 1,-2 4 0,2-1-1,2-3 0,-4 0 0,2 0 0,2 4 0,-2-4 0,-2 4-1,-1-4 2,1 2 1,-2-1-3,0-1 1,-3 0 0,3 2 5,0-6-4,0 5 3,-3-2-1,-1 1-2,2-1 2,-1 0-3,1 1 0,0-3 2,-1 1-2,5 2 1,-6-3-1,1 2 3,-1 0-3,1-1 0,1 3 4,2-3-3,-3-2 3,1 5-1,-2-4-2,-3 0 2,0 0-3,-5 1 0,3 2 0,0-5 2,-2-1-2,3 4 2,-1-3-1,0-1 0,-1 0 1,-3 3 1,-2-2-3,0-1 0,0 0 2,0 2-1,0-2 0,0 0-1,4 0 0,-4 0 2,0 0-2,0 0 2,0 0-1,0 0 0,0 0-1,0 0-4,0 0 4,0 0 2,0 0-1,0 0-1,0-3 1,0-1 1,0-4-4,0-2 2,-4 4 0,-3-3 0,3-3 0,-2 1-1,0 0 2,1 1-2,-1-6 0,4 7 1,0 1 0,0-2-2,0-3 2,-3 5-3,3 0 4,0 2-1,-4-5-1,2 3 2,-1 0-1,-1-2 0,2 1 0,-5-1 2,5 1-4,0 3 4,-2 0-2,1-1 0,1 2-2,0-3 4,2 3-4,-2 2 4,-1-3-2,3 4 0,-2-3 0,0 2 0,0 0 0,0 2 0,-1-3-2,3-1 0,-2 7 4,0-6-2,4 0 0,-2 3 0,2 0 2,0 1-4,-2-4 4,2 4-1,0 0-2,0 0 2,0 0 0,0 0-2,0 0 2,0 0 0,0 0-1,0 0 0,0 0-1,-3 0-1,3 0 4,0 0-2,0 0 0,0 0-2,0 0 2,3 0 0,1 4-4,2-2 5,-2 4-2,3 1 2,-1-1-1,2 1 0,3 2-1,-1-1 0,1 2 0,0 2 2,-1-1 0,-1 0-1,-1 2 0,0-3 2,-1-2-3,-3 2 2,2-4 1,1 4-4,-3-1 4,-2-4-2,0-1 0,0 5 4,0-2-4,0-3 0,3 1 0,-3 1 0,0-2 0,0 1 0,0-2 2,-2 2-2,4-3 0,-2 1 0,-2-3 0,2 0 0,-2 4 1,3-4-2,-3 0 2,0 2-1,0-2 0,0 0 0,0 2-1,0-2 2,0 1 0,0 1-2,0 0 1,0 1 0,0 1 0,0 0-1,0 1 1,0-2 0,0 6 0,-3-6-2,-3 2 2,2 3 0,4-3-2,-4 1 3,2-2-2,-1-1 0,3 0 0,0-1-1,0-1 2,0 2 0,0 0 0,-2-1 0,0-1 2,-2 3-2,0-1 0,2 0 0,-5-1 0,-1 4 1,4 0-1,-3 0 0,-1-1 0,0-1 0,1 3 0,-1-4 0,-1 0 0,1 3 0,-5-2 1,3-2-1,-5 2 0,2 2 0,-1-1 1,-3-4-2,2 6 2,-2-4-1,2-1 0,-4 2 0,5-2 1,-1 2-1,0-1-1,0 3 1,-2-3 0,7 0 0,-3-1 0,1 2 0,5-3 0,1 2 0,4-2 0,0 0 0,2-1 0,0 0-1,0 0 2,0 0-2,0 0-1,0 0-1,0 0 2,0 0-5,0 0-12,6 0-38,5 3-51,5-2-26,-16-1-68,0 0 201</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11.294"/>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1 36 364,'-1'0'0,"-1"0"100,1 0-41,1-4-7,0 3-1,0 0-15,0 1-11,0 0-10,4 0-8,5 7-2,-1 4 2,0 4 1,1 7 0,-1 0-4,1 0-2,-2-1-1,-2-2-2,1-3 2,-4-5-1,2-5 0,-3-3 1,1-3-1,-1 0 0,0-6-6,2-5 5,2-4 1,-1-2 0,1-5 1,2 3-1,-2 0 1,2 6-1,1-1 0,-2 4 0,0 2 0,2 4 0,-1 2-1,3 0 1,-1 2 0,1 0 0,4 0 2,-1 4-2,-3 2 0,5 1 2,-2 2-1,0 0 0,-1-2-1,3 1 0,-1-2 0,-2 0 0,1 1-1,-1 1 1,-2-1 0,0 1 0,-2 3-1,-2-5 1,-1 1 0,1-3 0,-2-1 0,-3-2 1,2-1-1,-3 0 0,0-2-2,0-10 3,0 0 2,0-4 1,0-2-2,0 1 1,0-4 4,-3 5 3,-2 0 6,-2 1 1,0 7-5,1 1-2,-1 4 7,2-1-8,0 4-6,1 0-3,1 0 0,1 7-4,-1 3-10,2 2-17,-1 2-30,1-1-24,1-1-12,0-3-55,0-4-254</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12.554"/>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3 26 648,'-1'-7'0,"-1"0"119,2 3-60,0 0-30,0 0-9,0 4-17,0 0 1,2 0-8,0 3-51,0 3-95,-2 3-131</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5.482"/>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1343 0 126,'0'-1'0,"0"1"28,0-1 17,0 1-2,0 0-5,0 0 0,-1 0-14,1 0-8,0 0-3,0 0-8,0 0-7,0 0 2,-2 0 0,2 0 0,0 0 0,0 0 0,0 0 8,0 0 7,0 0 6,0 0 2,0 0 8,0 0-5,0 0-1,0 0-3,0 0-4,0 0-5,0 0 1,0 0-5,-1 0 0,0 0 1,1 2 0,0-1 0,-1 2 0,-1-1-1,1-1-1,-2-1-1,1 2-2,-1-1-3,0 0 2,-1 1 2,-1-2-2,1 2 1,0 1-2,-1 0 4,1 0 8,0-3 0,1 4 0,1-3 0,-2 0-5,0-1-3,1 1 0,-2-1 0,1 1-1,-1 0 1,-2 1 0,1-1-3,-1 1-2,-1 1 0,2 0-1,-2-1 1,0 1 0,1-2-1,1 2 1,-1-2-1,0 1 0,1 2-1,-3-2 0,1-1 1,0 0-1,0 2 0,0-2 0,1 1 0,-1-1 0,-2 3 1,2-2-1,-1-1 0,-3 2 0,1-2 2,-3 0 1,1 1-1,-2 0 2,-1 1-2,1 1 0,-2 1 0,-1-2 2,1 4-2,-1-1-1,1-1 1,-2 1 1,1-1-3,0 2 0,2-1 5,0 1-5,2 0 0,-3 0 4,2-2-2,1 1 1,0-1-1,0-1 1,-1 1 0,2 0 1,0-2-1,0 1 3,-2-1 1,2 2-1,-1 0-3,1 1-3,-3 2 0,1-1 0,-1 2 2,2 0-1,-1-1 2,2 3 0,-1-3 1,-3 4-3,2-1 0,1 0-1,-2-2 0,1 0 8,2 1 0,-1-1 0,1-1-3,1-1 0,0 3 3,-1-1-2,1-1-3,1 2 3,-2 0-2,-1 3-2,1 0 3,-2 0-1,1 2-3,-4-2 2,4 4-2,-2 1-1,2-3 0,0 4 1,1 1-1,0-3 0,1 1 0,3-2 0,1 0 0,-1-2 0,1-1 0,1-1 0,2 2 0,-1-3 0,0 2 0,1 0 0,0-1 0,1 4 0,-3 0 0,2 0 0,1 1 0,0 2 0,0 0 0,-2-1 0,2-1 0,-2 2 0,1 1 2,0-3-1,-2 2-2,3-1 1,0 1 0,0-4 0,2 4 0,-1 0 0,2-3 0,-1-1-2,0 1 2,0-1 3,2 0-2,-1 0-1,1 0 0,-1 0 2,0 0-1,1-1-1,-2 2 0,2-1 1,0-2-1,0 1-1,0 2 1,-1 0 0,1-1 0,0 0 0,0 0 0,0 1 0,0 1 0,0-1 0,0 1 1,0 0-1,0 2 0,0-2 0,0 0 1,0-2-1,0-1 0,0 0 1,0 2-1,0-3 0,0 3 0,0 0 0,0 0-2,1-1 2,3 0 0,-1 2-2,1 1 3,-2-1-2,2 2 1,2 1 0,-2-3 0,1 4 0,-1-2 0,2 1 0,1-1 0,-2 0 0,2 0 0,-1-3-1,0 1 1,0 2 0,1-2 1,1 0-1,0 0 0,-2 1 0,2 1 0,1 0 0,-1 0 0,0 1-1,3-3 1,-2 0 0,1-1 1,0-1-1,0 1-1,1-3 1,-1 4 0,2 0 0,-1-6 0,2 3 0,-1 1 0,2-1 0,-1-1 0,3 0 0,0 1 0,1-2 0,-1-1 0,0 2 0,1-3 0,-3 2 0,1-4 0,1 2 0,-2-2 0,1 0 0,0 1 0,0-3 0,1 2 0,-1-2 0,0 2 0,-1-2 1,1 0-2,-2-1 2,0 2-2,-2-4 1,-2 0 0,0 0 1,-2 1-1,-1-1 0,1 0 0,1 0 0,-2 1 0,1 0 0,-3-2 0,1 1 0,1-1 1,-2 1-2,-1-2 2,0-1-1,1 1 0,-1 0 0,-1-1 0,0 0 0,-2 0 0,1 0 1,-1 0-1,0 0 0,0 0 6,0 0-2,0 0 2,-4-4-1,1 1-6,-2-3 2,1-2 0,-1 1-2,0 0 2,1-2-1,-2-2 0,1 0 0,1 3 0,-1-2 0,-2-1 0,2 0 0,0 2 0,0-1 0,-1 0 1,0 0-1,2 0 0,-2 0 0,0-1 0,2 3 0,-3 1 1,5 2-2,-5 0 2,4 2 1,2 0-2,0 2 0,1-1 6,-3 1-4,3 0 0,0 1-2,0-1 0,0 1-1,0 0 0,0 0-1,0 0 2,0 0 0,0 0-5,2 0 5,3 1 0,-1 2 0,4 2-1,0 0 2,-1 1-2,4 1 1,-2 1 0,0 0 0,3 1 0,-1 0 0,-2-1 0,2-1 0,-2 2 0,0-3 0,0 2 0,-4-4 0,2 0 0,-4 1 0,-2-3 1,0-1-2,1-1 2,-2 3 1,0-3-2,0 3 0,0-1 6,0 0-3,-3 4 0,-6-2-3,-3 2 0,-3 0 0,0 4 1,-4 1-1,2-3 0,-3 3 1,1 2-2,-4-2 1,2 0 1,1 1-2,1-4 0,0 2 1,3-4-3,5-2 3,0 0 0,6-4-17,3 0-13,2-11-55,0-14-169,0-5-195</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7.25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31 6 184,'-3'0'0,"0"0"97,-1 0-13,0 0-28,0 0-4,1 0 5,-2 0-8,2 0-4,0 0 4,1 3-2,2-2 2,-1-1 1,1 0-24,0 0-10,0 0-6,0 0-3,0 0-4,6 0 2,2 0 1,7 0-2,-1 0 0,3 0 2,5-1-3,2-2-2,-1 1 2,1 1-1,-3 1-3,3 0 2,-4 0 0,-4 0-1,-3 0 0,-3 3 1,-3-1-1,0 4 3,-3-2-1,-3-1 3,-1 3 1,0 2 2,0-1 0,-3 0-3,-5 2-2,2 1-1,-2 1-1,-1-2 1,-2 0-2,0 0 0,0 3 0,0-1 0,-3-2 1,4 2-1,-3 0 0,-1-1 1,3 0-1,0-2 0,0 0 1,3-2 2,1 0-3,0 0 0,3-3 0,2-1 0,2 0-2,-1 1 1,-1-3-1,2 1 1,0-1-2,0 0-3,0 1 4,0 1 1,4 1-3,3 0 4,1 3 0,3-4-4,2 3 3,1-3 0,3 2-2,0-1 4,2-2 0,2 1-1,1-2 0,1 0 2,-1 0-2,-1 0 0,2 0 0,-2 0 2,0-3-2,-3-1 0,-1 0 1,-2 1-1,-3 0 2,0 1-2,-2-2 0,0 4 1,-3 0-1,1 0-1,-1 0 1,1 0 0,1 2 0,-1 3 1,-1 1 0,0 1-1,2 0 0,-1-3 1,2 3-1,0 1 1,-2-3-1,2-1 0,-2 0 0,1-3-4,-1-1 4,1 0 0,2 0 1,-3-1-1,3-9 5,-2-2-2,0-2-1,-2-2 1,-1-2-1,-2-3 0,-1 0 2,-2 0 0,-1-1 0,0 2 2,0 1 4,-6 6 1,-2-1 1,-2 8 5,0 1 0,-2 4-9,-1 1-7,-5 0 1,4 4-2,-2 4 0,-1 6-11,4 3-15,-2 0-25,2 1-7,3 1-21,2 0-51,6-3 21,2-2-35,0-6-112</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7.545"/>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24 0 585,'0'0'0,"0"0"49,0 0-7,0 0-1,0 6-2,-2 4-28,0 4-9,-1 3 0,1 2 7,-2 3-1,0 2-4,1-1 0,2 2 3,-1-4 1,2 0 1,0-2-6,4-1-3,6-3 0,1-1-2,5-1 2,4-1-22,4-5-54,-1-5-68,0-2-295</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8.726"/>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-3 0 392,'-2'0'0,"0"0"42,2 0-19,0 0-3,0 0-7,4 2 1,5-2 6,3 2 7,3 1-6,1 0 5,-1-1 2,2 2-7,-1-1-1,1 1 0,-2-2-3,-2 1-5,-4 1 0,-2-2-2,-3 2-5,-3-2 4,-1 3 2,0-2 12,0 4 4,-5 0-13,-2 2-6,-3-1-7,1 1 2,-1 1-2,1 0-2,1-1 1,0-1 0,0 3 0,0-2-1,5 2 1,-1-2-4,0 3 4,1-3 0,3 0-7,0-1 5,0 0-2,0-2-2,0 2-1,4-3 1,3 2-4,3-2 2,2-1 3,2-2-2,4-1 6,0 0 0,2-1 0,0 0 2,1 0 0,-2 0-1,1 0 0,0 0 1,0-1 0,-1-2 9,-2-1-1,2 1 2,-3-3-1,-3 4-2,-4 1-4,-1 0-2,0 1 0,-3 0-1,-1 0 2,0 6-2,1-1 2,1 2-1,-1 0-1,0-4-1,3 2 0,0-4 0,0-1-4,0 0 3,4-6-1,-2-5 3,3-6 3,1 0 2,-5-1-3,-1 0 3,-3-1 2,-5-1 14,0 3 5,0 1-5,-8-1-3,-1 2-7,-3 5 0,-5 3-4,2 3-3,0 4-1,-1 0-4,-3 7 0,3 5-16,3 3-7,0 2-10,5 1-23,6 1-60,2-2-9,0-4-43,2-2-287</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9.866"/>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8 146 482,'0'0'0,"0"0"55,0 0-9,0 0 3,-3 1-16,3 3-22,-2 2-9,2 3 1,-1 2-3,1 1 0,0 1 4,0 2 2,0 2-2,0-2 0,0 0-2,6 0 3,2-4 1,0 2-3,2-5-2,2-1 0,1-5 1,2-2 2,1 0 2,2-9-2,1-5 1,-1-1-3,3-7 0,-2 2 0,-1-2 7,0-2 0,-3 1-1,-2 3-1,-2 1 2,-1 3 8,-3 3 12,-2 3-4,-1 3 2,-1 3 5,-2 0-9,-1 0-1,0 4 0,0 0-3,0 0-2,0 0-6,0 8-7,0 1-2,-1 5-2,-1-2 0,0 3 2,0 1-2,2 1 0,0 1 2,0 0-2,0 4 0,0 0-2,0 4 0,0 0 4,0 3 0,0 0-2,0 0 0,0 3 0,0 0-4,0 0 0,0-1-3,0 0-13,0-6 5,0-2-2,-1-9-2,1-3 7,0-5 0,0-5-7,0-1-2,0-9 6,5-8 9,5-9 7,-1-5 0,1-6 2,2-3 3,-1-6 3,1-1-2,2 1-2,-1 2 3,0-1 1,2 5 5,-1 5 3,-2 5-2,-3 4 2,-1 7 1,-4 6 1,0 5-3,-3 5 0,1 3-1,-2 0-3,0 2-7,0 10-5,0 2 0,0 3 3,0 1-4,1 3 2,4-3-2,2-1-8,2-2-5,1-1 4,1-4 6,4-3 3,-1-4 1,2 0 0,0-3 0,1 0 0,-1 0-1,-2-6 2,2 0 1,-2-2-2,0-1 0,-3 1 2,-1 2-3,1 1 1,-4 1 0,0 2 1,-2 1-1,0 1 0,0 0 0,-1 0 0,2 0 0,0 1-1,2 5 2,-1 2-1,1-1 0,0 3-1,3-1 1,-1-1 0,-1-2 0,3-1-1,-2-1 0,1-4 2,-5 0 0,4 0-1,-3-4 0,1-9 3,-2-2 0,-1-5 3,-1-2-3,0-2 5,-3-4-1,-1 2-2,0 1 4,0 3-2,-6 3 2,-1 6 1,-4 4 7,3 6-12,-5 3-3,-1 5-2,-2 10 0,-2 8-11,0 6-33,0 5-56,1 1-164,-3-1-138</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41.40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23-1 388,'-2'0'0,"-1"0"94,0 0-52,0 0 3,0 2-14,2 0-9,-1 2-10,1 2-10,0-2-2,1 3 0,-2 2 0,0 0 2,-1 2-2,2 1 12,1 3-5,0 4 4,0-1-2,0 3 4,1 1-1,6-1-3,-2 1-6,1-4-2,1-2 1,-2-2 0,2-3-1,0-5 2,0-3-1,1 1 11,-1-4 7,3 0 1,0-4 1,-1-6-6,1 0-3,1-5-2,-1-4-6,1 0 0,-2-1-3,2-1 3,-2-2-1,2 3 2,-4 5 3,0 0 10,-2 5 3,1 3-1,-2 0-1,-2 5 2,-1 0-1,1 2-6,-2 0-5,4 0-3,-3 5 1,0 7-4,3 0 1,-1 2-3,2 1-4,-1 0 3,1 1-2,1 0 0,-1-2 2,0 1-2,1-5-21,0-2 8,1-4 4,1-3 4,-2-1 7,2 0-2,3-3-1,-2-5 4,2-3-1,-2 0-2,-1-1 2,2 1 1,-3 2 0,0-1 3,-1 5 2,-2-2 5,-1 4-1,-2 0 0,0 3-5,1 0-1,0 0-3,1 3-2,-2 3 0,3 3 3,-1 2-4,-1 1 2,1 1 1,0-2-11,1-1 0,-2-1-10,2-3-2,0-1 10,3-1 0,-1-3 1,1-1 7,0 0 1,0 0 2,1-5 0,2-2 0,-1-4 0,0 1 0,0-4 2,2 4-2,-1-2 0,1 5 4,-3 2-1,0 0 1,0 4-1,-2 1 1,1 0 0,-1 0-1,1 9 1,-2 3 2,-1 2-1,-3 3-3,1-2-1,-2 2-2,0-2-7,0-2-10,0-2-15,0-3-48,0-3-39,0-3-32,0-2-137</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41.875"/>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76-1 559,'0'0'0,"-1"0"117,-3 0-32,0 0-6,-2 0-35,-1 0-21,0 5-17,0 1-3,1 3-3,-1 0 0,-1 5 0,3 4 0,0-2 0,1 3-1,1 2 1,1-2 0,2 1 0,0-5 0,0-2 0,2 0 0,6-2 5,3-3 3,1 1-4,-2-3-2,2-2-2,3-2 0,-1-2 0,-1 0 0,2-2 0,0-9-20,-1-2-68,-1-4-62,-4-3-25,-1-4-215</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42.092"/>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87 6 600,'0'-3'0,"0"0"105,-1 2-35,-1 1 5,-2 0-15,-2 9-44,-3 4-14,1 2-2,-4 2 0,2 4 3,0 1-5,5 2-33,-1 0-44,-1 0-81,5-1-1,0-1-166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4:55:06.151"/>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289 1007 84,'3'0'0,"-2"-2"41,2-4-15,-3 1-3,0 2 5,0 2 0,0 0-15,0 1 0,0 0 7,0 0-1,0 0-1,0-2 9,0 2 3,0-2-5,0 2-2,0-1-9,0 0-1,0 1 3,0 0-4,0 0-5,0 0 2,0 0 2,0-2 0,0-2-4,0 4 0,0-2-3,0 0 1,0 1-1,0 1 0,0 0-2,0-1-1,0 1 0,0 0 1,0 0-1,0 0-1,0 0 0,0 0 0,0 0 1,1 0-1,-1 0 8,0 0 0,0 0 1,0 0-2,0 0 1,0 0-3,0 0-2,0 0 0,0 0 1,0 0 0,0 0 0,0 0 3,0 0-1,0 0 0,0 0-2,-1 0-2,0 0-2,-2 0 0,0 0 2,0 0-2,2 0 0,-3 1 0,0 0 4,0-1-1,1 1 1,-2-1 1,0 0 4,1 0-5,-1 0-1,2 0-2,-2 0 1,1 0 0,-2 0-1,2 0 4,0 0 3,-2 0 2,2 0 2,0 0-4,-1-1 1,1-1 3,1 1-3,-1-2-4,0-2-1,0 3-1,1-2-2,-1 0 3,-2-1-2,1 0-1,1 0 1,-2-2 0,1 2-2,-2-1 0,3 1 3,0-1-3,0 2 0,-2-3 2,1 2-2,2 0 0,-2-2 3,-2 0-4,1 1 2,1-3-1,-2 0 0,0 1-1,2-3 1,2 1 0,-2 2 0,1 0 0,1 1 0,-1-3 0,1 4-2,-1-1 2,3-3 0,-4 4 2,4-4-2,-3-2 0,3 4 0,-2-3 0,-1-1-2,1 2 4,-1 1-4,3 1 2,-2-4 0,-1 3 0,2 1 0,0-4 0,-2 4 0,1 0 2,0 1-2,2-1 0,-1 0 0,1 0-2,1 1 0,0-3 3,0 2-2,0-1 0,0-1 1,0 0 0,0-3 0,0 1-1,0-3 1,3 0 0,2 2-1,-1-2 1,2 1-1,-2 1 1,1 0 0,1 2 0,-2-2 0,0-1 4,1 3-4,-2 1 0,3-3 4,-2 4-6,1 1 4,-1-2 0,2 3-3,-1-2 2,1-1-1,0 2 0,0-4 0,-1 5 0,2-3 0,1 2-1,-1 0 1,1 2 0,1-1 0,-1 0 1,-3 2-1,2-1 0,-1-1 0,2-1 0,-1 0-1,1 0 1,0 0 0,0 0 0,2 3 0,-2-3 0,-1 5 0,1 0 0,-3-1 0,1 0 0,1-2-1,-2 5-1,2 0 4,-2-2-4,1 2 0,1 1 3,-2 0-1,-1 0 0,3 0-1,-1-2 2,-1 2-2,1-4 2,0-1 0,4 1-2,-2 0 2,1 2-2,1-4 2,-2 1 1,0 2-2,0-2 0,-1 3 0,-1 0 0,-1 0 0,-1 2-2,2-4 2,-4 3 2,5-1-2,-1-3 0,-1 3 1,-1-1-1,2 0 0,1 1 0,-2-2 0,-1 2 0,3 0 0,0 0 0,0-3 0,-2 1 0,2-2 0,-2 2 0,1-1 0,-1-1 0,-2 4 1,1 0-1,-2-1 0,-1 2 1,-1 0-1,0 1 0,0 0 4,0 0-2,0 0 0,0 0-2,0 0 0,-3 0 2,-1 0-2,1 0 0,-2 1 0,2-1 1,-2 0-1,2 1-1,-1-1 1,-2 1 1,2-1-1,-3 0 3,2 2-5,1-2 1,-3 2 1,0-2 0,2 1 0,-1-1-1,1 0 2,-1 0-1,-2 0 0,3 0 0,-1-1 1,1-1-1,-2 2 0,0-4 0,0 4 0,2 0 0,-3-2-1,1 2 1,-1 0 0,-1 0-4,2 0 2,-2 0-1,3 0 3,-3 0 0,3 2 0,0-2 1,-1 0-1,3 0 0,0 0 1,0 0 0,1 0-1,1 0 0,0 0 3,1 0-3,-1 0 0,1 0 4,1 0-4,0 0 0,0 0 3,0 0-3,0 2-3,0-2 0,0 2 0,4 0 3,2 0 0,0 0-3,3 3 4,-2-2-1,1-1 0,0-1-1,1 0 2,1 1-2,2-1 1,-3-1 1,5 0-2,0 0 2,1 0-2,-2 0 2,4 0-2,-2 0 2,-3 0-1,0-1 0,-1-1 0,-1 0 0,-2 1 0,-1-1 2,-3 0-3,0 1 2,-1 1 0,-2 0-2,2 0 1,-2 0 0,-1 0 0,0 0 0,0 0 1,0 0 1,0 0 0,0 0 1,0 1 0,0-1-1,0 4-2,0-2 0,0 0 0,-4 2 1,3 0-1,0 3 0,-4-4 0,1 3 0,0-2 0,0 1 2,-3 1-2,0-1 4,1 2-2,-3 2 1,3-1-2,-3 4-1,3-1 0,-4 4 0,0 2 0,-2 2 0,0 3 0,2-3 1,-2 5-1,1-5 0,0 1 0,4-1 1,2-4-1,1 1-8,4-5-26,0 1-39,0-4-33,-2-4-142</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42.533"/>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0 47 826,'3'0'0,"-2"-2"85,3-1 8,0-4-39,1 2-24,-4 0-19,2 2 0,1-1-7,-1 2-3,-1-1-2,1 2-1,-1 0-27,1-1-70,-3-2-132,0-3-393</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20:59:47.811"/>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26 0 30,'-2'0'0,"1"0"78,-2 2-32,3-2 4,-1 1 11,0-1-18,0 0-11,-2 0 6,2 0-6,-1 0-8,0 0-1,2 0 7,-3 0 7,2 0 10,0 0-5,1 0-8,0 0 0,-2 0-13,2 0-5,0 0-2,0 0-2,0 0-2,0 0 15,-1 0-1,1 0 5,0 0 8,0 0-5,-1 0-4,-1 0 2,2 0-3,0 0-1,0 0 0,0 0-6,0 0-7,0 0-5,0 0-3,0 0-4,0 0-1,2 0 0,0 0 2,4 2-2,-3 1 2,4-1 0,-1 1-4,1 0 4,-1 1 0,-1-3-2,3 2 0,-1 0 8,-2 3-2,1-5 2,1 2 2,-1 1 0,1-1 0,1-1-2,-2 0-1,2 0 0,1 1-2,-1 0-3</inkml:trace>
  <inkml:trace contextRef="#ctx0" brushRef="#br0" timeOffset="1850.1059">127 56 1174,'9'2'1,"1"3"8,-2-3-6,1 0 3,1 1-1,-2 1-2,1-1 2,0-1 1,0 0-1,0-1 1,-1 3 0,2-2-3,-2 0 1,1 0-2,0-1 0,0 2 0,-1-2-1,2 1 0,1 2 0,-2-1-1,0 0 0,1-2 0,1 0 1,1 0-2,-1-1 0,-1 0 1,1 0 2,0 0-2,1 0 0,-3 0 0,-1 0 0,3 0 2,-2 0-2,-1 0 0,1 0 0,0 0 1,-1 0 1,0 0-2,-2 0 0,2 0 0,1-1 2,0 1-2,0-1 0,2 0 0,-2 0 1,1-1 0,3 1 0,-3-1-1,3 0 0,0 0 0,-1-1 0,2 3 1,-4-4-1,1 3 0,-2-1 0,2 1 1,1-1-2,-3-2 2,3 4 0,1-3-2,-2 1 2,1 0 0,-2 0-2,1-1 1,2 0 0,-2 2 0,2-1 0,0 0 0,1 0 0,-1 0 2,0 1-3,0-1 0,0 0 2,-1-1-1,1-1 0,-2 2 0,1-2 1,-2 1-1,1-1 0,-1 0 2,1 1-4,-1-1 4,2 0-1,-3-4 1,2 3-1,0 0 2,0-3 0,1 2-1,-2-2 1,2 2 0,-2-2 0,1 0 0,-1 1 0,-1-1 2,0 0-1,1 0-1,-1-1 1,2 2-1,-2 0 0,1 1-1,1 0 1,-4 0-1,4-1 0,-2-1-1,1 2 1,-1-3 0,2 1-2,-2 1 0,1-1 2,-2 0-1,-1 0 2,1-3 3,1 3 1,-2-3 0,1 3 0,-2-1 0,0 0-3,2-2-1,1 1-1,0-1-2,-1-3 0,0 1 1,0 2-1,1-5 0,-3 2 1,3-1-1,-1 0 0,0 1 3,0-3-4,-1 1 2,0-1 0,1-1-1,-2 3-2,0-2 2,0 1 1,0 1-2,1 2 2,-4 3-1,3 0 0,-2 5 0,-1-2 0,-1 5 1,-1-3-1,-1 4 0,1-1 2,-1 0-2,2-1 0,-1 0 0,0 1 2,0-1-3,1-2 1,-1 1 0,0 0 0,1-3-1,0 3 2,-2-1 0,3 1-1,-1 0 0,-2 1 0,2 3 0,-2-2 0,0 1 0,1 1 2,-1 0-2,0 0 0,0 0 1,0 0 1,0 0-2,0 0 0,0 0 2,0 0-2,0 0 0,0 0 0,0 0 0,0 0-1,0 0 1,0 0 0,0 0 0,0-2 0,0 1-2,0 0 2,1 0 0,1-1 0,-2 2 0,1 0 1,-1-2-2,1 2 2,-1 0 0,0 0-1,0 0 0,0 0 1,0 0-1,0 0 2,0 0-1,0 0 2,0 0 3,0 0 0,0 0 4,0 0-3,0 0 0,0 0 2,0 0-1,0 1-5,-1 2-3,-2-1 0,-1 4 1,1-5-1,0 1 0,0 0 0,-1 0 1,-1-1-1,0-1-1,0 0 1,-2 5 0,1-2 0,0 0 0,-1-1 0,1 4 0,-3-2-1,1 0 2,0 0-2,-2 2-1,1 2 2,0 0 0,-2 1-4,2 0 2,-1 0 0,1 0-1,0 1 3,1-3 0,0-2-1,2 2 1,0-2 0,3-1-1,-1 0 2,1-1-1,-1-2-2,2 1 4,-2 0-2,1 0 0,1-1-1,-1 1 2,0-2-2,2 2 1,1 0 0,-1-1 0,1 0 0,0-1 0,0 0-2,-1 0 3,1 0-2,0 0 0,0 0 1,0 0 0,0 0-4,0 0 4,0 0 0,0 0-4,0 0 4,0 0 0,0 0 0,0-2-2,2-2 2,1 2 0,2-3 0,0 2-1,2-3 1,-1-2 0,0-1 0,4 2-2,-1-1 3,0-2-1,0 2-2,0-3 3,1 3 0,-1-3-2,2 3 0,-4-1 1,1 1 0,1-1 0,-2 2 1,-1 0-2,1 2 1,-1 0 0,-1-2 0,-1 3 0,0 1 0,-1-2 0,0 2 0,0-1 0,-2 1 0,2 0 0,-1 2 0,0 1 1,-2-1-1,0 1 0,0 0 1,0 0-1,0 0 0,0-2 2,0 2-1,0 0 0,0 0-1,0 0 1,0 0-2,0 0 1,0 6 0,0-2 0,0 3 0,0-1 0,0 3 0,0 2 0,0 1 0,0 0 0,0 1 0,0 4 0,1 1 0,-1 0 0,3 2 0,-1 2 0,0-1 0,0 1 0,1-2 0,-2-1-3,0-5-3,2 1-10,-3-5-17,1-1-24,-1-2-28,3-2-72,-3-3-21,0-2-122</inkml:trace>
  <inkml:trace contextRef="#ctx0" brushRef="#br0" timeOffset="4572.2616">906 389 282,'0'0'0,"0"0"126,0 0-35,-3 0-35,3 0-11,-1 0 8,-2 0-20,2 0 1,-2 0-1,2 0-7,-2 0-1,1 0 0,-2 4 0,0-3-7,2 0-5,-2 1-4,-2-1 2,3 1-3,-1-1-6,-1 1-1,1 0 1,0 1-2,0 0 0,-1 1 0,2 2 0,-1-3 0,2 4-2,-2-1 2,1-1 0,3 4 0,-1-1-1,1-1 1,0 1-2,0 0 2,0 0-1,0 1 1,0 1 0</inkml:trace>
  <inkml:trace contextRef="#ctx0" brushRef="#br0" timeOffset="4859.2769">823 509 912,'4'8'-8,"0"1"11,2 0-5,-1-2 1,2 0-1,1-2 2,-2 0 0,3-4-3,0 5 2,0-5-1,3-1 0,-3 0 4,3 0-4,-2 0 1,-2-1-2,1-5 3,-2-1 0,1 1-4,-3-3 6,2 1 4,-3-2-1,0-1-2,0 0-3,-2-4 0,1 4 7,-1-5-7,1 2 0,-2 2 1,0-1-1,-1 0-12,0-2 0,0 3-5,0-1 0,0 3 7,-3-1 4,-1 3 6,0 4 0,-1-1-7,-2 3 0,2 1-4,-3 1-4,2 0 8,1 3-16,-1 6 1,1 4 5,0 3-4,1 1-23,2 2-25,-4 2-30,3-1-57,-1-3-160</inkml:trace>
  <inkml:trace contextRef="#ctx0" brushRef="#br0" timeOffset="6204.3549">1088 111 436,'-1'3'63,"-3"3"11,1 2 39,0-2-45,0 2-26,-4 0-4,4 2-5,-3 0-10,3 1-11,-1 2-7,0-2-3,1 0-2,-1 2 0,2-2 0,0 2 0,0 0 1,-1 4-1,2 0-1,0-1 1,-2 1 1,2 1-1,-1 0 0,1-3 5,1 1-7,0 1 4,0-4-2,0 2 0,3-1-3,5-1 3,-2 0 0,2-2-2,0-2 2,2-1-3,0-3 3,1-1 0,0 2-3,2-5 3,0 0 0,0-1-2,1 0 2,1 0 0,-3 0-1,0 0 1,0-2 0,1-7 0,-2 1 9,1-3 1,1-1 1,-1-1-7,-1-1 4,-2-1-3,2 0-2,-2 1-3,-2-4 0,1-1 8,-1 3-5,-3-3-2,-2 3 5,-2-1-3,0 7 2,0 0 5,-2 0 5,-4 4 0,-1 1-5,0 4-3,-2-1-3,1 2 3,1 0 0,-2 0-3,2 5-1,1 3-3,0 1 0,1 3 5,-3 0-5,5 1 0,-1 0 0,1 2 0,1 0 0,0-2 0,1 3 1,1-4-2,0 1-1,0-2 4,0 1-2,3 0 0,3-2-3,3 3 1,1-3 2,1 0 0,0-1-4,0-2 5,2 0-2,1-2-2,-1 1 2,2-6 1,0 2 0,0-2-4,-1 0 4,-1 0-3,2-7 1,-2-2 2,-1-1 0,0-1-3,2-3 3,3 0 0,-3-1 0,3-1 2,3-1-2,-1-1 0,-3-1 3,0 1-5,3-4-1,-5 1 2,-1 1-3,-3-1-13,-2-1 10,0 2-2,-5-2-15,1-1 0,-2 0 3,0 2-6,-2 0 5,0 0 13,0 4 5,0 1 3,0 2 2,-2 1-1,-2 1 0,0 2 0,-1-1 5,1 4 0,0 1-2,0 1 2,1 1-2,0 2 4,0 1-4,-1 1 0,0 0 13,-2 0-8,1 3-2,1 4-1,-1 4 1,2 0-3,-1 5 3,1 2 3,2 1-1,0 4-5,1 2 0,0 2-2,0 1-1,0 2 0,0 1 0,0 0 0,4 0 0,0 1 0,0 0 0,-2 0 2,2 0-2,-1 0 0,0 0 0,0-1 0,1 2 0,-3-2 0,2-1 0,2 1 1,-1 0-1,0 0-1,-2-2 1,4-3-2,-5-2 2,3-2 0,0-6-3,-2-5 2,-1-1-5,-1-5-9,2-2-15,-2-3-29,0 0-56,0 0-110,0-7-193</inkml:trace>
  <inkml:trace contextRef="#ctx0" brushRef="#br0" timeOffset="6841.3914">1474 286 568,'0'2'60,"1"-2"-42,-1 4 19,1 2 9,3-1-27,1 2-16,1 2 0,1 2 1,2 2-1,3-1 8,-2 2-3,5-3 1,-1 4-2,-1-4-2,0-2-2,1 2 0,0-3 2,-2-3 2,0-2 1,-1-1 2,1-2 2,-2 0 6,1-2 9,-1-3-12,0-5-8,1-2 0,2-3-2,-3-3 1,2 0 5,-1-3-5,2-1-1,-1 3-1,-2 0-2,2 0 1,-3 2-3,-1 7 0,-3 0 3,-1 5-2,-2-1-1,0 3 0,-1 3 2,-1 0-2,0 0 0,0 0 16,3 7-7,-2 4 2,1 2 3,2 1-3,-1 1-5,-1 4-3,2-1 0,2 2-5,0-3 2,2 3 0,2-4 0,3 2 0,-1-2-3,-1-5 3,0 0 0,-1-5-5,-2-1 2,-2-5-3,3 0-12,-1 0 0,-3-2-14,0-9-27,1-3-25,-4-5-93,-2-2-112</inkml:trace>
  <inkml:trace contextRef="#ctx0" brushRef="#br0" timeOffset="7024.4016">1860 29 839,'-3'-3'46,"-1"1"-5,4 0 19,0 0-29,0 2-24,0 0-7,0 0 0,3 0 0,3 0-35,-1 0-34,2 0-74,-1 0-207</inkml:trace>
  <inkml:trace contextRef="#ctx0" brushRef="#br0" timeOffset="7675.4386">2201 150 588,'-2'0'88,"-7"-2"27,2 0-20,-1 1-30,1 1 4,0-2-20,-2 2-9,3 0-6,-4 0-8,3 0-8,-1 7-7,1 1-4,1 3-6,0 3-1,2 2 0,1 2 0,3-1 0,0 0 0,0 0-1,0 1 1,4-3 0,4-2-4,1-1 2,2 0 1,5-4-3,-1-1 1,2-4-1,0-2 1,4 0-2,-2-1 0,1 0 0,-1-5 0,0-5 0,0-1-1,-4-2-3,-1-1 9,1-3 0,-4-3 3,1-1-2,-3 3-1,1-4 0,-1 3 0,-2 3 2,-2 3-2,-1 4 0,-2 4 7,0 2-7,-1 1 0,0 2 6,1 0-2,-1 0 4,2 8-3,0 1-2,3 4 0,1 1-3,4 2 0,0 0 0,5-1 0,-2-2 0,3 0-1,0-4 0,-3 0 1,2-4-3,-2-1 2,-3-4 0,1 0 0,-2 0-2,-2-3-4,0-7-2,-3-4-11,-1-2-27,-3-5-43,-1-6-57,0 0-322</inkml:trace>
  <inkml:trace contextRef="#ctx0" brushRef="#br0" timeOffset="7865.4496">2425-92 869,'-4'1'33,"2"-1"10,2 0 13,0 2-33,0 1-17,0 1-8,3 3-12,5 1-14,4 3-40,1 2-66,1-2-57,2 2-101</inkml:trace>
  <inkml:trace contextRef="#ctx0" brushRef="#br0" timeOffset="8371.4785">2663 249 819,'0'-2'53,"0"-6"14,0-6 1,-1-1-24,0-3-4,-2-4-11,0 0-9,3-6-5,-1-3-6,0-1-4,1-5-5,-3-2 0,3-1 3,0-4-5,-1-1 4,1 0-2,0-1 0,0 1 0,0 4 0,0 4 0,-1 2 1,-1 11 4,0 2 14,-1 5 11,1 7-3,-1 5 17,0 0-1,2 4-14,0 1-12,1 0-3,-3 0-2,3 0 0,-1 2-3,1 7-5,0 4-3,0 7-2,0 4 0,1 4 1,4 5 0,3-2 1,0 4-1,0 2-1,1-3 0,1 3-8,0-5 0,1 4-3,-1-7 3,2 2 5,-1-3 3,0-6-4,-1-2 4,2-4 0,1-4-2,-2-3 2,-1-4 1,1-1-3,0-4 3,-2 0 0,2 0-5,1-3 3,-2-4 1,2-4-1,1 0 4,-3-1-4,-1-1-23,2-1-30,-5 0-18,1 3-66,-5 0-62,-2 1-296</inkml:trace>
  <inkml:trace contextRef="#ctx0" brushRef="#br0" timeOffset="8662.4952">2597-231 819,'-1'0'93,"1"0"-63,0 0 23,0 0 13,0 0-22,0 0-19,4 0-7,4-2-2,2-5-5,3 2-1,2-5-4,2 3-2,3 0-2,-1-1 0,3-1-1,0 1-2,0-1-7,0-1-59,-6-4-128,-2 3-223</inkml:trace>
  <inkml:trace contextRef="#ctx0" brushRef="#br0" timeOffset="17704.0124">1111 1092 591,'0'0'0,"0"0"63,0 0 1,0 0-19,0 2 4,0 1-12,0 2-16,0-1-11,-1 4-2,-1 0 3,-2 3-5,1 0-1,1-3-3,0 5-2,0-4 0,2 0 3,0 1-5,0 0 2,0 2 0,0-3 0,2-1 0,3 0 0,1 0 0,-1-1-3,1-4 2,3 3 1,0 0 0,-1-2 0,2-1 0,0 0 7,-1-1-3,-2-2 0,1 0 1,0-2 5,-2-3 0,2-1 0,1-2-1,-4-4-3,3 0-2,-3-1 2,2-1-4,-2-3-1,0-1 1,0 4 2,0 1 17,1 0 7,-2 2-2,1 1-2,0 2-3,-3 1 1,2 0-10,0 2-10,0 2 3,-1 3 1,2-2-3,1 2-2,0 0 8,1 0-2,1 3 3,0 4-6,-2-1 0,1 2-1,-2 4 1,0 0-2,0 1-1,-2 1 0,1 0-2,-2 1-2,1-5 3,-2 2 0,2-7-12,-3 2 5,1-3-5,3-2-7,-1-1 2,2-1-6,1 0-1,3-3 20,0-8 5,2 0 2,-2 1-2,2-9-1,1 3 0,0 0 3,-2 1-5,0 3 2,1-4 0,-5 10 3,-1 1-3,-5 5 9,6-2-1,-4 2 2,2 0-1,-1 2 3,1 3 7,5 1-9,-6 7-2,4-2 2,-1 0-8,1 4-1,2 1-1,-1-1 0,1 2 0,2 0 0,1-4 0,0-1-2,-2-2-2,3-2 1,-3-2-1,2-4-3,0-2-3,-2 0 4,0 0 1,1-4-1,-1-8 6,-1-5 0,1 1 0,0-3-7,-1-3-3,0 2 3,4-1 0,-4 1 3,1 2 3,0 1 1,5 2 0,-2 2-3,0 1 3,2 2 3,2-1 5,-3 2 3,-2 3 4,1 3-6,1 2-4,-5 1-4,0 0-2,1 3 2,2 8 11,-3-2-8,1 1-2,1 6-1,-3 0 1,-2 0-3,-1 0 1,-2 2 0,-3-1 0,0-3 0,0-4-2,0 1 2,-5-1 0,-2-2-6,-2 2-4,-1-6-3,-1 1 7,0-2 1,2-1-6,0 1-3,2-3 4,2 0-14,1 3-56,-1-3-78,4 0-428</inkml:trace>
  <inkml:trace contextRef="#ctx0" brushRef="#br0" timeOffset="20204.1554">2078 1186 483,'-1'0'0,"-2"0"123,2 0-57,0 0-16,-1 0-6,1 0-18,0 0-17,1 0 9,0 0 18,0 0-5,0 0 3,0 0-8,0 0-6,0-5-5,0 5-4,1-3-8,3 0-3,1-2 0,-1-2 1,3 1-1,-1-5 0,1 3 3,0-4-1,1-1 1,-1-2-2,-2-1 4,1 2 5,-2-4-3,1 4 5,-1-2 1,0 3 0,-1-1 1,-1 4-5,2 0-4,-1 3 2,-2 1 1,0 5 5,2-2 0,-2 2-3,0 0 0,-1 0-4,2 1-3,0 0-2,2 0 4,1 0 2,1 2 3,4 4 1,-2 2-3,2 2-5,2 1-2,-1 0 3,1 2-3,0-2 0,-1 0-1,-2 2 0,-1-2 0,-1-2-2,-2-3-1,-4-2 3,2-1 0,-1-3-1,-2 0 1,0 0-2,0 0 2,0-6-10,0-3 12,0-3 0,0-4-3,3 2 2,-1-1 0,0 0-1,0 0 0,0 2 10,3-1 5,-3 4 4,0 0 4,1 4 2,0-1-5,1 5-5,-1-2-5,2 4-8,-1 0 0,2 0 5,1 0-2,-1 4-2,3 5 0,-2-1-1,2 2-1,-2-2-1,1 3 0,-1-3 0,-1-1-5,-1-1-5,-1 0 1,-1-1-7,-1-5-9,0 1 0,0-1 4,1 0 8,1-2 3,0-5 7,-1 2 3,3-5 0,-1-1 0,0 1 1,0 2-1,3-3 2,-2 1-2,1 0 9,-1 3 0,1-2-1,-2 2 3,0 2-2,2 2-1,-4 1 1,4 2-3,-3 0-2,1 0 3,1 6-2,2 2 1,-1 0-4,0 1-1,3 0 2,-3 0-3,1-1 0,-1 2 0,0-2 2,0-1-3,2 0 1,-1-1 0,-1-1-2,1-1 2,0 0 0,0-4-6,-1 0 5,2 0-3,1-7 1,0-5 6,-1-1-4,-1-1 0,1-4 2,-3 0 0,1-2-1,-3 4 0,1-2 0,-1 3 0,-2 4 2,1 2-1,-1 3-1,1 4 0,-2 2 1,2 0-1,-2 0 0,3 0 0,-1 4-2,1 3 7,1 3-2,0 1 0,0 2 0,0 1-3,3-1 0,-1-2 0,-1 2-1,2-5 1,0 2-5,1-5 1,0-2 0,1 1 0,0-4 0,-1 0 1,0 0 1,-1-6 1,1-2 2,0-5-2,-2 2-2,-1-5-2,-2 1 3,1 1 2,-2 1 0,0-1 0,-3 0 0,0 4 2,0 2-1,-4-3 0,-3 3 1,1 3-3,-2 0 2,1 3 7,2 0-2,-1 2-2,-1 0-1,1 0 0,-1 1-2,2 2 0,1 2 0,0-3 0,2-1-1,-1 1 0,3-2 0,-1 0 2,0 0-1,1 0 0,-2 0 2,1 0 0,-1 0 0,-1 0-1,-1 0-1,0 0 0,0-3-1,0 3 0,-1-6 2,3 6-2,-2 0 1,2 0-1,0 0 1,-1-2 0,2 2 0,0 0-2,-1 0 2,1 0-2,1-1 2,0 1-2,0 0-1,0 0 0,0-1-5,0 1-4,3 0-11,1 0-8,2-3-4,-1-1 9,0 3 15,-1-2 6,1 0 2,1-1 1,-2 2 1,-1 0 0,1-2 0,0 3 0,3-2 1,-1 0-1,1 1 0,0-3 13,4 1-2,-1-3-1,0 1 2,2-1 0,0 1-2,-1 1 0,-2-1-4,2 4-1,-3 1-2,-2-1-1,-2 2-2,1 0 0,-1 0 7,1 3-1,-2 2-1,2 3 2,-1 2-3,1-3 0,0 1-3,-1 2-1,1-2 0,-1 1 1,3 0-1,0-1 0,1 1-2,2-4 1,-1 0-5,3-1 4,-3-3 0,4 0-2,0-1 4,-1-9 0,1-4 2,0-2-1,0-3 1,-3-1 0,0-1-2,-1 2 0,-4-1 0,-2 3 2,-2-1-1,-1 4-1,0 2 0,-7 1 7,-2 4-3,-3 1 3,-1 5-3,-4 0 1,0 0 0,2 1 0,-2 9-4,3 0-1,1 3 0,4-3-2,1 2-2,4-3-19,3-1-50,1-1-40,0-7-81,0 0-358</inkml:trace>
  <inkml:trace contextRef="#ctx0" brushRef="#br0" timeOffset="20571.1764">3115 110 956,'-5'3'0,"3"4"79,2 4-52,0 0-24,0 4 1,0 5 3,3 1-2,2 3-1,0 0-2,2 3 0,-1 3 2,2 0 0,0 4-2,0 1-1,1 0-2,1 0 2,-1-1-2,1-2-3,2-2-7,1-6 0,1-4 2,3-3 7,0-6-1,1-4-7,0-5 2,0 0 2,2-2 9,-5-8 6,3-5-5,-3 1 1,0-5 0,-5 2-5,-1-1 0,-5 1-138,-1 3-65,-3 0-443</inkml:trace>
  <inkml:trace contextRef="#ctx0" brushRef="#br0" timeOffset="15340.8772">132 1005 549,'0'0'0,"-2"0"219,2 0-141,0 0-30,0 0-3,0 0-27,2 0-13,4 0 11,6 2 4,0 3-1,0-5-5,5 2 0,3-2-8,0 1-1,2-1-3,3 0-2,-3 0 0,1 0 1,-1 0-1,-1 0 0,-2-1-34,-2-6-51,-4-2-113,-4-1-253</inkml:trace>
  <inkml:trace contextRef="#ctx0" brushRef="#br0" timeOffset="14853.8495">352 747 257,'0'-6'0,"0"0"157,1 1-51,-1-2-7,0-1-26,0 1-12,0 1 0,0 1-13,0-1-8,0 1 11,0 2-17,0-2-3,0 2 6,0-1-7,0-1-3,0 1-4,0 2-10,0-4-7,0 5 2,0-3-5,0 3 0,0 0-1,0 1 1,0 0-2,0 0 0,0 0 4,0 0 0,0 7 1,0 2-3,0 5 0,0 0-2,-1 5-1,-3 5 0,1 1 3,-1 3-2,1 2 0,-3 1 1,2 0-2,-1-3 0,0 3 0,1 2 0,0-4 0,2-1 0,2 4-2,0-7 2,0-1 0,0 0-2,0-6 1,0 1-2,2-8-3,2 1 1,0-3-1,0-2 0,1-3 1,-1-1 4,0 0-2,1-2 2,0 0 0,2 0 0,-2 1-2,1-2 2,2 3 1,0-1 0,2 0-6,-1-2-13,0 1-26,0 1-31,2-2-15,-5 4-74,-4-4-302</inkml:trace>
  <inkml:trace contextRef="#ctx0" brushRef="#br0" timeOffset="16515.9447">460 1263 327,'0'0'0,"0"1"74,0-1 4,0 0-37,0 0-17,0 0 7,0 0 2,2-1 5,0-4 20,1 2-25,1-3-9,1-1 0,0-1-5,2 0-1,3-3 2,-4 3-3,4-6-1,-3 2-3,1-1-5,1-1-2,0 4 7,2-6-2,-2 7 8,0-2-5,-3 2-5,-1 2-2,0 4-1,-1 1 0,-1 2 0,3 0-1,0 0-1,-1 0 9,0 3-4,1 2-1,2 2-1,-3 2 2,-1 2-1,3-1 0,-2-1-3,-1 1-2,0 2 0,0-3-1,-2 0 2,-1 3-2,2-5-1,-3-2-1,0 0 0,0-3-1,0-2 1,0 0-8,1 0 4,2 0-5,-2-3 5,3-4 7,-1-1-2,2-5 1,0 3-2,1 0 0,2-5 0,1 4 0,-1-2 0,1 2 0,0 1 0,0 0 0,0 3 0,2 3 2,-2 1-2,-2 0 0,3 3 9,-3 0-7,4 0 1,-2 0 4,1 2-1,0 0-3,0 2 1,-1 5-1,-2-2-2,1-1 2,1 3-2,-2 2 0,-1-2 2,1-3-3,-2 3 0,-1-2 0,0 4 3,-2-3-3,1 1-6,1 1 2,-2-4-9,2 2-8,0-5 12,2 2-1,0-2-3,0 1 5,1 0 1,2-1-7,1 0 8,-1-1 4,5-2-7,-2 0 5,-2 0-4,-1 0 5,2 0 5,-4-5-4,1-4 1,0 2 1,-3-3 0,-2-3-3,-2-2 3,-1 1 0,0 1 0,-1 2 0,-6-3 3,1 2-5,-5 5 2,1-2 0,0 5 0,-2 0 12,2 2 2,-2 2-3,2 0-5,2 0-2,0 6-2,0 3-2,3 4 0,0-1 0,1 2-2,2 1-12,-1-4-71,0 0-84,1-1-124</inkml:trace>
  <inkml:trace contextRef="#ctx0" brushRef="#br0" timeOffset="20813.1901">3555 482 1035,'0'0'0,"0"0"27,0 0 76,1 0-40,0-5-32,2 0-12,-2-1-15,1 3-3,0-1 0,-2 1-1,0 0 0,0-1-130,0 0-117</inkml:trace>
  <inkml:trace contextRef="#ctx0" brushRef="#br0" timeOffset="22496.2868">1004 1516 1266,'-9'5'0,"0"-4"0,1 3 0,0 4-2,2 2 2,-1-2-5,4-1 4,-3 5-2,4 0 0,2-5 1,-1 2 0,1 1-1,0-3 3,0-3 0,3 2-3,3 2 2,0 3 1,2-2 0,0 2-3,-2 0 4,2-1-2,0-2-1,2-4 1,-1-1 1,1-1 0,1-2-3,-1 0 2,2 0 0,-1-3 0,2-5-7,-1-3-26,0-1-46,-6-1-85,-2 1-110</inkml:trace>
  <inkml:trace contextRef="#ctx0" brushRef="#br0" timeOffset="22298.2754">1052 1529 533,'0'0'0,"0"0"159,0 0-90,0 0-9,0 0-12,0 0-15,0 0-7,0 0-3,0-3 13,0 0 8,-1 2-11,-1 0-4,1-2 8,-2 1-8,3 2-5,-1 0-5,0 0-5,-2 0-1,1 0-1,-1 0-1,-1 0-4,-1 0 0,-1 0-5,-2 0-3,0 0 0</inkml:trace>
  <inkml:trace contextRef="#ctx0" brushRef="#br0" timeOffset="22957.3128">996 1358 372,'2'2'40,"0"3"62,2-1-25,0 0-17,2 1-10,-2 1-26,3 0-10,-2-1-5,1 2-6,1-3 2,-3 1-3,1-2-2,-1-3 0,1 0 0,0 0-7,2-3 7,-1-8 0,2-2 12,0 0-5,1-5-5,0 0-4,1 1-99,-2-1-85,0 1-275</inkml:trace>
  <inkml:trace contextRef="#ctx0" brushRef="#br0" timeOffset="25049.4328">1155 1633 501,'0'0'43,"0"-6"67,0 4-18,0 1-29,0 0-2,0 1-19,0-3-15,0 3 2,0 0-8,0-1-6,0-2-5,0 3-9,2 0-1,2-2 0,1-2 5,1-5-5,2 1 0,2-2 7,3-3 0,-1 0 4,1 0-1,0 0 0,0-3-2,-2 0-1,-1 8 0,-1-3 2,0 1 2,-3 5-2,1 4 0,-2-2-6,1 3-3,3 0 0,-2 6 20,2 3-9,-1 2 4,-1 4-3,1-1-4,-1 5-3,-2-4-3,-1-2 0,1-2 0,-3 0-2,1-4 0,-2-3 1,2-2-1,-3 2-3,2-3 0,1-1 0,1 0-1,1-10 5,2 3 3,-1-6-3,2-1 0,0 2 1,-1 4-2,0-1 0,1 1 0,1 2 8,-3 1-2,-1-1 1,3 2-1,0 2-4,-2 2 3,3 0 0,0 2 0,0-1 0,2 4-3,-2 3 0,3 0 1,-2-1-3,0 2 0,1 1 2,2-2-2,-4-1 0,1 2-1,0-1 0,2 1-6,-3-7 2,1 3 1,1-1 1,-1-3 3,2 4 0,-2-5-4,0 2 3,-3-1-1,2-1 1,-3 0 1,0 0 0,-4-1-3,1-9 4,-2 3 1,-1 0-1,0-5 1,0 5 2,-3-5-3,-4 2 1,-2 0 0,0 2 1,0-2 0,-1 3 1,4 2 2,0 3-2,2-3 0,0 2 0,2 3-1,1 0-1,0 0-3,1 0 2,0 0-2,0 0-5,4 0 1,4 0 1,2 0 1,-1 0 2,3 0 1,2 0 0,1 0 0,3 0-3,1 0 3,4 0 0,-1 0-3,1 2-2,-1 1-3,0 2 5,-1 0 1,-3 2-21,0 0 1,-1 4 19,-5 1-7,-2-2-17,-1 0 22,-4 2 3,-1 0 1,1-1 0,-2-2 0,1 0 1,-2-3 0,-2-1-13,3-2 9,-3-2 1,0-1 1,0 0-4,0 0-4,4-6-8,-2-5 8,5 0 7,1-2 1,-1-3 4,5 1-2,-2 2 0,2 3 0,1-6 0,0 4 4,0 3 0,0-1 3,4 0 2,-2 2-4,1 4 2,2 1 0,-1 3-2,1 0 0,-3 0-2,3 0 2,1 1-1,-3 5 1,2-2 0,-1 1-1,-1-1-1,1 6 0,-6-5-2,2 2 4,-2 0-4,-5 0 3,-1-2 1,0 4-1,-1-2 1,-1 4-2,-1-3-1,2 0-4,-1 1 4,1-4-1,-3 0-1,6-3-4,-5-1 2,3 1-3,-1-1 5,4-1 0,0 0 0,-2-3 6,3-2 0,-4-7 0,3 0-4,-3 1-1,1-3 0,-4 1 2,-1 0-3,-1 4 0,0-4 0,0 2 5,-2-1-3,-7 3 1,0 1 1,-2-2-3,1 4 1,-3 2-1,4 1 2,-1 3 0,3 0 2,-1 0-5,3 0 0,3 4 2,-1-1-2,2 5-1,1-5 0,0 3-3,0-2 4,2-2 0,6-1-8,4-1 6,1 0-2,4-3 2,2-5 2,2-1 0,2 1 0,4-7 0,0 7 0,1-2 0,0 3 0,2 0 0,-3 5-2,-1 2-3,-4 0 4,2 1 0,-5 8 2,0 4-2,-2 1 0,0 2 2,-3 1 0,-1 3-2,-2-1 1,1-5 0,-3 2 1,-1-4-1,0-1-5,-3-5-6,0 1 3,-2-2 1,2-5-9,-1 0-2,1-3 5,0-7 9,3-4 6,0-3-4,1 1 1,2-1 2,-2-1-1,3 1 0,-3 2-1,1-3 1,2 7 0,0-2 0,1 6 0,-2 0 0,4 1 1,-3 4-1,1 0 0,3 2 6,-3 0-2,4 0 2,0 0 1,-2 4 0,2-1-5,-3 6 1,3-5-2,-2 2 0,0 4-2,-1 0 0,-1 3-14,1-3-14,-5 0-20,0 1 27,-1-2 19,0-1-4,-2-5 1,-1-1 5,2 3-1,-2-2 1,2-3-1,-2 0-1,0 0 2,3-7 1,-2-5 0,2-6 3,1 0-2,-1-2 1,-4 1-2,-2 0 0,-2 0 0,0 3 41,0-2-8,-6-1-7,-3 3-3,-3 3-13,2 4-2,-2 3 6,-1 3-3,0 3-6,-1 0-5,2 0 0,1 7 4,0 4-4,2 2-20,1 0-31,2 2-59,3-4-24,-2 0-163</inkml:trace>
  <inkml:trace contextRef="#ctx0" brushRef="#br0" timeOffset="25390.4523">3484 1210 960,'0'2'3,"-2"-1"12,0 4 18,1 1-30,-1 1-3,1 2 0,1 2 0,0 2-2,0 3 2,0 0 0,1 2 0,4 5 2,2-5-1,-2 6-1,4-5 0,0-1 0,0 1 0,5-9 0,1 1-4,0-6 3,2-3-2,4-2 0,-1-5 1,0-8-20,-2-5-107,-4-1-395</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12.33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12 137 374,'-5'8'0,"2"-1"86,2 1-41,-1 0-16,2 0-5,0 0-6,0 1-11,0-1 2,4 0-2,0 0 1,2 1-1,2-2-2,-3-1-1,3 0 5,0-3 2,0-2 8,1 0-1,1-1-4,1 0 4,-2 0 5,3-6-5,2-1 4,-2-6 4,1 1-5,2 0-1,-1 2-1,-3-3-5,-1 5 0,-2-1 3,0 5-2,0 2 0,-3 2-2,3 0-1,0 0 2,-1 8-4,1-1 0,-2 2-5,2 2-2,-1-3-1,-1 0-1,2-4-2,0 1 2,0-5-2,1 0-1,1 0 3,-1-7-2,1 0 1,1-3 0,-2 1 2,-1 1-2,0 1 0,0 2 1,-2 2-1,0 2 0,-4 1 2,4 0-1,-4 0 0,2 3 1,-3 5 1,3-1 0,0 2-3,-1 0 0,0-1 0,2 0 0,1-1-2,1-3 0,0-1-4,3-3 1,1 0 4,-1-3-1,2-3 0,0-2 3,1-1 0,-4 2-2,3-3 1,0 3-1,0 3 2,-3 1 0,0 3-1,3 0 0,-3 11 0,0 6 7,1 5-6,-3 8 2,0 3 0,-2 3-5,-2 1 4,-2 2 0,-1-2-3,0 2 0,0-2-7,0-4-18,-4-1 1,-4-6-1,0-3 9,-1-6 11,1-6 1,-1-4-1,-1-3-10,-1-3-9,-1-1-6,2-3 13,-3-9 5,4-2-4,1-3 5,2-6-3,6 0 0,0 1 7,0 0 3,7 2-1,6-2 4,4 4 0,3-3 0,2-1 2,3 1 0,1-3 0,2-3-1,0 0 1,1-4 0,-2 1 1,-2-1 0,-2 0 5,-5 0 3,-3 4 2,-3 2 4,-3 2-4,-5 3 7,-4 4 14,0-1-3,0 4-3,-5 4 6,-6 2-1,-1 2-5,0 3-3,-1 2-4,0 0-5,0 1-5,2 10-4,2-2-5,1 6 0,3 2 0,0 3 0,3 2 0,2 4-1,0 0 1,6 0-4,5 2 2,4-2-1,1-1-2,3-5 1,1 2-3,1-4-14,0-3-14,-1-2-11,-3-3-22,-2-2-5,-3-2-2,-2-6-20,-5 0-13,-2-1-71</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21:37:18.889"/>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5 2713 331,'0'0'0,"0"0"25,0 0 23,0 0 3,0 0 3,-1 0 14,1 0-12,0 0 1,-1 0 6,1 0-24,-2 0-2,2 0 13,0 0-8,-2 1 8,0 1-1,2-2-17,-1 3-3,0-3 5,1 0-7,0 2-5,0-2 5,-2 1-4,2-1 3,-1 1 4,-1-1-8,2 1-7,0 0-3,0-1-5,0 1-1,0 0 2,0-1-1,0 0-4,0 0-2,0 0 0,0 0 2,2-2 2,3-1 1,1 0 0,0-2-4,1-1 0,0-1-1,0 2 0,1-2 0,-1-1 1,1 2-2,0 0 0,1-2 0,1 2 0,-2 0 0,0-1 1,0 0-1,0-1 0,0 2 1,0 0-1,-1 1 0,0-1 2,0 2-3,0-2 2,-1-3 1,2 3-2,1-2 1,-3-1-1,2 2 0,-1 0 3,0 2-3,-2-1 0,2 2 0,-1-2 0,0 0 0,1 0 0,0 0 1,1 2-1,-1-4 0,-2 1 0,2 3 0,-3-1 0,1 1 0,1-2 0,-2 2 0,3-2 0,-3 1 0,5-1 0,-2 1-1,1-2 0,-1-2 2,2 2-1,1-1 0,-2 1 0,1-2 1,-1 2-1,2 0 0,-2 0 0,-1 3 0,0-2 0,-2 0 0,0 1 0,-1-1 0,2 4-1,-2-4 2,0 2-1,1 0 0,1 1 0,-1-1 0,-1 0-1,2-1 0,0-2 2,1 2-1,0 0 0,1-1 0,0 1 1,0 0-2,-1 0 0,-1 1 1,0-3 0,0 3 0,-1 0 0,1 1 0,-2 1 0,1-1 1,0 0-1,-2-1 0,1 1 0,0 1 0,2-3 0,-1 4-1,-1-2-1,3 2 3,-3-2-1,0 2 0,0-1-2,1-2 2,-2 1 0,4 0-1,0 1 1,-1 0-4,0 1 3,2 1 0,0-1-1,0-1 2,0 0 0,0-1-3,1 1 3,-1-4 0,0 2 0,3 2 0,-2-1 0,1 0 0,-2-2-2,3 3 1,-2 0 0,-1-2 1,0 2 0,0-1-1,2 2 1,-5-1 0,2 0 0,-2 0 0,2 0 0,1 0 0,-2-2 0,2 3 0,0 1 0,1-3-1,2 0 1,-1 1 0,1 1-2,1-2 2,0 1 0,0-3-1,0 2 1,-1 1 0,0-2 0,-2 1 0,1 0-2,-3 1 3,3 0-1,-3-1-1,1 3 2,-1-2 0,1 2-1,-1-1 0,0 1 0,-1-2 0,4 1-1,-2 1 1,0-3 0,0 3 0,2-1 0,1 0 0,-2 1 0,1-2 0,0-2 0,-2 2 0,2 0 0,-2 0 0,2 0 0,-1 2 0,-2-2 0,2 0 0,-1 1 0,0-1 0,1-1-1,-1 3 1,0-1 1,1 1-1,1-2 0,-1 0 0,1 0 0,-2 2 0,3 0 0,-1 0-1,-1 0 1,-1 0 0,0 0 0,1 0 0,2 0 0,-1 0 0,0 0 0,1 0 0,0-2 0,-1 0 0,-1 0-1,-1 0 1,0 2 0,-1-2 0,0 2 0,0-1 0,-2 0 0,3 1 0,-1-1 0,1 0 0,0 0 0,2 1 0,-2-3 0,-2 2 0,3 1 1,-1-2-1,0 0-1,0 0 1,1 2 1,-2 0-1,1-2 0,0 0 0,2 0 0,-3 0 0,2 1 0,2-2 0,-3 2 0,2 1 0,-2-3 0,2 3 0,0 0 0,-2-2-1,2 1 1,-4-1 1,2 0-1,-1 1 0,1 0 0,0 1 0,1 0 0,-1 0 0,-2 0 0,3 0 0,-4-1 0,2 0 0,-1-1 0,3 0 0,-1 1 0,-2 0 1,4 1-1,-2 0 0,0 0 0,-1-1 0,2 0-1,0 1 1,-1-1 0,1 1 0,1 0 0,-1 0 0,-2-1 0,1 0 0,0 1 0,-1 0 0,1 0 1,-1 0-1,1 0 0,-1 0 0,-1-1 0,1-1 0,-1 2 1,2 0-2,-2 0 1,3 0 0,-1 0 0,0 0 0,0 0 0,1 0 0,-2 0 0,1 0 0,0 0 0,0 0 0,2 0 0,-2 0 0,2 0 0,-2 0 0,0 0 0,0 0 0,1 0 0,-1 0 0,1 0 0,-3 0 0,1 0 0,-1 0 0,2 0 0,-3 0 0,0 0 0,2 0 0,-1 0 0,-2 0 1,1 0-1,1 0 0,-2 0 0,1 0 0,-2 0 0,3 0 0,-3 0 0,1 0 0,0 0 0,0 0 0,2 0 0,-4 0 0,4 0 0,-3 2 0,3-2-1,0 1 1,-2-1 1,1 0-1,2 0 0,0 0-1,-2 0 2,2 1-1,1-1 0,-4 0 0,2 0 1,-1 0-2,-1 1 0,0-1 1,0 0 0,2 1 1,-2-1-1,0 1 0,1-1 0,-1 0 0,2 0 0,-1 0 0,2 0 0,-2 0 0,3 0 0,-2 0 0,-1 0-1,1 1 1,0-1 2,-2 0-3,-1 0 2,1 1-1,0-1 0,-1 0 0,1 0 0,-1 1 0,2-1 0,0 2 0,0-1 0,-1 0 0,0-1 0,1 0 0,-1 0 0,0 0 0,2 0 0,-1 0 0,-1 0 0,0 0 0,2 0 0,-1 0 1,0 0-1,1 1 0,-1 0 0,1 0 0,0-1 0,-3 0 0,4 0 0,1 0 0,-3 1 1,1-1-1,1 1 2,-3-1-1,2 0 0,-2 0 0,0 0 0,3 3-1,-3-3 0,0 0 2,2 0-2,-1 0 0,1 0 0,-1 0 0,2 1 0,1-1 0,-4 0 0,1 0 1,1 0-1,1 0-1,-1 0 1,1 0 0,0 2 0,1-2 0,-1 0 0,-1 0 0,0 0 0,-1 2 0,1-2 1,-1 0-2,3 0 2,-4 0-1,3 1 1,-2-1-1,1 1 0,-1 2 0,1-3-1,-1 0 1,1 0 0,2 0 0,-2 0 0,1 0 0,-1 0 1,0 0-1,1 0-2,0 0 2,1 0-1,-1 0 1,0 0 0,-1 0-1,1 0 2,-2-3-2,1 2 2,2 1-2,-1-1 1,0 1 0,-1-2 0,2 2 1,-1 0-1,1 0-1,-2 0 1,0-2 0,1 1 0,-1 1 0,-1-2 1,0 0-1,2 1 0,-1 1 0,-2-1 0,1-1 0,-1 0 0,2 0 1,-2 1-1,0 0 0,1-1 0,1 1 0,-2 0 0,1-3 0,2 3 1,-5-1-1,5-2 0,-1 1 0,0-2 0,1 1 0,1 1 0,0-1 0,-1-2 0,1 0 0,-1 1 1,0-2-1,0-2 0,-1 3 1,1-2-1,-1 0 2,-1 0-2,2 3 0,-2-4 3,1 1-3,-1 3 0,0-2 0,1 1 0,-2 1 0,0-2 0,1 0 0,1-1 0,-2 3 0,0-1 0,3-2 0,-3 2 0,-2-1 0,2 1 0,2 1 1,-3 0-1,-1-2 0,0-1 1,0 2 0,2 1-1,0-1 0,0-2 1,2 4-1,-2 0 0,-1-2 0,-1 2 0,-2-3 0,0 2 0,2-1 1,-1-2-1,2 1 0,-1-2 0,3 1 0,-4 1 0,-1-1 0,4 2 1,-3-2-2,-1 1 1,0-2 1,3-1-2,0 1 1,-2-1 0,0-2 0,2 2 1,0-1-1,-2-3 0,1 4 3,-1-3-1,0 1 0,1 2-1,-1-1 1,-1-1 0,0 1 1,0 2 0,0-1-2,0 0 0,0 1 2,0-1-2,0 1 0,0-3 0,0 3-1,0-1 0,0 0 0,0 0 0,0-2 0,0 4 0,0-2 0,0-3 0,0 3 4,0-2-3,0 0 2,0 1 1,0-1-2,0-1 1,0 1-1,0-1-3,0 1 2,0-1-1,0-1 0,0 0-1,1 0 1,2 2 1,-2-2-1,1 3 0,0-1 0,0 0 0,-1-1 1,-1 0-2,3-2 1,-2 1 1,2 0-2,-3 1 1,3-1 0,-2-1 0,2 2 1,-2-1-1,0-2 1,2 1 4,-2 4-2,1-3-1,-1 1 1,1 1-2,-2 2-1,0-3 0,0 0 4,1 5-5,-1-6 2,0 5 1,0-4-3,1 1 0,1 0 1,-1 1 0,2 0 0,-1 1 0,2-2 0,-2 3 0,-1-1 0,0-2 0,-1 4 0,2-2 1,1 0-1,-2 2 0,0-2 1,-1 0-1,3 1 0,-3 3 1,1-2-2,1-2 2,-1 5-1,0-3 0,1 2 0,0 0-1,0 1 1,-1-1 0,3 0 0,-2 3 0,0-3 0,0 0-1,0 0-1,1-1 3,-2 0-1,1 0 0,0-1 0,0 1 0,-1 1 0,0-2 0,2 1 0,0 3 0,0-2-1,-2 0 1,2-1 0,-1 3 0,4 0 0,-2-1-1,-3 0 2,3 1-2,3 0-2,-4-2 3,1 1-2,0 0-1,0-1 4,0 1-1,-1 0 0,-1-2 0,1 1 0,0 3 0,1-3 0,-1 3 0,1-1 0,0 1 0,1-2 0,-1 2-1,-1-1 1,0 0 0,1-1-1,0 0 2,0 0 0,1 0-1,-1 0-1,3-1 1,-2 0 0,3 0-1,-1-1 1,-1 0 0,-1 2 1,-1-1-1,0-1 0,0 0 0,-1 2 0,2 1 0,-1 0 0,-1-2 1,3 2-1,-4-1 0,2 0 0,-1-1 0,0 2 0,1 1 1,-2-2-2,1 0 2,0 0-1,0 0 0,-1 1 0,1-2 0,0 2 0,2-2 0,-4 1 0,2 0 0,0-1 0,1 1 0,-1-1 0,-2 1 0,3 0 2,-3 0-2,2 2 0,-2 0 2,1 0-1,1 0 1,-2-1 0,-1 2 1,1-1 2,2 1-2,-3 0 1,1 1 0,1-1-2,-2 1 0,4-3 1,-4 2-3,0 0 0,1-2 0,2 1 0,1 0 0,-1-4 0,1 4 0,0-1 0,-2-1 0,1 1 0,-2 2 0,3-2 0,-1 1 1,-1 1-1,0 0 1,0 0 1,0 0 0,0 0 2,-2-2-2,0 3 0,0 0 1,1-1-1,-1 0-1,1 2 3,1 0-1,-2 0-1,0-2 0,0 2-1,0 0-1,0 0 0,0 0 0,0 0 0,0 0 0,0 0-1,0 0 2,0 0-1,0 0 0,0 0 0,0 0 0,0-1 1,0 1-1,0 0 0,0 0 2,0-2-3,0 0 1,1 0 0,0-1 0,2 0 0,-2 0 0,2 0 0,1-1 0,-1 1 0,-2-2-2,2 0 3,0 0-2,-2 0 1,0 2 0,1 0 0,0 1-2,1 1 4,1-2-2,-1 3 0,-3 0 0,0 0 0,1-1 0,-1-1 0,0 2 0,0-3 0,0 2 0,0 0 0,0 1 0,0 0 0,0 0 0,0 0 0,0 0 0,0 0 0,0 0-3,0 0 4,0 0-1,0 0 0,0 0-1,-1 1 1,-3 3 0,0-1-1,0 0 0,-2 0 0,0 1 0,-1 1 1,3-2-3,-2 3 3,0-5 0,-3 3-3,4 0 2,0-2 0,-2 3 0,0-2 2,0 1-1,1 0 0,-1 0-1,-3-1 2,5-1-2,-2 3 1,0-2 0,-1 1 0,0-2 0,3 2 0,-1 0 0,-2 0 0,1-1 0,3 1 0,-2 1 0,0-2 0,1 1-2,1-1 3,0 2-1,1-3 0,-1 1 0,0-3 0,3 2 0,-1 0 0,2-2 0,-1 0 0,1 0 1,0 0-1,0 0 0,0 0 0,0 0 0,0 0 0,0 0 0,0 0-1,0-4 0,1 1 0,2 0 1,1-1 0,1 1-2,-1-3 2,0 2 0,5 0-1,-1 0 1,-2-1 0,3-2-2,-1 2 2,3-1 0,-2-1 0,-2 0 0,2 2-1,-1-1 2,0 2-1,-2-2-1,1 2 2,-1-1-1,-4 2 0,3 2-1,1-5 1,-2 5 1,0-2-1,-2 2 0,2-1 0,-2 2 0,-1-1 0,2-1 0,-2 1 0,1 1 0,-2 0 0,1 0 0,-1-2 0,1 2 0,-1 0 0,0 0 0,2 0 0,-2 0 0,0 0 0,0 0 0,0 0 0,0 0 0,0-2 0,0 2 0,0 0 0,0 0 0,0 0 0,0 0 0,0 0-2,0 0 3,0 0 0,0 0-2,2 0 2,-2 0-1,0 0 0,0 0-1,0 0 1,2 0 0,-2 4 0,1-1 1,0 1 0,2 2-1,0-2 0,-3 2 0,3 0 1,-3-1 0,1 1-1,2 2 0,-2-1 0,3-1 0,0 2 0,-3 0 0,3 1 0,-1-3 1,1 2-1,-2 0 0,-1 0-1,2-2 1,-1-2 0,0-1 1,-1 2-2,-1-2 1,0 1 0,3-3 1,-2 3-1,-1-2 0,1 0 1,-1 0-1,2 0 0,-1 0 0,-1-1 0,2-1-2,-2 0 0,1 3-2,0-3 2,-1 2-4,2 0-15,-1 1-16,2 2-6,-1-2-25,1 1-59,-2-1-134</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3:51.388"/>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82 263 32,'-12'4'0,"3"-1"3,2-3 25,2 0-1,-2 0 11,2 0 7,0 0 4,0 0 4,-1 3-7,2-3 2,0 0 7,2 0-8,-1 0-6,0 2-8,1 0 2,-1-2-10,3 3-3,0 1-6,0-1-5,0 0 0,3-3-1,7 0 2,4-3 10,3-14 1,4-5-4,0-3-9,2-3-3,0 1-3,1-3-2,1 6 0,-3 3 1,-2 3-3,-3 1 0,0 1 4,-5 6-2,-4-2 0,0 3 1,-2 2-2,-3 3 2,0-2-2,-3 4-1,1 2 0,-1 0 5,0 0-3,0 0 6,-1 8 2,-5-1-9,-3 4-1,1 4 0,-2-3-3,2 3 4,-2 4-1,3 3 0,-1 0-3,1 8 2,-2 4 1,1 2 0,3 3-6,-2 2-3,1-1-1,0-1 0,4 2 0,-2 4 4,2 3 2,-2 0-2,3 2-2,-2 1 5,2 0-4,0-4-2,1-5 1,-2-1 0,1-4 1,1-6 1,-1-3 2,0-4 3,-3-2-1,2-5 2,0-3 0,-1-3-1,2-3 1,-1-2-4,2-3 3,-1-3-1,0 0 3,1-3-2,0-11-12,0-4 14,0-5-1,1-7 0,7-4-8,0-5 8,2 0 0,2-6 0,3-2-3,-1-1 3,5-3 0,-1-6-2,3-1 2,0 1 2,0 3-2,4-1 1,-1-3-1,1 5 3,-1 5-3,-2 7 0,1 4 3,-4 9-1,0 10-2,-5 7 0,-1 5 0,-1 1 0,-1 5 0,-1 0 0,0 0 9,0 5-4,1 2 1,-3 8-2,1 0 0,0 8-2,-2 2 3,-1 5-3,1 1-1,-2-2 0,0 1-1,-1-5 0,0-1-4,1-5 2,-1-2 1,0-6 0,2 0 0,0-5-2,1-4-1,1-2-2,0-4 2,1-6 7,3-7 2,1-4-2,-1-5 1,4-4 1,-1-4 4,1 2 2,3 2 7,-4 1 2,1 5-2,-1 7-5,-1 8-1,1 6-6,2 2 0,0 1 5,0 1-1,-1 11-3,2 0 1,-3 7-2,-5 7-2,1 2-1,-3-4 2,-2-1-3,-2-1-3,0-7 0,-1-7 0,-1-2-3,0-1 0,0-3-4,2-2-9,2-4 7,2-7 11,2-10 5,3-4-3,3-1-1,-1 1-2,-1 0 0,2 4 0,-2 6-1,-2 10 1,1-3 0,-1 4 0,1 4-6,2 0 5,-1 0 2,1 0 2,1 5-2,-1 2 0,1-4 0,0 5 0,-1 0 0,0 2-2,1 1-1,-3 1-4,2 2-4,-2 0-5,0 1 3,-1-7 9,0-3 0,0 1 1,0-6-2,-1 0 0,-1 0 1,0-4 3,-1-8 0,1-5 5,-1 0 1,-4-2-2,-1-2 0,-3-1 1,-1 1 1,0 4 3,-5 0 5,-3 1-3,-2 2-3,-2 5 1,-1 1-3,1 5-3,-1 3-2,-2 0-1,2 5 0,-3 7-13,3 5-8,1 3-31,0 2-30,6 1 0,0 1-51,4-3-104</inkml:trace>
  <inkml:trace contextRef="#ctx0" brushRef="#br0" timeOffset="1">1691-30 330,'-4'1'0,"0"0"66,2 0-37,-1 1-11,-1-1-3,0 4 2,0-2-8,0 5-7,-1 1-2,0 3 0,-2 5 0,2-4 0,-2 8 0,1-4 0,2 5 0,1-1 0,2-1 0,0 3 0,1-3 0,0 3 0,0-3 0,5-5-2,3 0 3,2-4 6,1-2 6,2-2-1,1-7 3,4 0 1,-3 0 3,1 0 4,0-10-1,2-9-1,0-1 1,-5-1-9,1-3-3,-1-1-4,-2 1 0,-3 5-1,0 2 5,0 4 2,-2 0 4,0 6-3,-1 2-5,-1-1-6,0 2 0,2 3-3,1 1 0,-1 2 2,5 9 27,0-1-14,0 6-3,-1 7-3,0-2-4,-1 5 0,-1-1-2,0 3-1,0-4-2,-3-5-3,-1-3-5,0-6 2,-1-1 4,1-5 0,-2-4-10,5 0 6,2-2 4,0-9 6,3-8 2,3-3-2,-2 0-2,1-3 1,4 2 0,-4 2 2,1 1-2,2 6 2,0 4-2,0 0 0,1 7 1,1 3 3,1 0-2,-1 0 1,4 3 5,-4 5-3,3 0-5,-4 1-1,0 6 4,-2 5-3,-3 5-1,-1-4 1,-3 2-3,-1 2-1,0-4 2,-1-7 0,-1-4-3,2 3 3,-2-3 0,2-1 0,-2 0-3,2-2 3,0 1-3,1 1 1,0-4-2,-1-2-3,3-3 3,-3 0 1,2-1 2,-1-10 2,-1-3 4,0-3-2,-2 0 1,-1-3 0,-3-3-2,-2 3 2,0-4 0,0 1-2,-4 2 1,-2 3 1,-3-3 4,2 8-2,-3 3 2,0 0 1,0 4-3,-1 3 4,2 3-2,1 0-4,2 0-1,-1 0 0,4 4-1,2 0-2,1 2 0,0-4-2,0 1-2,8-3 0,5 0 2,4 0 4,3 0 9,5-3-3,7-5-4,4-3-3,3-4-2,2-4-80,-2-5-167</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3:51.390"/>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5 572 247,'-2'1'0,"0"1"124,1 0-74,1-2-11,0 0-2,0 0-7,0 0-5,0 0 6,1 0 0,5 0-5,3 0-3,0 0-10,2-2-3,0-4 3,4-3 0,-1-3-6,2 0-4,1-6 0,2-2 0,2-4-1,-1-4 8,2-3-13,-2-3 6,3-2 3,0-3-4,-2 0-2,1 2 0,-3-3 0,-2 1 4,-3 5-5,-2 3 2,-3 5 6,-3 3 8,-2 7 7,-4 6 15,0 1-7,0 6 1,-7 3 0,-4 0-10,-3 8-15,-2 5-6,-2 10 0,-1 2-2,-2 6 1,3 4 0,-1 1 1,4 6 0,0 2-1,2-3 0,1 2-1,1-3 1,4 1-5,1-4-6,2-5-1,3-3 2,1-5-3,0-1 3,0-7 1,5-3 5,2-3 3,1 1-2,2-4 0,1-1 1,-2-2 2,2 1 0,0-3 1,3-1 0,-1 0 1,0-1-1,1 1 3,1 0-2,-2-1-1,0 4 0,2-3 0,-3 3 1,0 1-1,1 0 0,-1 5-4,-2 0 4,1 4 0,0-3-1,0 3 1,0-2 0,-4-1 0,3-2-1,-4-2-3,1 0-1,-2-6-2,0-1-1,1 0 6,-1-9 1,-1-5 2,0-3 5,1-3-4,-5 0-1,0-1 3,1-1-1,-2 2 1,-6 3-3,-2 0 0,3 2 2,-2 7 3,0 1-4,-1 5-3,-1 2 0,3 0-4,-1 6-2,0 3-8,2 4-31,1 0-37,3 4 10,0 0-18,2-4-39,-2-2-52</inkml:trace>
  <inkml:trace contextRef="#ctx0" brushRef="#br0" timeOffset="1">627 494 377,'-3'2'0,"-2"1"62,0 1-5,1 5-27,-3 1-13,-1 3-7,2 0-5,-2 6-5,3-1 0,-1 1 0,2 3 0,2-2 0,0 0 0,2 3 0,0-3 3,0 0-3,2 0 0,4-5-5,6 0 6,3-2 3,-1-4 1,1-3 1,2-4 1,0-2 1,-3 0 4,3-6 2,1-5-1,-1-5-5,-2 0-3,0-1-2,-1 0-2,2-3 2,0 1-1,2 2-1,-2 2 8,3 2 3,-1 5 0,2 5 3,0 3 1,-4 0 2,-1 4 5,2 10-4,-3 0-5,-1 3-2,-4 0-5,0 1 2,-6-1-5,-3 0 0,0 2-1,0-4 3,-8 2-2,-1-2-4,-2-2 0,1-2 4,-1-1-4,2-1 0,1-3-1,1 1 1,1-5-4,3 0 3,1-1-1,2-1-4,0 0-2,0 0 0,6 0 6,3 0 3,2 2-1,2 2 0,2 0 0,-1 4 1,2-1-2,1-2 0,1 3-10,1-1-7,-2-3-13,1-2-19,0-2-1,-4 0-6,-1-9-16,-2-3-72,-3-5-78</inkml:trace>
  <inkml:trace contextRef="#ctx0" brushRef="#br0" timeOffset="2">1017 294 532,'-6'9'0,"4"4"39,-2 0 12,3 1-18,1 2-17,0-3-12,0 1-4,0-6 0,6 1-4,5-2 0,-1-4 0,5-3-3,1 0 0,2 0-18,6-9-47,-3-3-35,0-3-82</inkml:trace>
  <inkml:trace contextRef="#ctx0" brushRef="#br0" timeOffset="3">1135 906 314,'0'0'0,"0"-1"97,0-1-36,0 0-6,-1-2-11,1 2-7,0-2-5,0-1-4,1 1-1,5-3 8,1-2-4,0 0-4,5-3-6,-2 0-1,2 0 2,3-1 4,-2 3-1,1-2 2,-2 1 1,0 2-4,0 2-4,-1 1-2,0 5-6,0 1-3,-2 0 2,0 6 5,-1 5-1,-1 3-2,-2 3-1,-2 1-7,-1 4-4,0 0 1,-2 0-1,0 0 0,0-3-2,0-6-1,0-3-2,1-6 0,2-3 0,1-1-5,4 0 5,1-1 4,3-7 0,-1-4 3,4 0-2,1-3-1,-2-1 0,-1 4 4,1 0-3,-4 5 2,-1-2 3,1 6 4,-3 2 1,0 1-4,0 0-3,-1 4-2,-1 3 0,1 3-1,-1 2 1,0 3-1,-2 1-1,1 1 0,-2-1 0,0 1-21,0-2 8,1-4 0,0-1 0,1-3 5,0-1 2,1-5 2,1-1 4,2 0 0,2 0-1,0-8 3,2-4-3,-1 0 2,2 1 1,-1 0-2,-2 3 0,-2 3 0,0 1 0,2 4-2,-2 0 2,0 0 0,0 12-7,-1 3 6,-1 2-1,0 3-1,-1 1 0,0 1-3,2-4-8,-2-1 8,3-2 3,-2-1 0,4-8 3,-2-1 0,1-4 0,0-1 3,-1 0-1,1-10 1,0-5-1,2-2-1,-3 0-1,-2-4 0,-2-2 1,-1 2-1,-3 0 2,0 0-1,-5 3 0,-5-1 1,-4 4-4,-3 4 1,0 5-1,-2 1 0,0 5-2,1 0 3,5 0-1,3 0 2,2 0 0,3 3 0,3 1 2,2-3-1,0 1-1,7 0 0,6-2 0,5 0 3,7 0-1,8-5 0,4-5 0,7-5 0,3 1-2,6-7 0,-3-2-217,-4-2-201</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5:10.195"/>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5 397 187,'0'0'0,"0"0"66,0-4-20,0 3 6,0-1-18,0 2-9,0 0 1,0 0-7,0 0-1,0 0 1,0 0-4,0 0-6,0 0-2,-1 2-2,0 0-1,-1 1 2,1-1-2,1 0 2,0-2-5,0 4-1,0-2 0,0-2 0,0 1 3,0-1 0,0 3 4,0-3 2,0 0-1,1 0-1,2 0 1,-1 0-1,1 0 4,2 0 0,1 0 0,0 0 1,-1 0 2,3-4-2,2-4-1,-1 1-2,3-3-3,-2 1 0,2-1-1,1 1-1,-1-2 3,1 0-2,-1 1 0,3 1 0,-5 1-2,1 0-2,-2 2-1,0 2 0,-1 0 1,0 0-1,-3 0-2,3 1 2,0-1 0,0 0 0,0 0 1,0 0-1,2 1 0,1-2 2,-1 1-2,2-2 0,0-1 2,3 1-2,-2 0 0,0 1 2,3-3-2,-2 4 0,1-3 7,-1 0-5,1 1 3,0 1-2,-4-2-2,2 4 0,-2-3 1,1 4-1,-3-1 0,0-1-1,2 2 0,-4-2 0,3 3 1,-1-2-1,-3 1 0,4 1 1,-2-2-2,-2 2 1,3-1 0,-2 0 0,0 0 1,2 2-1,-1 0 0,1 0-1,-3 0 1,5 0 0,0 0 0,-4 0-1,4 0 0,-2 0 2,2 0 0,-1 0-1,-2 0 0,3 0 1,-2 0-1,0 0 0,-1 0 0,1 0 0,0-1 0,1 1 1,-2 0-2,2-4 2,-1 4-1,1-1 0,0 1 0,-2-1 0,-1 1 0,-1-1 0,-1 1 0,1 0 0,-1-1 0,-4 1 1,3 0-1,-2 0 0,-1-1 1,-1 0-2,0-1 2,0 2-1,0 0 0,0 0 3,1 0-3,-1 0 0,0 0 0,0 0 1,0 0-1,0 0 0,0 0 1,0 0-1,0 0 0,0 0 2,0 0-3,0 0 2,0 0-1,2 0 0,-2 0 0,0 0 0,0 0 0,0 0-1,0 0 1,0 0-1,1 0 1,0 0 0,0 0 0,-1 0 0,0 0 1,0-2-1,0 2 0,0 0 0,0 0 0,0 0 0,0 0 0,0 0 0,0 0 0,0 0-1,0 0 0,0 0 1,2 0 0,-1 0 0,-1 0-1,1 0 1,1 0 0,-2 0 1,0 0 0,0 0-1,0 0 0,0 0 2,0 0 0,0 0 2,0 0 1,0 0-1,-2 0 2,0 0 0,-2-1 0,1-1 1,-3-4 1,0 3-3,0-2 1,-2 0-3,3-1-1,-2-1 1,2 1-2,-1 2-2,1 0 2,0-1 1,-3 0-2,3 1 0,0 1 0,1-2 0,0 2-2,1-1 2,3 1 0,-3-2 2,-1 2 0,3 0-2,-3 0 0,1 1 6,1 0-3,-1-2 1,1 1 1,-1 0-3,2 2 2,-2 0-1,0 0-1,1 1 1,0-2 1,2 2-3,0 0 2,0 0-1,0 0-2,0 0 0,0 0 2,0 0-2,0 0 3,0 0-3,0 0 0,0 0 0,0 0 0,0 0 0,0 0-2,0 0 2,0 0-3,0 0 3,0 0 0,0 0 0,6 0-1,-1 2 1,2 0 0,0 3 0,0-1 0,1 0 0,1-1-1,0 2 1,2-4 0,-1 3 0,1-1 0,1-1 0,-2 2 0,1-3 0,-2 1 0,-1 1 0,0-1 0,0-1 0,-2 0 0,0 1 0,-1 0 0,-1 0 0,0 0 0,-3 0 0,-1 1 0,1 0-1,-1 0 2,0-1 1,0-1 0,0 1-2,0 0 0,0 0 5,-1 0-4,-1-2 1,-4 3 0,1-1-4,2 1 4,-1-1-2,0 1 0,-1 1-2,1-1 2,-1 2 0,-2 2 2,-1 0-4,-2-1 1,2 4 1,-2-2 3,-1 3-3,0-2 0,0 3-2,-1-1 2,0 1 0,-1-1 0,1 2 0,0 0-1,-1 2 2,1-3-1,1-1 0,4 0 0,-1-2 0,2-3 0,2 1 0,2-3 0,0-2 0,2 0-1,0-1-4,0-1-3,0 0-7,0 0-24,0 0-46,3 0-20,0-1-59,-1-4-155</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7:24.703"/>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3628 3438 78,'0'0'0,"0"0"75,0 0-28,0 0-4,-1 0-10,-1 0-20,1 0-6,-2 0 3,1 1 0,-1 0 1,0 0-7,2 0 2,0-1 7,1 0 23,-1 0 3,1 0 0,0 0 2,0 0-12,-2 0-7,2 0 2,0 0-7,0 0 1,0 0 0,0 0-5,0 0 1,0 0 5,0 0 0,0 0-1,0 0-3,0 0-6,0 0-5,3 0 2,2-3 5,2-3 5,-1 0 2,4-2-5,-1-1-3,1 0-2,-1-1 1,1-4 0,-1 2 3,0-1-2,2-2-2,-3-2 4,-1-2-3,3 2 2,-4-3 1,2-1 0,-1 3-5,-1-1-1,0-1 3,-4-1 1,2 1 4,-1-3-3,-2 1-5,0 2 3,1-4-2,-2-2 2,0 3-1,0-2 0,0-1-5,0-2 3,0 2-5,0-2-1,0-1 0,-4 2 0,-1-1 1,-1 0-1,0-1 0,-2 4 1,-3-2-1,1 1 0,-1-1 3,1 1-5,-3-2 3,-3 2 1,1-1 4,1 2 2,-2-3-4,-1 3-3,0-3 1,1 2-2,-4 0 0,2-3 2,-2 2-2,0-2 0,-1 4 0,0-2 2,-3-1-3,-1 1 1,-4-1 0,3 3 0,-3-2 1,-1 2 0,-1-1-2,-2 1 1,2 3 0,-3 0 0,-1 2 0,0-1 3,-1 0-4,2-1 2,-2 0-2,4-2 1,-4 0 0,2-1 0,-1 0-2,0 0 3,-2-3-1,4 3 0,1-3 0,1 2 0,-3 0 0,-1-2 0,2 2 0,-1 0 0,-1 1 0,0-1 0,2 3 0,1 0 0,0 0 0,-1 2 0,4 3-1,-3-1 1,0 0-5,-1 0 8,-2-2-5,5 1-1,-3-1 3,-1 1 0,1-2 0,1 2 0,1 0 0,-1 0 0,-1-2 0,0 1 1,2 1-1,-2-3 0,-2 3 0,3 0 0,-3 0 0,1 0 0,-2 1 0,4 1-1,-1-1 1,0 2 0,1-2-4,2 3 4,1-5-4,0 4 5,0-2-2,-1-2 0,3 4 2,0-1-1,-1-3 0,-2 3 0,1-3 0,-2 1 0,0 1 0,2 0 0,-3 0 0,3 0 1,0 2-1,0 0 0,2-1-1,-2 1 1,1 2 0,-1-4 0,1 2 0,-1 2 0,0-2 0,2 2 0,0-1-1,0 0 2,-1 0-2,3 0 1,-4 0 0,3 0 0,-2-2 0,2 1-3,-2 0 1,0 1 0,-1-1 3,2 2 0,-2-2-1,0 0 0,2 2 0,-3 2-1,2-4 2,2 4-2,1-1 0,-1 2 2,2-2 0,-1 3-1,3-1 0,-1 0 0,0 2 0,3-1-1,1 3 1,2-1 0,3 3 1,1 1-1,2 0 0,2 3 0,0-5 0,-2 2 0,4 2 0,1 1 0,3 2 0,1-3 0,0 3 1,2 0-1,0 0 0,0 0 0,-2 0 0,2 0-2,-2-1 2,2 1-4,0 0 2,0 0 2,0 0 0,0 0-3,0 0 3,0 0-2,0 0 2,0 2 0,0 2 0,0-4 0,0 3 0,2 1-1,-2-2 2,2-1 0,0 0-2,-1 1 1,0 0 0,2-2 0,0 3-1,-1 1 1,3-1 0,-1 2 0,2 2-1,-1-1-2,2 1 3,2 6 0,-1-2 0,2 4 0,1 1 0,-1-1 0,1 2 0,-2-1-1,-1-2 0,0 0 2,0-4-1,-3 0 0,-1-5 0,-1 1 0,1-3 0,-3-1 0,-1-2 0,1 1 0,0-1 1,1 0-1,-2 1 0,0-1 0,0 0 3,0 0-3,0 0 0,0 0 3,0 0-3,-2-4 0,0 0 2,-3-1-3,-1 0 2,1-2 0,-2-1-1,2 2 0,-1 0 0,2-3 1,-3 3-1,-1-3 0,2 0 0,-1-1 0,2 0 0,-3 1-1,0 0 2,4-1 0,-1 3-1,-1-2 0,0 1 0,3 2 0,-2 0-1,1-1 2,1 3-2,1 0 1,0-3 0,0 2 0,2 1 0,-2 0 0,0 0 0,-1 1 0,1-1-1,2 2 0,0 2 2,0-2 0,0-2-1,-2 4 0,2 0 0,0-2 0,-2 1 0,2 1-1,0 0 0,0 0 1,0 0 0,0 0-2,0 0 2,0 0 0,0 0-5,0 0 7,1 0-4,4 0 1,7 0 2,-3 1-1,0 1 0,2 4 0,-2 0 0,4-3 0,-1 3-2,5 2 2,0 1 0,3-1-1,4 1 1,1 2 0,0 0-1,1 1 1,1-5 0,0 3-11,-2-1-50,-1-4-74,-7-1-58,-5-4-72</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7:24.705"/>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40 20 199,'-5'0'0,"1"1"40,0-1-25,2 0 2,1 0 7,-3 0 8,2 0-3,-1 0 7,3-1-4,-1-2-4,-2 1 7,0 1-6,2-1-7,0 0-1,-1 0 3,1 2-3,0-2 1,1 2-1,0 0-2,0-1 5,0 0-1,0 0 3,0 0 5,-3-1-1,3 2-1,0 0-3,0 0-8,0 0-4,0 0-5,0 0-6,3 0-3,-2 0 0,7 0-3,0 0 5,1 0-1,2 0 2,3 0 4,3 0 1,0 0 3,2 0 1,1 0 1,-1 0-8,2 0-3,2 0-2,-1 0 0,1 3 2,-1-2-2,2 3-1,1-2 1,0 0-49,-2 0-47,-6-1-100,-6-1-335</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3:51.388"/>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82 263 32,'-12'4'0,"3"-1"3,2-3 25,2 0-1,-2 0 11,2 0 7,0 0 4,0 0 4,-1 3-7,2-3 2,0 0 7,2 0-8,-1 0-6,0 2-8,1 0 2,-1-2-10,3 3-3,0 1-6,0-1-5,0 0 0,3-3-1,7 0 2,4-3 10,3-14 1,4-5-4,0-3-9,2-3-3,0 1-3,1-3-2,1 6 0,-3 3 1,-2 3-3,-3 1 0,0 1 4,-5 6-2,-4-2 0,0 3 1,-2 2-2,-3 3 2,0-2-2,-3 4-1,1 2 0,-1 0 5,0 0-3,0 0 6,-1 8 2,-5-1-9,-3 4-1,1 4 0,-2-3-3,2 3 4,-2 4-1,3 3 0,-1 0-3,1 8 2,-2 4 1,1 2 0,3 3-6,-2 2-3,1-1-1,0-1 0,4 2 0,-2 4 4,2 3 2,-2 0-2,3 2-2,-2 1 5,2 0-4,0-4-2,1-5 1,-2-1 0,1-4 1,1-6 1,-1-3 2,0-4 3,-3-2-1,2-5 2,0-3 0,-1-3-1,2-3 1,-1-2-4,2-3 3,-1-3-1,0 0 3,1-3-2,0-11-12,0-4 14,0-5-1,1-7 0,7-4-8,0-5 8,2 0 0,2-6 0,3-2-3,-1-1 3,5-3 0,-1-6-2,3-1 2,0 1 2,0 3-2,4-1 1,-1-3-1,1 5 3,-1 5-3,-2 7 0,1 4 3,-4 9-1,0 10-2,-5 7 0,-1 5 0,-1 1 0,-1 5 0,-1 0 0,0 0 9,0 5-4,1 2 1,-3 8-2,1 0 0,0 8-2,-2 2 3,-1 5-3,1 1-1,-2-2 0,0 1-1,-1-5 0,0-1-4,1-5 2,-1-2 1,0-6 0,2 0 0,0-5-2,1-4-1,1-2-2,0-4 2,1-6 7,3-7 2,1-4-2,-1-5 1,4-4 1,-1-4 4,1 2 2,3 2 7,-4 1 2,1 5-2,-1 7-5,-1 8-1,1 6-6,2 2 0,0 1 5,0 1-1,-1 11-3,2 0 1,-3 7-2,-5 7-2,1 2-1,-3-4 2,-2-1-3,-2-1-3,0-7 0,-1-7 0,-1-2-3,0-1 0,0-3-4,2-2-9,2-4 7,2-7 11,2-10 5,3-4-3,3-1-1,-1 1-2,-1 0 0,2 4 0,-2 6-1,-2 10 1,1-3 0,-1 4 0,1 4-6,2 0 5,-1 0 2,1 0 2,1 5-2,-1 2 0,1-4 0,0 5 0,-1 0 0,0 2-2,1 1-1,-3 1-4,2 2-4,-2 0-5,0 1 3,-1-7 9,0-3 0,0 1 1,0-6-2,-1 0 0,-1 0 1,0-4 3,-1-8 0,1-5 5,-1 0 1,-4-2-2,-1-2 0,-3-1 1,-1 1 1,0 4 3,-5 0 5,-3 1-3,-2 2-3,-2 5 1,-1 1-3,1 5-3,-1 3-2,-2 0-1,2 5 0,-3 7-13,3 5-8,1 3-31,0 2-30,6 1 0,0 1-51,4-3-104</inkml:trace>
  <inkml:trace contextRef="#ctx0" brushRef="#br0" timeOffset="1">1691-30 330,'-4'1'0,"0"0"66,2 0-37,-1 1-11,-1-1-3,0 4 2,0-2-8,0 5-7,-1 1-2,0 3 0,-2 5 0,2-4 0,-2 8 0,1-4 0,2 5 0,1-1 0,2-1 0,0 3 0,1-3 0,0 3 0,0-3 0,5-5-2,3 0 3,2-4 6,1-2 6,2-2-1,1-7 3,4 0 1,-3 0 3,1 0 4,0-10-1,2-9-1,0-1 1,-5-1-9,1-3-3,-1-1-4,-2 1 0,-3 5-1,0 2 5,0 4 2,-2 0 4,0 6-3,-1 2-5,-1-1-6,0 2 0,2 3-3,1 1 0,-1 2 2,5 9 27,0-1-14,0 6-3,-1 7-3,0-2-4,-1 5 0,-1-1-2,0 3-1,0-4-2,-3-5-3,-1-3-5,0-6 2,-1-1 4,1-5 0,-2-4-10,5 0 6,2-2 4,0-9 6,3-8 2,3-3-2,-2 0-2,1-3 1,4 2 0,-4 2 2,1 1-2,2 6 2,0 4-2,0 0 0,1 7 1,1 3 3,1 0-2,-1 0 1,4 3 5,-4 5-3,3 0-5,-4 1-1,0 6 4,-2 5-3,-3 5-1,-1-4 1,-3 2-3,-1 2-1,0-4 2,-1-7 0,-1-4-3,2 3 3,-2-3 0,2-1 0,-2 0-3,2-2 3,0 1-3,1 1 1,0-4-2,-1-2-3,3-3 3,-3 0 1,2-1 2,-1-10 2,-1-3 4,0-3-2,-2 0 1,-1-3 0,-3-3-2,-2 3 2,0-4 0,0 1-2,-4 2 1,-2 3 1,-3-3 4,2 8-2,-3 3 2,0 0 1,0 4-3,-1 3 4,2 3-2,1 0-4,2 0-1,-1 0 0,4 4-1,2 0-2,1 2 0,0-4-2,0 1-2,8-3 0,5 0 2,4 0 4,3 0 9,5-3-3,7-5-4,4-3-3,3-4-2,2-4-80,-2-5-167</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4:55:21.235"/>
    </inkml:context>
    <inkml:brush xml:id="br0">
      <inkml:brushProperty name="width" value="0.08333" units="cm"/>
      <inkml:brushProperty name="height" value="0.08333" units="cm"/>
      <inkml:brushProperty name="color" value="#00B050"/>
      <inkml:brushProperty name="fitToCurve" value="1"/>
    </inkml:brush>
  </inkml:definitions>
  <inkml:trace contextRef="#ctx0" brushRef="#br0">1834 38 12,'0'-2'28,"0"2"20,0 0-18,0 0-3,0 0 0,0 0-3,-1 0 4,0 0 11,1 0-8,-2 0-9,-1 0-5,3 0-2,0 0 0,0-1-1,-1 0-3,1-1-1,0 2 6,0-2-2,0 0-3,0 2-1,0 0-4,0-2-2,0 1-1,1 0 3,2 1-3,-1-2 7,-1 1 1,0-2 5,-1 1 4,0 1 0,0-1-3,0 0 7,3 1-3,-3-1-3,0 1-2,1-1-6,-1 0-3,0 1 1,0 0 0,0 1-2,0 0-2,0 0 0,0 0-1,0 0 0,0 0 4,2 0-3,-2 0 1,0 0 3,0 0 1,0 0 1,0 0 1,0 0 2,0 0 0,0 0-1,0-2-5,0 2-1,0 0-1,0 0-1,0 0 1,0 0-2,0 0-1,-2 0 1,1 0 1,-2 0 1,1 0 0,-3 1-1,3-1-1,-4 0-3,-1 1 0,2 3 5,-2 0-5,-1 0 0,0 1 1,-2-1-1,1-1 2,-1 2-2,-1-3 0,-1 1 0,0 2 1,-2-2-1,2 0 0,-2 0 2,-1 0-2,3 1 0,-2-1 1,-1 1-2,0 1 1,0 0 0,0 1 0,-3 1-1,2 1 1,-3-1 1,4 1-1,-6 1 0,1-2 1,-2 0-1,0 2 0,0-2 0,2 3 0,-2-2 0,0 1 0,3 0-1,0 0 1,-2 1 0,1-4 0,2 3 1,-1 0-2,0 1 1,0-1 0,0-1 0,2 2 0,-3-2 0,-1 0 0,-1 2 0,2 2 0,-1-4-1,0 2 1,0 0 1,-1-1-1,2 0 0,-2-1 1,1 2-1,0 2-1,-1-4 1,0-1 0,3 1 0,-4 0 0,2 0 0,1 1 0,2-1 0,1 0 0,0 2 0,0 0 0,1-3-1,-2 2 1,2-2 0,-1 3-2,2-3 3,0-1 0,2 0-1,-1 0 0,0 2 0,3-1 0,-4 1-1,2 0 1,-2-1 1,0 1-1,1-3 0,-4 3 0,5-1 0,-2 1 0,-2 0-1,4 2 2,-2 0-1,0 1 0,1-2 0,2 0 0,-1 0 0,1-1-1,1 1 1,-3 1 0,1 1 0,-2 0 0,0 0 0,0 0 0,0 0 0,0 0-1,1 3 1,-1-5 0,3 3 0,1 0-1,-3 3 0,2-4-2,-2 3 3,2-1 0,0 0 0,-1-2 0,4 1 0,1-2 0,-2-1-1,3-1 1,0 0 0,2-2 0,0 0 0,-1-3 0,3 0 0,1 0 0,-3-1 0,4-2 0,0 2 0,1-2 0,-3 0 0,2 0 0,1 0 0,0 0 0,-3 0 0,3 2 0,-1-2 0,1 1-2,0 2 2,0-3 0,0 1-1,-2 0 1,2-1 0,0 0 0,-1 0-1,1 1 2,0 2 0,0-3-1,-2 1 0,2 2 0,0-2 0,0-1 0,0 0 0,0 0 0,0 0-4,0 0 1,0 0 0,0 0 1,0 0-1,0-3 2,2-1-1,5-3 0,-1 0-2,1-5 2,2 1-1,1-3 0,1-1-1,2-3-5,-2 1-12,1-2-2,0-2 2,-1 0 1,0 1 1,1 2 5,-2-1 9,1 0-3,-3 2 3,2 1 3,-4 3-3,1-2 1,3 1 2,-3 3 2,-1-2 0,1 2-2,0-1 2,0 3 0,-3 0 0,3 3-1,-3-1 1,-1 1 0,1-1-1,0 4 1,-3 0 0,2 1 0,-2 1 1,-1 0-2,0 1 2,0 0-2,0 0 2,0 0 6,0 0 0,-4 0-6,-1 7 2,-2 0-3,-3 1 0,1 2 0,1 1 3,-2 1-1,2 1 0,-3 2 3,3-1-1,0-2-2,1 0-1,0 1 0,0-3-1,2 2 0,-1-3 0,1 1 4,-2 0-2,0 2 4,0-1 0,0 3-2,1-4-2,-3 5-1,2-1 0,-1 0 0,-1 2 0,2-2 1,0-2-1,-1 1-1,1-2 0,3-2 3,1-1-3,1-3 0,0 0 0,1-1 0,1-2 0,-2 1 0,2-1 0,-1-1 0,1 0 0,0 1 0,0-1 0,0 0 0,0 1 0,0-1 0,0 1 1,0-1-1,0-1 0,0 0-1,0 0 1,0 0 0,0 0-3,0 1 3,0 0 0,0-1 0,0 1-1,0-1 1,0 0 1,0 0-1,0 0 0,0 0 0,1 0 2,2 0-2,0 0 4,1 0-2,0 0 1,2 0-1,-2 0 0,0 0-2,1 0 0,1 0 0,-2 0 3,1-3-2,2 2 0,0-2 2,1-3 2,3 2 1,1-3-2,2 0-2,1 1-1,3-1 0,1-1-1,5-3 0,1 2 2,2-2-2,2-1 0,0-2 2,-2 3-1,-1-1 1,-4 0-2,-5 4 0,-3-1 1,-3 5-1,-5 0 0,-2 2 0,1 2 0,-2 0 0,-2 0 0,1 0-12,-1 0-23,0 0-34,-1-1-67,-1-9-231</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3:51.390"/>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5 572 247,'-2'1'0,"0"1"124,1 0-74,1-2-11,0 0-2,0 0-7,0 0-5,0 0 6,1 0 0,5 0-5,3 0-3,0 0-10,2-2-3,0-4 3,4-3 0,-1-3-6,2 0-4,1-6 0,2-2 0,2-4-1,-1-4 8,2-3-13,-2-3 6,3-2 3,0-3-4,-2 0-2,1 2 0,-3-3 0,-2 1 4,-3 5-5,-2 3 2,-3 5 6,-3 3 8,-2 7 7,-4 6 15,0 1-7,0 6 1,-7 3 0,-4 0-10,-3 8-15,-2 5-6,-2 10 0,-1 2-2,-2 6 1,3 4 0,-1 1 1,4 6 0,0 2-1,2-3 0,1 2-1,1-3 1,4 1-5,1-4-6,2-5-1,3-3 2,1-5-3,0-1 3,0-7 1,5-3 5,2-3 3,1 1-2,2-4 0,1-1 1,-2-2 2,2 1 0,0-3 1,3-1 0,-1 0 1,0-1-1,1 1 3,1 0-2,-2-1-1,0 4 0,2-3 0,-3 3 1,0 1-1,1 0 0,-1 5-4,-2 0 4,1 4 0,0-3-1,0 3 1,0-2 0,-4-1 0,3-2-1,-4-2-3,1 0-1,-2-6-2,0-1-1,1 0 6,-1-9 1,-1-5 2,0-3 5,1-3-4,-5 0-1,0-1 3,1-1-1,-2 2 1,-6 3-3,-2 0 0,3 2 2,-2 7 3,0 1-4,-1 5-3,-1 2 0,3 0-4,-1 6-2,0 3-8,2 4-31,1 0-37,3 4 10,0 0-18,2-4-39,-2-2-52</inkml:trace>
  <inkml:trace contextRef="#ctx0" brushRef="#br0" timeOffset="1">627 494 377,'-3'2'0,"-2"1"62,0 1-5,1 5-27,-3 1-13,-1 3-7,2 0-5,-2 6-5,3-1 0,-1 1 0,2 3 0,2-2 0,0 0 0,2 3 0,0-3 3,0 0-3,2 0 0,4-5-5,6 0 6,3-2 3,-1-4 1,1-3 1,2-4 1,0-2 1,-3 0 4,3-6 2,1-5-1,-1-5-5,-2 0-3,0-1-2,-1 0-2,2-3 2,0 1-1,2 2-1,-2 2 8,3 2 3,-1 5 0,2 5 3,0 3 1,-4 0 2,-1 4 5,2 10-4,-3 0-5,-1 3-2,-4 0-5,0 1 2,-6-1-5,-3 0 0,0 2-1,0-4 3,-8 2-2,-1-2-4,-2-2 0,1-2 4,-1-1-4,2-1 0,1-3-1,1 1 1,1-5-4,3 0 3,1-1-1,2-1-4,0 0-2,0 0 0,6 0 6,3 0 3,2 2-1,2 2 0,2 0 0,-1 4 1,2-1-2,1-2 0,1 3-10,1-1-7,-2-3-13,1-2-19,0-2-1,-4 0-6,-1-9-16,-2-3-72,-3-5-78</inkml:trace>
  <inkml:trace contextRef="#ctx0" brushRef="#br0" timeOffset="2">1017 294 532,'-6'9'0,"4"4"39,-2 0 12,3 1-18,1 2-17,0-3-12,0 1-4,0-6 0,6 1-4,5-2 0,-1-4 0,5-3-3,1 0 0,2 0-18,6-9-47,-3-3-35,0-3-82</inkml:trace>
  <inkml:trace contextRef="#ctx0" brushRef="#br0" timeOffset="3">1135 906 314,'0'0'0,"0"-1"97,0-1-36,0 0-6,-1-2-11,1 2-7,0-2-5,0-1-4,1 1-1,5-3 8,1-2-4,0 0-4,5-3-6,-2 0-1,2 0 2,3-1 4,-2 3-1,1-2 2,-2 1 1,0 2-4,0 2-4,-1 1-2,0 5-6,0 1-3,-2 0 2,0 6 5,-1 5-1,-1 3-2,-2 3-1,-2 1-7,-1 4-4,0 0 1,-2 0-1,0 0 0,0-3-2,0-6-1,0-3-2,1-6 0,2-3 0,1-1-5,4 0 5,1-1 4,3-7 0,-1-4 3,4 0-2,1-3-1,-2-1 0,-1 4 4,1 0-3,-4 5 2,-1-2 3,1 6 4,-3 2 1,0 1-4,0 0-3,-1 4-2,-1 3 0,1 3-1,-1 2 1,0 3-1,-2 1-1,1 1 0,-2-1 0,0 1-21,0-2 8,1-4 0,0-1 0,1-3 5,0-1 2,1-5 2,1-1 4,2 0 0,2 0-1,0-8 3,2-4-3,-1 0 2,2 1 1,-1 0-2,-2 3 0,-2 3 0,0 1 0,2 4-2,-2 0 2,0 0 0,0 12-7,-1 3 6,-1 2-1,0 3-1,-1 1 0,0 1-3,2-4-8,-2-1 8,3-2 3,-2-1 0,4-8 3,-2-1 0,1-4 0,0-1 3,-1 0-1,1-10 1,0-5-1,2-2-1,-3 0-1,-2-4 0,-2-2 1,-1 2-1,-3 0 2,0 0-1,-5 3 0,-5-1 1,-4 4-4,-3 4 1,0 5-1,-2 1 0,0 5-2,1 0 3,5 0-1,3 0 2,2 0 0,3 3 0,3 1 2,2-3-1,0 1-1,7 0 0,6-2 0,5 0 3,7 0-1,8-5 0,4-5 0,7-5 0,3 1-2,6-7 0,-3-2-217,-4-2-201</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7:24.703"/>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3628 3438 78,'0'0'0,"0"0"75,0 0-28,0 0-4,-1 0-10,-1 0-20,1 0-6,-2 0 3,1 1 0,-1 0 1,0 0-7,2 0 2,0-1 7,1 0 23,-1 0 3,1 0 0,0 0 2,0 0-12,-2 0-7,2 0 2,0 0-7,0 0 1,0 0 0,0 0-5,0 0 1,0 0 5,0 0 0,0 0-1,0 0-3,0 0-6,0 0-5,3 0 2,2-3 5,2-3 5,-1 0 2,4-2-5,-1-1-3,1 0-2,-1-1 1,1-4 0,-1 2 3,0-1-2,2-2-2,-3-2 4,-1-2-3,3 2 2,-4-3 1,2-1 0,-1 3-5,-1-1-1,0-1 3,-4-1 1,2 1 4,-1-3-3,-2 1-5,0 2 3,1-4-2,-2-2 2,0 3-1,0-2 0,0-1-5,0-2 3,0 2-5,0-2-1,0-1 0,-4 2 0,-1-1 1,-1 0-1,0-1 0,-2 4 1,-3-2-1,1 1 0,-1-1 3,1 1-5,-3-2 3,-3 2 1,1-1 4,1 2 2,-2-3-4,-1 3-3,0-3 1,1 2-2,-4 0 0,2-3 2,-2 2-2,0-2 0,-1 4 0,0-2 2,-3-1-3,-1 1 1,-4-1 0,3 3 0,-3-2 1,-1 2 0,-1-1-2,-2 1 1,2 3 0,-3 0 0,-1 2 0,0-1 3,-1 0-4,2-1 2,-2 0-2,4-2 1,-4 0 0,2-1 0,-1 0-2,0 0 3,-2-3-1,4 3 0,1-3 0,1 2 0,-3 0 0,-1-2 0,2 2 0,-1 0 0,-1 1 0,0-1 0,2 3 0,1 0 0,0 0 0,-1 2 0,4 3-1,-3-1 1,0 0-5,-1 0 8,-2-2-5,5 1-1,-3-1 3,-1 1 0,1-2 0,1 2 0,1 0 0,-1 0 0,-1-2 0,0 1 1,2 1-1,-2-3 0,-2 3 0,3 0 0,-3 0 0,1 0 0,-2 1 0,4 1-1,-1-1 1,0 2 0,1-2-4,2 3 4,1-5-4,0 4 5,0-2-2,-1-2 0,3 4 2,0-1-1,-1-3 0,-2 3 0,1-3 0,-2 1 0,0 1 0,2 0 0,-3 0 0,3 0 1,0 2-1,0 0 0,2-1-1,-2 1 1,1 2 0,-1-4 0,1 2 0,-1 2 0,0-2 0,2 2 0,0-1-1,0 0 2,-1 0-2,3 0 1,-4 0 0,3 0 0,-2-2 0,2 1-3,-2 0 1,0 1 0,-1-1 3,2 2 0,-2-2-1,0 0 0,2 2 0,-3 2-1,2-4 2,2 4-2,1-1 0,-1 2 2,2-2 0,-1 3-1,3-1 0,-1 0 0,0 2 0,3-1-1,1 3 1,2-1 0,3 3 1,1 1-1,2 0 0,2 3 0,0-5 0,-2 2 0,4 2 0,1 1 0,3 2 0,1-3 0,0 3 1,2 0-1,0 0 0,0 0 0,-2 0 0,2 0-2,-2-1 2,2 1-4,0 0 2,0 0 2,0 0 0,0 0-3,0 0 3,0 0-2,0 0 2,0 2 0,0 2 0,0-4 0,0 3 0,2 1-1,-2-2 2,2-1 0,0 0-2,-1 1 1,0 0 0,2-2 0,0 3-1,-1 1 1,3-1 0,-1 2 0,2 2-1,-1-1-2,2 1 3,2 6 0,-1-2 0,2 4 0,1 1 0,-1-1 0,1 2 0,-2-1-1,-1-2 0,0 0 2,0-4-1,-3 0 0,-1-5 0,-1 1 0,1-3 0,-3-1 0,-1-2 0,1 1 0,0-1 1,1 0-1,-2 1 0,0-1 0,0 0 3,0 0-3,0 0 0,0 0 3,0 0-3,-2-4 0,0 0 2,-3-1-3,-1 0 2,1-2 0,-2-1-1,2 2 0,-1 0 0,2-3 1,-3 3-1,-1-3 0,2 0 0,-1-1 0,2 0 0,-3 1-1,0 0 2,4-1 0,-1 3-1,-1-2 0,0 1 0,3 2 0,-2 0-1,1-1 2,1 3-2,1 0 1,0-3 0,0 2 0,2 1 0,-2 0 0,0 0 0,-1 1 0,1-1-1,2 2 0,0 2 2,0-2 0,0-2-1,-2 4 0,2 0 0,0-2 0,-2 1 0,2 1-1,0 0 0,0 0 1,0 0 0,0 0-2,0 0 2,0 0 0,0 0-5,0 0 7,1 0-4,4 0 1,7 0 2,-3 1-1,0 1 0,2 4 0,-2 0 0,4-3 0,-1 3-2,5 2 2,0 1 0,3-1-1,4 1 1,1 2 0,0 0-1,1 1 1,1-5 0,0 3-11,-2-1-50,-1-4-74,-7-1-58,-5-4-72</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7:24.705"/>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40 20 199,'-5'0'0,"1"1"40,0-1-25,2 0 2,1 0 7,-3 0 8,2 0-3,-1 0 7,3-1-4,-1-2-4,-2 1 7,0 1-6,2-1-7,0 0-1,-1 0 3,1 2-3,0-2 1,1 2-1,0 0-2,0-1 5,0 0-1,0 0 3,0 0 5,-3-1-1,3 2-1,0 0-3,0 0-8,0 0-4,0 0-5,0 0-6,3 0-3,-2 0 0,7 0-3,0 0 5,1 0-1,2 0 2,3 0 4,3 0 1,0 0 3,2 0 1,1 0 1,-1 0-8,2 0-3,2 0-2,-1 0 0,1 3 2,-1-2-2,2 3-1,1-2 1,0 0-49,-2 0-47,-6-1-100,-6-1-335</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5:10.195"/>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5 397 187,'0'0'0,"0"0"66,0-4-20,0 3 6,0-1-18,0 2-9,0 0 1,0 0-7,0 0-1,0 0 1,0 0-4,0 0-6,0 0-2,-1 2-2,0 0-1,-1 1 2,1-1-2,1 0 2,0-2-5,0 4-1,0-2 0,0-2 0,0 1 3,0-1 0,0 3 4,0-3 2,0 0-1,1 0-1,2 0 1,-1 0-1,1 0 4,2 0 0,1 0 0,0 0 1,-1 0 2,3-4-2,2-4-1,-1 1-2,3-3-3,-2 1 0,2-1-1,1 1-1,-1-2 3,1 0-2,-1 1 0,3 1 0,-5 1-2,1 0-2,-2 2-1,0 2 0,-1 0 1,0 0-1,-3 0-2,3 1 2,0-1 0,0 0 0,0 0 1,0 0-1,2 1 0,1-2 2,-1 1-2,2-2 0,0-1 2,3 1-2,-2 0 0,0 1 2,3-3-2,-2 4 0,1-3 7,-1 0-5,1 1 3,0 1-2,-4-2-2,2 4 0,-2-3 1,1 4-1,-3-1 0,0-1-1,2 2 0,-4-2 0,3 3 1,-1-2-1,-3 1 0,4 1 1,-2-2-2,-2 2 1,3-1 0,-2 0 0,0 0 1,2 2-1,-1 0 0,1 0-1,-3 0 1,5 0 0,0 0 0,-4 0-1,4 0 0,-2 0 2,2 0 0,-1 0-1,-2 0 0,3 0 1,-2 0-1,0 0 0,-1 0 0,1 0 0,0-1 0,1 1 1,-2 0-2,2-4 2,-1 4-1,1-1 0,0 1 0,-2-1 0,-1 1 0,-1-1 0,-1 1 0,1 0 0,-1-1 0,-4 1 1,3 0-1,-2 0 0,-1-1 1,-1 0-2,0-1 2,0 2-1,0 0 0,0 0 3,1 0-3,-1 0 0,0 0 0,0 0 1,0 0-1,0 0 0,0 0 1,0 0-1,0 0 0,0 0 2,0 0-3,0 0 2,0 0-1,2 0 0,-2 0 0,0 0 0,0 0 0,0 0-1,0 0 1,0 0-1,1 0 1,0 0 0,0 0 0,-1 0 0,0 0 1,0-2-1,0 2 0,0 0 0,0 0 0,0 0 0,0 0 0,0 0 0,0 0 0,0 0-1,0 0 0,0 0 1,2 0 0,-1 0 0,-1 0-1,1 0 1,1 0 0,-2 0 1,0 0 0,0 0-1,0 0 0,0 0 2,0 0 0,0 0 2,0 0 1,0 0-1,-2 0 2,0 0 0,-2-1 0,1-1 1,-3-4 1,0 3-3,0-2 1,-2 0-3,3-1-1,-2-1 1,2 1-2,-1 2-2,1 0 2,0-1 1,-3 0-2,3 1 0,0 1 0,1-2 0,0 2-2,1-1 2,3 1 0,-3-2 2,-1 2 0,3 0-2,-3 0 0,1 1 6,1 0-3,-1-2 1,1 1 1,-1 0-3,2 2 2,-2 0-1,0 0-1,1 1 1,0-2 1,2 2-3,0 0 2,0 0-1,0 0-2,0 0 0,0 0 2,0 0-2,0 0 3,0 0-3,0 0 0,0 0 0,0 0 0,0 0 0,0 0-2,0 0 2,0 0-3,0 0 3,0 0 0,0 0 0,6 0-1,-1 2 1,2 0 0,0 3 0,0-1 0,1 0 0,1-1-1,0 2 1,2-4 0,-1 3 0,1-1 0,1-1 0,-2 2 0,1-3 0,-2 1 0,-1 1 0,0-1 0,0-1 0,-2 0 0,0 1 0,-1 0 0,-1 0 0,0 0 0,-3 0 0,-1 1 0,1 0-1,-1 0 2,0-1 1,0-1 0,0 1-2,0 0 0,0 0 5,-1 0-4,-1-2 1,-4 3 0,1-1-4,2 1 4,-1-1-2,0 1 0,-1 1-2,1-1 2,-1 2 0,-2 2 2,-1 0-4,-2-1 1,2 4 1,-2-2 3,-1 3-3,0-2 0,0 3-2,-1-1 2,0 1 0,-1-1 0,1 2 0,0 0-1,-1 2 2,1-3-1,1-1 0,4 0 0,-1-2 0,2-3 0,2 1 0,2-3 0,0-2 0,2 0-1,0-1-4,0-1-3,0 0-7,0 0-24,0 0-46,3 0-20,0-1-59,-1-4-155</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19:08.481"/>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65 24 264,'-12'0'0,"1"0"89,4 0-39,-1 0-5,0 0-7,3 0 3,-1 0 14,2 0-9,0 0-7,3 0-2,1 0-9,-1 0-1,1 0 1,0 0-8,0 0-5,0 0-7,5 0-4,7 0 2,1 0 6,3 0-1,8 0-2,0-4-2,2 1 2,3-1-1,1 0-1,1 2-2,-2 0-3,1-1-2,-5 3 0,-3 0 2,-5 0-3,-1 0 2,-5 0 0,-5 0 0,-2 0 1,-4 1 2,0 6 3,0 5 3,-8 1-3,-2 3-4,-5 2 1,0 1-4,-3-1 0,1 3 3,0-3-2,0 5-2,0 0 1,0-3 0,0 1 0,2-2 1,2-2-1,4-4 0,0 0 0,3-4-1,5 1 0,1-3-1,0-2 1,1 1-2,6-1-1,2-2 1,2 0-1,0-2 3,4 1 1,-1-2 0,2 0 0,3 0 1,-1 0-1,3 0 0,-1-5 0,1 0 0,1-1 0,3 1 0,-2-1 1,-1 1-1,-1-1 0,-2 3 0,1 0 0,-3 1 1,-4 2-1,0 0 0,0 0 0,0 0 0,-1 4-1,-1 2 1,-1 1 1,1 0-1,-2 1 2,-1-3-2,0-2 1,0 0-1,-2-3 0,2 0 0,1 0-1,2-11 1,0-6 10,2-4 2,-1-4-1,-1-5-5,0-4-3,-2-1-1,0 2-2,-5 0 0,0 4 1,-2 4-1,-2 6 2,0 4 1,0 5 3,-6 5 1,-3 5-4,-5 0-2,-1 7-2,-5 10-2,-1 3-2,0 5-9,-1 3-12,3 0-7,2 0-18,4-2-44,5 3-20,4-6-8,4-4-57,0-4-76</inkml:trace>
  <inkml:trace contextRef="#ctx0" brushRef="#br0" timeOffset="298.0166">813-30 351,'-5'3'0,"1"0"54,0 0-12,0 3 6,0-3-14,2 6-6,-2 2 0,1 0-4,2 3 1,1 2 7,0 1-11,0 3-6,0-1 2,0-2 4,8 3 5,1-1-8,4-3-11,3 0-3,1-4-4,3-2 0,1-3 0,0-4-5,3-3-33,1 0-72,-4-12-122</inkml:trace>
  <inkml:trace contextRef="#ctx0" brushRef="#br0" timeOffset="2060.1177">-1206 934 268,'0'0'0,"0"0"65,0-1-29,0 1 1,0-2 6,0 2-9,0 0-8,0 0-7,0 0-1,0 0 1,0 0 5,0 0-2,0 0-1,0 0-3,0 0-7,0 0-2,0 0 1,0 0 0,4 7 1,-1 3 11,-1 3-1,1 2 2,-1 6-5,4 1-9,-4 2-6,4 1 0,-1-1-2,0-1 0,-1 1-1,0-6 0,0 1 0,-3-6 2,1-4-2,-1-1 3,-1-6-1,1 2 0,1-4-1,-2 0 0,0 0 2,1 0 1,0-1 5,1-7 7,-1 0-9,3-6-6,1-2 0,-1-1 0,3-2-2,-1-1 2,2-1 1,-1 3 2,3-1 3,-2 2 1,-1 3 2,-1 2 1,1 4 3,0 2-3,-2 1-3,1 5-8,2 0 0,-1 0 2,-2 9-1,2 7 3,-1-3 0,0 5-3,0 2-1,-1 0 0,1 2 1,-2-4-5,1-2-1,-1-3-1,0-3-7,1-1 2,0-6 1,3-2 3,1-1 3,-1 0 3,3-6 1,1-5 0,0-1 5,-2-2-2,1 0 4,-2 4 2,-3 0 1,1 2 1,-3 1-4,1 3-4,-2 2 1,0 1-2,-1 1-2,0 0 0,-1 0 0,1 0 0,1 7 0,1 3 4,0 0-4,1 2 0,-1 0 1,3 1-1,-2-5-8,0 1 3,2-2-3,0 0 4,0-6 3,1-1-2,3 0 4,-1 0 0,1 0-2,2-3 1,0-2 1,-1-1-2,-1-2 2,-1 4 0,-2 0-1,0 0 0,0 1 0,0 3-1,0 0 1,1 0 0,4 8 0,-1-1 0,1 2 0,0-1 0,-1 0 0,1-1 0,-2-2 0,2-3-2,-1-2 1,-2 0 1,1-7 0,0-4 1,-2-6-1,-4-4 6,0-1-3,-3 0-2,-2-3 1,0-1-1,0 3 1,-8 3 0,-2 3 1,-1 2-2,-1 4 0,0 7 1,-1 2-2,0 2 0,2 3 0,-1 12-13,2 2-14,-1 6-21,2 1-43,0 3-9,1-1-3,-1-2-94</inkml:trace>
  <inkml:trace contextRef="#ctx0" brushRef="#br0" timeOffset="2760.1577">-399 694 589,'6'-9'0,"0"2"32,6-4 36,4 1 23,4-3-25,-2 2-28,3 0-18,2 3-20,0 2 0,1 3 0,2 3 0,1 0-11,-1 0-25,0 6-29,2 3-40,-2 3-26,-2-2-28,-6 2-177</inkml:trace>
  <inkml:trace contextRef="#ctx0" brushRef="#br0" timeOffset="2527.1441">-175 382 508,'0'-2'0,"-4"1"60,3 1-6,0 3-16,-2 6-11,0 6-13,2 4-5,0 5-6,1 6-3,0 4 0,0 7 0,0 4 0,0 4 0,0 2 1,1 0-2,0-1-2,3-2 2,-1-5 1,1-5 0,0-4-2,3-4 2,-1-9 0,-1-4-2,3-3 1,0-3 2,1-5 1,1-3-2,0 0 0,2-3 3,-1 0-4,0 0 2,1-5 1,-1-4-4,-1-3-52,-3-5-26,-3 1-68,-4-5-154</inkml:trace>
  <inkml:trace contextRef="#ctx0" brushRef="#br0" timeOffset="3524.2015">146 753 526,'-6'-2'0,"1"2"61,0 0 3,0 0-28,-3 0-17,-2 8-3,3 3-9,-3 4-5,2 0-3,1 5 2,0-1 0,3 4-1,3 1 0,1 1 3,0-2-2,1 2 3,8-4-1,0-3 5,3-2-3,0-6 1,-1-3 2,2-2 4,0-5 7,2 0 5,-1 0-4,-1-6-2,-1-4-2,-1-2-6,-4-3-2,-1-4-3,-5 2 1,-1-2-2,0-1 0,0 2 2,-7-2 3,-2 2-3,1 1 0,-2 2-3,2 2 2,-1 3 1,2 1 2,2 3 2,1-1 0,3 1-3,-2 2-1,3 1-3,0 0-2,0-2-2,0-2 2,8 0-1,2-1 0,5-1 0,-1 1 2,5 1-2,-1 0 0,5 6 0,-1 1-1,0 0 1,3 1 0,0 13 3,0 3 1,-5 3-2,0 3 0,-4 3 1,-6 0 0,0-1-3,-5-5 0,-1-1 2,-4-6-2,1-3-2,-1-5 1,0-1 0,0-4 1,0 0 0,0-8 0,-1-6 2,-2-3-2,3-3-3,0 0 4,0 0-2,3 2-2,6 1 3,0 3 0,0 3 0,1 3 0,-1 2 3,1 5-3,2 1 0,-1 0 0,1 7 2,0 8-2,-1 4 5,1 1-3,1 3 2,-1-1-2,0 0-2,0-1 0,-2-2 1,2-2-2,-2-5 0,-3-2-1,0-3-3,-2-5-1,2-2-5,-2 0-17,0-5-14,1-10-17,-2-3-72,-2-8-24,-2-1-68</inkml:trace>
  <inkml:trace contextRef="#ctx0" brushRef="#br0" timeOffset="3705.2119">613 620 707,'-6'-5'0,"3"3"116,2-3-78,1-2 1,0 0-14,0 1-17,0 0-10,2-1 4,2 1-3,3 5-27,-1 1-36,1 0-49,4 1-37,-5 12-31,1 4-215</inkml:trace>
  <inkml:trace contextRef="#ctx0" brushRef="#br0" timeOffset="4694.2685">716 873 545,'0'-2'0,"0"2"75,0 0-26,3 0 17,-2-6 14,0 1-50,3-7-22,3-3-7,2-5 1,2-4 4,2-5 3,0-3-4,1-1 1,1-5 5,-2-4 3,2 0-1,-2-5 2,-3 0-6,2 1-2,-1 1-2,-2 2 0,-3 5 6,0 8 10,-4 7-3,1 7 0,-2 6 1,-1 7 6,0 3 9,-4 0-4,-6 7-25,-1 6-4,-1 1-1,-1 6 0,4 2 1,1-1-1,3-1-1,4-1 1,1-2-4,0 0 1,7-2 0,7 0-2,3-2 2,2 3 2,1-5-1,3 0 1,0 0 1,-2 0 0,-1 0 0,-5-1 0,-2 1 0,-4 0 0,-2 0 1,-6 3-1,-1-3 0,0 3 3,-3-2-1,-7 0-1,-2 0 1,-1 0-2,-2-2 0,-2 0 0,1-5 1,-1 2-1,3-2 0,1-2 0,2 0 0,4 0 0,3 0 0,2-2 0,-1 1 0,3 0 0,0 2-3,0 1 3,0-1-4,3 7 4,3-1 0,2 1 0,3 0-2,3 0 3,1 0-2,1-1 2,-1 1-1,3-3 0,-3-3-1,4 1 1,-2-3 0,0-3 0,0-1 2,-1-3-3,1-7 2,0-3 1,-1-4-1,-1-5 0,0-1 1,-2 0-4,-1 0 4,0 1 1,-1-1-5,-3 5 4,0 2-1,-5 4-1,1 2 0,-2 4 1,0 4-1,0 3 0,-2 0 6,0 10-6,0 4 0,0 4 4,0 2-4,-2 4 0,1-1 3,1-3-3,0-1-1,0-4 0,5-4-3,5-3 3,1-5 0,3-3 0,0 0 2,2-5-2,0-10 0,2-2 2,-1-6-1,2 1 0,-2 0 0,-1 0 0,-3 3 0,0 4 1,-1 4 0,-6 1-2,-2 3 2,2 7-1,-5 0 0,0 0 0,-1 3 5,2 11 6,-1-3 9,2 4-5,-2 2-9,1 0-4,2-1-2,2-1 0,0 0-1,0-5 1,1 2-41,3-6-45,-5-4-83,2-2-180</inkml:trace>
  <inkml:trace contextRef="#ctx0" brushRef="#br0" timeOffset="10909.624">1211 194 190,'0'0'0,"0"0"71,0 0-46,0 0-2,2 0 11,-2 0-4,0 0-6,0 0-6,0 0 2,0 0 10,0 0 12,0 0-15,0 0-7,0 0-1,0 0-1,0 0-1,-3 0 1,0 0-7,1 0 2,0 0 8,2 0-3,0 0 2,0 0-6,0 0-8,0 0-3,0 0 0,0 0 0,0 0 1,0 0 2,0 0 3,3 0 8,2-3 10,2-1 1,1-6 1,2-1-11,2-4-10,3-2-3,-1-4-3,2-2 1,1-2-2,-1 1 0,-2-1 0,3-1-1,-1 4 0,0-3 0,0 1 0,0 2 0,-1 2-1,1 1 1,0 1 0,-3 3-2,2 1 2,-3 4-3,-2-1 2,-1 5-11,-1 2-28,-3 1-9,-2 1-13,-3 1-21,0 1 10,0 0 73,0-1-86,0-2-107</inkml:trace>
  <inkml:trace contextRef="#ctx0" brushRef="#br0" timeOffset="11554.6607">1257 142 92,'-1'0'0,"1"0"82,0 0-13,-1 0-1,1 0-15,-2 0-9,1 0-5,0 0-9,1-2 0,0 2 6,-3 0-4,2 0 4,-1 0 5,1 0-16,-2 0-10,1 2-5,1 3-1,-2 1 1,3 0 1,0 0-2,0 1-3,4 0 0,4-1 0,6 0 4,2-3 5,2 1-3,2-3 2,4 0 0,1 1 0,3-2-2,2 0-1,0 2-2,1 0-4,-3 0-4,3-1 2,-2 1-1,-6 0 0,3 0 4,-4 0-4,-5 0 3,-2-1 1,-2 1-2,-3 1-2,-5-2 0,-1 1-3,-1-2 2,-2 0 2,-1 2 1,0-2-3,-1 1 0,-4-1-2,5 0-125,0 0 126,-17 0-186,9-9-133</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19:06.365"/>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2703 303 69,'0'0'0,"0"0"58,0 0-30,0 0 5,0 0-8,0 0-3,0 0 0,0 0-5,1 0-3,0-1 13,2 0 1,1 0-3,-2 0 0,1 0-7,1 0 1,-1 1 1,-3-2-5,1 2 2,-1 0-1,3 0-1,-3 0 2,0 0 4,0 0-5,0 0-2,0 0 0,0 0-2,0 0-2,1 0 0,0 0 2,1 0-1,0 2-4,1-1 0,-1 1-1,1-1 1,0 0-1,-2 0 1,0 0 0,1-1 0,-1 0 1,-1 3 3,1-3-1,-1 1-1,2 1-18,-1-2 8,-1 0 1,0 0 40,0 0-26,0 0-6,0 0 7,0 0 5,0 0 3,0 0-1,0 0-7,0 0-6,0 0-1,0 0-2,0 0-2,-3 0 1,-2-2 1,1-1-3,0-1 1,1 1-1,0 0-1,-3-2-2,2-1 0,-1-2 0,-2 3 0,1-3 1,-1-1 0,-2 2-1,1-3 0,-1 1 1,-2-4-1,2 5 0,-1-2 2,-2 0-3,1 2 2,-1 1-1,2 1 0,-2-2 0,1 2 3,0 1-3,0-1 0,-2 0 3,0 0-4,0 0 2,-2 0-1,-2 0 0,1 1 0,0-2 0,-3 0 0,3-1 0,-1 2 0,-2-3 0,2 2 0,-1 0 1,-2 1-1,0 0 0,-1 0 1,-1 0-1,1 2-1,-2 0 1,1-1 1,-2 0-1,0 2 3,1 2-3,-1-1 0,-1 1 2,1 1-2,-1-2 0,0 1 2,-1-1-2,0 2 0,-2-2 1,2 2-2,-2 0 1,-1 0 1,4 0-2,0 2 1,0 1 1,-3 1-2,2-1 2,-4 0-1,1 1 0,-2 2 0,-2-1 0,3 1 0,-6 1 0,5 0 0,-2-1 0,1 2 0,-1 1 1,3-3-1,0 1 0,-3 0 0,3 2 0,-5-1 0,6 1 0,-2 0 0,-2 2 0,1 0 0,-1 0 0,2 1 0,-2 0-1,-2 2 2,0 0-1,-1 1 0,-1-1-1,2-1 1,-1 3 0,2-1-1,1 0 2,0 0 0,-1 1-1,1-1-1,-1 0 2,0 2-2,1-2 1,-2 2 0,5-2 0,0-1 1,0 1-1,1-1 0,1-3 0,-1 3 0,-1-1 0,1-2 0,1-1 0,0 2 0,2 2 0,0-3 0,3 0 0,1 1 0,2-3 0,2 0 2,2 3 1,0-7 1,6 4-1,0-3-2,4 1 1,0-2-2,4 0 0,2-1 0,0-4-6,4 0-8,10-4-44,5-19-142,3-14-22</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10.24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 26 366,'-2'0'0,"2"0"124,0 0-57,0 0-15,0 0-3,0-1 1,0-1-22,0-1-11,0 1-1,0 0-1,2 0-6,3 1 0,3 1-5,1-1-3,4 1-2,3 0-4,2 0-44,0-5-102,-1-2-134</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08.20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-1 520 364,'0'-8'0,"0"1"56,4-1-7,2-4-13,1-3-6,2 0 1,0-5-6,2 1-5,1-1 1,-3-1-11,2 4-1,-4-1 4,1 3 3,-2 2-3,-2 4 1,1-1 1,-3 3 2,0 3-2,0 0-8,-2 3-1,2 0-1,-2 1-1,0 0 0,0 2 0,1 7-1,-1 4 1,1 3-1,3 4 0,-1 7-1,0 2-2,1 7 0,1 2 0,-1 3 1,1 6 1,-1-1-1,-3 3-2,1-4-6,-2 0-2,0-3-1,0-9 6,0-3 0,-2-8 2,-2-7-1,3-7 3,1-2 0,0-6-7,0-3-4,0-11 2,0-9 8,0-9-1,4-3-1,3-10 2,0 0 0,4 0-4,-2-1 5,3 2 0,1 3 0,-2 5 2,-1 3-1,0 9 0,-5 2 3,-1 11 1,-2 2 4,0 7 4,-1 2-4,0 1-8,2 12 2,1 3 0,0 3-1,2 3 0,1 5 0,1-3-2,1 0 0,2 0 0,2-6-1,1-2 1,1-1 0,2-7-4,0-5 3,2-3-2,-1 0 0,0-9 3,1-10 0,2-5 0,-3-4 2,1-5-1,-1-3 0,-1-2 1,-1-4 0,-4-1-1,0 0 0,-3-5 1,-4 3 3,-2 0 0,-3 6 4,0 3 3,-3 6-1,-7 5 2,1 9 4,-3 4-3,-1 7 1,-1 3 0,1 2-5,3 9-5,0 8-3,3 3-1,0 9-1,4 2 0,1 5 1,2 1-1,0 1 0,5 2 0,4-2 0,3-1-2,1 0 2,2-3 0,-1-2-4,1-4 2,-1-4-2,1-6-1,-1-3 3,-1-5-1,2-3 0,-3-3 0,0-2 2,-2-2 1,1 0 0,-2 0 0,-1 0 0,-2-1 0,1-1 2,-1 1-2,2 1 0,0 0 0,-1 0 0,3 6-1,2 2 2,-1 1-2,-1-2 2,2 0 0,-4 0-1,1-4 0,-1 0 0,3-3 0,-5 0-2,4-12 2,0 1 0,-1-8 3,-1-2-2,-4-1-2,3-1 2,-6 1 1,-1 1-2,0-1 0,0 3 4,-7 2-5,-2 6 2,-3 3 2,2 5-3,-5 3 0,2 3 2,-1 9-2,-1 7 0,2 5-3,0 1-8,0 4-16,3 1-21,3-3-40,4 3 3,0-8-30,2-1-81</inkml:trace>
  <inkml:trace contextRef="#ctx0" brushRef="#br0" timeOffset="878.0498">938 320 343,'-3'0'0,"3"0"51,-1 0-14,1 0 0,-1 0-7,1 0-14,0 0-11,0 6-2,0 3 2,0 4 6,0 3 7,0 1 1,0 2-10,0 3-2,6-1 7,1 1-4,1-1 0,0 0-2,3-2-3,1-3-4,-2-3 1,-1-3 0,0-6 3,0-2 4,-1-2 10,0-2 2,3-9 3,-2-7-5,0-5-7,0-2-8,-1-5-2,3-2-1,-5-1 1,2 0 1,-1 1 5,1 3 9,-2 2 1,-1 6 8,2 3-4,0 6 0,-3 4-1,1 5-2,-1 3-6,1 0-8,2 8 2,-3 5 4,2 6-3,-1-1-3,2 5-2,-2-1-3,1 1 0,0-5 1,1-4-1,-1-1-6,0-3 2,0-5-1,-1-5 2,3 0 2,0-4 0,1-9 1,2-2 0,1-1 0,-2-1 0,1-2 1,-1 2-1,1 4 0,-3-1 8,0 7-4,0-1 4,0 6-1,-2 2 2,1 0-3,-1 0-2,1 6-2,-2 5 0,1 4 0,0 1 0,-1 2 0,1 1-3,-1-2-1,0-2-6,2-3-3,-2 0-5,-1-5 3,1-4 3,1-3 3,0 0 7,2 0 0,0-6 0,0-4 0,2-3 0,0 2 1,-1 0-1,-1-1 0,0 4 0,1 1 1,-3 2-1,2 1 0,0 4 1,0 0-1,1 0 1,1 0-1,0 7 5,-2 0-5,-1 0 0,-1 2 2,-1-1-2,1-3-6,-1-1-6,-2 2-47,1-3-12,-2-1-25,-2-2-16,0 0-35,0 0-121</inkml:trace>
  <inkml:trace contextRef="#ctx0" brushRef="#br0" timeOffset="1075.0615">1603 3 710,'-4'-11'0,"1"1"64,3-1-18,0 1-7,0 6-16,0 0-18,0 1-6,0 1-5,0 2-20,0 0-41,0 0-53,0 6-60,0 1-147</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03.99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2326-2 156,'0'0'0,"0"0"56,0 0-4,0 0-9,0 0-2,-1 0 0,1 0-14,-2 0-5,2 0 11,0 0-6,0 0-2,0 0 1,0 0-4,0 0 2,0 0 8,0-2-7,0 2-4,0 0-2,0 0-5,0 0 0,0 0-1,0 0 1,0 0 2,0 0 5,-2 2-4,-1 1-7,-2 5-2,-2-1-3,1 1-1,-4 0 0,0 1-2,-2 0-1,-2 1 0,-2 1 0,-3 0 1,0-2 4,0 3 0,-3-3-2,-1 3-2,1-3-2,-2 1 0,1-2 1,-4 1-1,2-2 1,0 1-1,-3-2 1,1 2-1,-2-1 0,0-3 1,-1 5-1,1-1 0,-2-1 0,1 1 0,0 1 0,-1-1 0,0 3 0,-1-4 1,2 4-1,0-2 0,-3-2 1,1 2-1,0 0 0,1 0 0,1 1 0,-2-4 0,2 3 0,2-1 0,-1-3 1,1 3-1,1-3-1,0-1 1,1 1 0,-2 0 1,1-2 1,-1 1-2,2 1 0,-2 1 6,2-1-5,-2 1 2,-1 0 1,3-2 8,-3 1 4,1 1-4,0-2 0,1 0-2,0-1-2,1 3 2,2-2-2,-2-3-3,1 2-2,3 0 1,-1-1-2,1 0-1,-3-2-1,4 1 0,-2 0 2,0-1-3,-1 0 2,0 1 0,2 0 0,-2-1-1,2 2 0,-2 2 5,0-4-2,3 0 2,-1 0-1,1 1 1,1-1 4,2 0-2,-2 0-1,1 0-1,2-1-3,1-2 2,1-1-3,-2 1 0,1-1 0,1 1 0,1-2 1,-2 2-3,1 1 2,4-2 0,0 1-1,-2-1 0,2 2 2,2 0-1,0 0 0,1 0 1,1 0 1,3 2-1,-1 0 1,4-1-1,-2 1 0,3 0-1,-1 0 0,1 0-1,0 0 0,0 0 2,0 0-2,0 0 3,0 0-3,-1 0 0,1 0 3,0 0-3,0 0 0,0 0 0,0 0 3,0 0-3,0 0 0,0 0 0,0 0 0,0 0 0,0 0 0,0 0 0,0 0 0,0 1 1,0 1-2,0-2 2,0 3 1,0-2-1,0-1 2,0 0 1,0 0 3,0 0-2,0 0-1,0 0-2,0 0-1,0 0 0,0 0-1,0 0 0,0 0 0,0 0 0,0 0 0,0 0 0,0 0 0,0 0 1,0 0-1,0 0 0,0 0 0,0 0 0,0 0 0,0 0 0,0 0 0,0 0 0,0 0 0,0 0 0,0 0 0,0 0-2,1 0 2,4-6 0,3 3 0,1-3 0,2-1 0,1-6 0,4 2 0,-2-3 0,3-1-5,3 1 1,-2-2-4,2 0 2,0 0-1,-2 1 1,1 2 4,-3 0 1,-3 3 0,1 1 2,-2 2-1,-3 3 0,0 0-1,1 1 1,-2 0 0,-3 0 0,0 2 0,-2 0 0,-1-3 0,0 4 1,-1-2-2,-1 2 1,1 0 1,1 0-2,-2 0 1,0 0 0,0 0 0,0 0 1,-2 5-1,-4-2 0,1 3 0,-2-3 1,2 3-2,-1-1 2,-2-1-2,3 1 1,0-1 0,0 0 0,-3-1 0,0 0 0,1 1 0,-2 1 0,2 0 0,-3 1 0,2 0 0,-1-2 0,-3 3-6,3-1 4,-3 2 2,3-1 0,-2 1-3,1 1 3,-1 0 0,1 1-3,-1-3 2,-1 4 1,3-1 0,-2-1-2,3 2 2,1-3 0,-1 2-1,-2-3 1,4 0 0,-1-1-1,2 0 1,0 0 0,2-3 0,2 1 0,-2-2-1,2 0 2,0 1-2,1-3 0,-2 4 2,2-2-2,-1 0 1,1 1 0,-1 1 0,-1 1 0,2 0 0,0 0 0,0 1-1,0 2 2,0-1-2,4 2 1,1 2 0,2-3 0,2 5-2,0-4 2,5 4 0,0 1 0,2 1-2,2 3 2,1 1 0,-1 4-1,-1-3 1,-2 4 0,-1-1-15,-2 3-17,-3-3-9,-2-1-4,-2 1-27,-2-10-84,-3-6-30</inkml:trace>
  <inkml:trace contextRef="#ctx0" brushRef="#br0" timeOffset="2039.1166">-710-188 238,'-3'2'0,"-1"-1"110,2 1-37,1-2-2,-1 0-21,2 0-6,0 0-1,0 0-9,0 0-15,0 0-9,4 0 5,4-5 9,3-1 1,0 0-6,4-2-3,-1-2 3,4-1-2,0 3-2,2-3-5,0 2-1,1-2-2,0 1 0,-2 0-2,0 2 3,-1 1-2,-5 0-1,-1 3-1,-2 1 1,-3 2-3,-3 1 1,-1 0 0,-3 0 1,0 0 3,0 1 3,0 6 1,-7 4-6,0 3-3,-4 3 0,-1 3-1,0 3-1,0 1 0,-2 2 0,-1 3 1,2 0-1,-1 0-1,1 1 1,-1-1 0,4-2-1,2-2 0,0-3 2,4-3-1,3-4 0,1-1-1,0-4 1,0-3 0,5-3-3,3-3 1,3-1-2,3 0-1,1-11 4,3-4 0,3-2 2,1-5 0,2-3 1,1-2-2,2-2 0,-2-2 3,-2 1-2,4 3 2,-8 3 1,1 3 4,-4 3-3,0 3 1,-4 4-1,-2 4 0,-2 2-3,-3 1 0,1 4 2,-3 0-3,1 4 1,0 3 0,0 5 1,0 1-2,0 0 0,0 1 0,1 0 0,1-1-1,2-1 0,1-1 0,1-2 0,1-4 0,2 1-2,3-5 2,-3-1 0,3 0-1,0-3 1,1-6 0,0-8 2,0-1-2,-1-4 0,1-2 2,-1-4-2,-2-3 0,-2-1 1,-1 2-1,-5-2 2,-3 2-1,-3 4 0,0 1-1,-8 6 0,-7 2 2,0 5-2,-4 6 3,-1 4-2,-1 2-1,0 8 0,0 9 1,-1 7-1,2 6-3,0 4 1,5 3-4,0 1-18,2-1-21,6-2-29,3-5-26,4-8-15,0-6-19,11-8-9,3-8-112</inkml:trace>
  <inkml:trace contextRef="#ctx0" brushRef="#br0" timeOffset="2302.1317">138-582 500,'-16'12'0,"5"0"63,1 3-39,3 5-13,0 0-3,3 3 6,3 4 9,1 0-3,0 1-3,5 0-4,4 0 1,2-6 5,3 1 3,3-7-15,3-2-4,2-4-4,2-7 2,1-3 0,2 0-2,0-9-11,-2-6-40,-2-4-97,-5-4-170</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4:55:55.897"/>
    </inkml:context>
    <inkml:brush xml:id="br0">
      <inkml:brushProperty name="width" value="0.08333" units="cm"/>
      <inkml:brushProperty name="height" value="0.08333" units="cm"/>
      <inkml:brushProperty name="color" value="#7030A0"/>
      <inkml:brushProperty name="fitToCurve" value="1"/>
    </inkml:brush>
  </inkml:definitions>
  <inkml:trace contextRef="#ctx0" brushRef="#br0">947 4508 176,'0'0'0,"0"0"81,0 0-36,0 0-17,-3 0-8,2 0-3,0 0-5,-1 0-2,2 0 3,0 0-3,0-2 7,0 0-2,0 2 3,0 0 7,0 0-2,0 0 3,0 0 1,-1 0-9,1 0-6,0 0-4,-2 0 0,1 0 3,-2 0 2,3 0-3,-2 0 1,-2 0 2,1 0-2,-1 0-4,1 0-1,-2 0-2,0 0-2,4 0 1,-2 0 1,2 0 0,-2 0-3,1 0 1,-3 0 1,1 0-1,-1 0 2,-1-3-3,1 2 0,-1-1 1,1-2-1,0 0-1,-1-2 0,2 0 6,0 3-4,-2-5 5,2 0-3,0 2 3,0 0 1,0-2 4,-3 1-3,0-1-3,1-1-4,-1 1 0,-1-3 0,1 0-1,1 3-1,1-1 0,-1 0 2,0-1-2,-1 1 0,0 1 5,-3-1-4,2 2 0,1-1 0,0 2-2,1-2 2,-1-3-1,0 1 0,3-1 0,-3 0 2,2-3-1,2 5 1,-3-3-1,2 0-1,0 3 0,0-3 1,1 0-1,-1 1-1,3-1 1,-2-2 0,-1 0-1,1 1 2,2 0-1,0 1 0,-3-2 4,2 3-2,2-2 2,-1 0 1,-1 2 0,0-3 2,-1 0 1,0 1 1,2-1-5,0 1-3,-1-1-2,1-2 2,1 2 0,-2-1-1,1 0 0,1-1 1,-1 1-1,-1-3 0,2 1 4,0 1-3,0-1-1,0-3 0,0 1 3,0 2-3,0-1 0,0-1 1,2-1-1,-1-2 0,0 2 2,-1-2-1,0 1-1,0-1 0,0 1 0,0 0 3,0-3-3,0 6 0,0-6 0,0 2 0,0 1 3,0-2 0,0 0 3,0 1-3,0-1-1,0 1-1,0-4 0,0 2-2,0-1 1,0-5 0,0 3 3,0-2-3,0 1 0,2 1 5,1-1-4,-1 0 0,1-1 2,0 2-3,-1-1 0,-2 3 2,0-1-2,2 0 0,-2 1 3,0 0-3,-3 1 0,2-3 2,-2 2-2,0-1 0,2-1 2,1 0-2,0-3 0,0 1 1,0-1-1,0-2 0,0 3 1,3-2-2,-1 2 2,-2 1 0,0 2-1,0 0 0,0 3 3,0 3-2,0 1 2,-1 0-2,-4 1 0,-1-2 1,2 0-2,-3-2 0,0 0 0,3 0 0,0-2 0,0 1 0,1-1 0,3-1 0,-1 2-2,0-2 2,-1-1 0,2 1 1,-1-1-1,-1-2 0,2 2 0,-1-1 1,-3 0-1,0 0 1,-2 3-1,1-3 2,-3 3 0,2-1 0,-2 0 1,1 0 0,3-1 2,-3-1-4,2 1 1,1 0 2,0 0 0,-2-1-2,-1-1 1,3 1 9,-2 2-4,-1-2-5,-2-1 2,3 0 0,0 4-1,-3-5-2,2 1 1,0 2 1,-2-2-4,1-1 0,0 4 5,1-2 4,0-2 5,1 3-10,-1-4-3,0 2 3,0-1 0,0-2-3,2 0 3,1 0-3,0 2 0,-1-2 3,0-2 0,1 1 2,-2 3 1,-2-1-5,3 0 0,-3 1 0,2 0 0,-1 1-3,2 0 1,1 3 0,-3-3 1,4 2-1,-2 1 0,1 0 0,0 2 0,1 0 0,-3 0 0,2 1 0,-1 2 1,-1 1-1,1 1 0,-1 1 2,1 1-2,-2 1 2,2 0-1,-1 2 0,1 0 3,-1 0 0,2 5-2,0 0-1,-1-2-1,2 1 0,-1 4 2,0-2-2,-2 0 0,1 3 2,1-2-2,-4 0 0,2 3 0,1-2 2,-1 1-2,1-2 0,-1 4 1,1-4-1,-1 3 0,1-1 1,1 2-1,0 0 0,0-2-1,1 4 2,-1-1 0,1 0-2,-1 1 0,1-1 2,0 1-1,2-1-2,0 1 4,-1-2-2,2 2 0,0 0 0,-1-2 0,0 2 0,1 0-1,0 0 1,0 0 0,0 0-1,0 0 1,0 0-2,0 0 3,0 0-2,0 0-1,0 0 3,0 0-2,0 0-1,0 0 4,0 0-2,0 0 0,0 0 0,0 0 0,0 0 0,0 0-1,0 0 0,0 0 1,0 0 0,0 0 1,0 0-1,0 0 0,0 0 0,0 0 0,0 0 0,0 0 1,0 0-1,0 0 0,0 0 0,0 0 0,0 0 0,0 0 1,0 0-2,0 0 2,0 0-1,0 0 0,0 0 0,0 0 0,0 0 0,0 0 0,0 0 1,0 0-1,0 0 0,0 0 0,0 0-2,0 0 4,0 0-2,0 3 0,0-2 0,0-1 1,0 1-2,0 3 1,0 1 1,0 0-2,-2 1 2,1 2-1,-2 2 0,-1-1 0,1 3-1,2-1 0,-3 3 2,1 0-1,-1-1-1,1 1 2,-2-4 0,1 2-1,0-2 0,1-3 0,0-3 0,2-2 0,1 0 1,0-1-2,0-1 2,0 0-2,0 0-1,0-7 2,0-5 0,0-1-3,0-1 4,0-2-1,3-1 0,-1 3 0,0 2 0,-1 1 0,3-1 0,-1 2 0,-2 2 0,2 1 0,-2 0 0,-1 1 0,0 0 0,0-1 1,0 2-1,3 1 0,-3-3-1,3 1 0,-2 2 2,2 0-1,1 0 0,-3 0-2,5 0 2,-4 3 0,1-1-1,1-2 1,0 3 0,1-2 0,-3 1 0,4 1 0,-2 0 0,0 1 0,0 0 0,0 0 0,0 0-1,3 0 0,0 0 2,1 0-1,2 0-2,1 1 4,2 2-1,1-1-2,2 1 0,-1 0 1,4 0 0,-1 1 1,1-2-1,3 0 0,-3 2 0,0-2 0,-2-2 0,-2 0 0,-2 0 0,-4 1 0,-4-1 0,-1 1 2,-1 0-3,-3 2 2,0 3-2,0 3-49,-12-2-81,-10-2-157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64F43-8562-4869-833D-5B200EF185BE}" type="datetimeFigureOut">
              <a:rPr lang="en-US" smtClean="0"/>
              <a:t>4/26/2015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01F7F-DC9D-47B7-A2DD-E8EA1A081DC1}" type="slidenum">
              <a:rPr lang="en-US" smtClean="0"/>
              <a:t>‹#›</a:t>
            </a:fld>
            <a:endParaRPr lang="en-US"/>
          </a:p>
        </p:txBody>
      </p:sp>
    </p:spTree>
    <p:extLst>
      <p:ext uri="{BB962C8B-B14F-4D97-AF65-F5344CB8AC3E}">
        <p14:creationId xmlns:p14="http://schemas.microsoft.com/office/powerpoint/2010/main" val="272892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A1512D2F-3A63-4703-88BC-652C126F9229}" type="slidenum">
              <a:rPr lang="en-GB" sz="1200">
                <a:solidFill>
                  <a:prstClr val="black"/>
                </a:solidFill>
              </a:rPr>
              <a:pPr eaLnBrk="1" hangingPunct="1"/>
              <a:t>21</a:t>
            </a:fld>
            <a:endParaRPr lang="en-GB"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hr-H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4B017813-FB59-4856-8D68-4EAE7D7796B1}" type="slidenum">
              <a:rPr lang="en-GB" sz="1200">
                <a:solidFill>
                  <a:prstClr val="black"/>
                </a:solidFill>
              </a:rPr>
              <a:pPr eaLnBrk="1" hangingPunct="1"/>
              <a:t>30</a:t>
            </a:fld>
            <a:endParaRPr lang="en-GB"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p:spPr>
        <p:txBody>
          <a:bodyPr/>
          <a:lstStyle/>
          <a:p>
            <a:pPr eaLnBrk="1" hangingPunct="1"/>
            <a:r>
              <a:rPr lang="en-US" smtClean="0"/>
              <a:t>Rounds off at the ms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B4E8D1ED-DD53-44BD-A105-4A7024B48380}" type="slidenum">
              <a:rPr lang="en-GB" sz="1200">
                <a:solidFill>
                  <a:prstClr val="black"/>
                </a:solidFill>
              </a:rPr>
              <a:pPr eaLnBrk="1" hangingPunct="1"/>
              <a:t>31</a:t>
            </a:fld>
            <a:endParaRPr lang="en-GB" sz="120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400" y="4343400"/>
            <a:ext cx="5029200" cy="4114800"/>
          </a:xfrm>
          <a:noFill/>
        </p:spPr>
        <p:txBody>
          <a:bodyPr/>
          <a:lstStyle/>
          <a:p>
            <a:pPr eaLnBrk="1" hangingPunct="1"/>
            <a:r>
              <a:rPr lang="en-US" smtClean="0"/>
              <a:t>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4B017813-FB59-4856-8D68-4EAE7D7796B1}" type="slidenum">
              <a:rPr lang="en-GB" sz="1200">
                <a:solidFill>
                  <a:prstClr val="black"/>
                </a:solidFill>
              </a:rPr>
              <a:pPr eaLnBrk="1" hangingPunct="1"/>
              <a:t>32</a:t>
            </a:fld>
            <a:endParaRPr lang="en-GB"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p:spPr>
        <p:txBody>
          <a:bodyPr/>
          <a:lstStyle/>
          <a:p>
            <a:pPr eaLnBrk="1" hangingPunct="1"/>
            <a:r>
              <a:rPr lang="en-US" smtClean="0"/>
              <a:t>Rounds off at the ms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AB1D413E-DE52-4B58-B5AC-B5097148FC6B}" type="slidenum">
              <a:rPr lang="en-GB" sz="1200">
                <a:solidFill>
                  <a:prstClr val="black"/>
                </a:solidFill>
              </a:rPr>
              <a:pPr eaLnBrk="1" hangingPunct="1"/>
              <a:t>33</a:t>
            </a:fld>
            <a:endParaRPr lang="en-GB" sz="1200">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14400" y="4343400"/>
            <a:ext cx="5029200" cy="4114800"/>
          </a:xfrm>
          <a:noFill/>
        </p:spPr>
        <p:txBody>
          <a:bodyPr/>
          <a:lstStyle/>
          <a:p>
            <a:pPr eaLnBrk="1" hangingPunct="1"/>
            <a:r>
              <a:rPr lang="en-US" smtClean="0"/>
              <a:t>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4B017813-FB59-4856-8D68-4EAE7D7796B1}" type="slidenum">
              <a:rPr lang="en-GB" sz="1200">
                <a:solidFill>
                  <a:prstClr val="black"/>
                </a:solidFill>
              </a:rPr>
              <a:pPr eaLnBrk="1" hangingPunct="1"/>
              <a:t>34</a:t>
            </a:fld>
            <a:endParaRPr lang="en-GB"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p:spPr>
        <p:txBody>
          <a:bodyPr/>
          <a:lstStyle/>
          <a:p>
            <a:pPr eaLnBrk="1" hangingPunct="1"/>
            <a:r>
              <a:rPr lang="en-US" smtClean="0"/>
              <a:t>Rounds off at the ms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47DDD31D-43B4-4A6B-8DA5-4629E7979222}" type="slidenum">
              <a:rPr lang="en-GB" sz="1200">
                <a:solidFill>
                  <a:prstClr val="black"/>
                </a:solidFill>
              </a:rPr>
              <a:pPr eaLnBrk="1" hangingPunct="1"/>
              <a:t>35</a:t>
            </a:fld>
            <a:endParaRPr lang="en-GB" sz="120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p:spPr>
        <p:txBody>
          <a:bodyPr/>
          <a:lstStyle/>
          <a:p>
            <a:pPr eaLnBrk="1" hangingPunct="1"/>
            <a:r>
              <a:rPr lang="en-US" smtClean="0"/>
              <a:t>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4B017813-FB59-4856-8D68-4EAE7D7796B1}" type="slidenum">
              <a:rPr lang="en-GB" sz="1200">
                <a:solidFill>
                  <a:prstClr val="black"/>
                </a:solidFill>
              </a:rPr>
              <a:pPr eaLnBrk="1" hangingPunct="1"/>
              <a:t>36</a:t>
            </a:fld>
            <a:endParaRPr lang="en-GB"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p:spPr>
        <p:txBody>
          <a:bodyPr/>
          <a:lstStyle/>
          <a:p>
            <a:pPr eaLnBrk="1" hangingPunct="1"/>
            <a:r>
              <a:rPr lang="en-US" smtClean="0"/>
              <a:t>Rounds off at the ms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FAFA5511-552E-4DFF-A7C4-F45AF34EA5A6}" type="slidenum">
              <a:rPr lang="en-GB" sz="1200">
                <a:solidFill>
                  <a:prstClr val="black"/>
                </a:solidFill>
              </a:rPr>
              <a:pPr eaLnBrk="1" hangingPunct="1"/>
              <a:t>37</a:t>
            </a:fld>
            <a:endParaRPr lang="en-GB" sz="120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14400" y="4343400"/>
            <a:ext cx="5029200" cy="4114800"/>
          </a:xfrm>
          <a:noFill/>
        </p:spPr>
        <p:txBody>
          <a:bodyPr/>
          <a:lstStyle/>
          <a:p>
            <a:pPr eaLnBrk="1" hangingPunct="1"/>
            <a:r>
              <a:rPr lang="en-US" smtClean="0"/>
              <a:t>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988603AD-5DDB-4A3D-97AC-E53FA8144789}" type="slidenum">
              <a:rPr lang="en-GB" sz="1200">
                <a:solidFill>
                  <a:prstClr val="black"/>
                </a:solidFill>
              </a:rPr>
              <a:pPr eaLnBrk="1" hangingPunct="1"/>
              <a:t>38</a:t>
            </a:fld>
            <a:endParaRPr lang="en-GB" sz="120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4400" y="4343400"/>
            <a:ext cx="5029200" cy="4114800"/>
          </a:xfrm>
          <a:noFill/>
        </p:spPr>
        <p:txBody>
          <a:bodyPr/>
          <a:lstStyle/>
          <a:p>
            <a:pPr eaLnBrk="1" hangingPunct="1"/>
            <a:r>
              <a:rPr lang="en-US" smtClean="0"/>
              <a:t>Rounds off at the ms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2E46D3AA-C30A-4B43-9275-2D5155DD0655}" type="slidenum">
              <a:rPr lang="en-GB" sz="1200">
                <a:solidFill>
                  <a:prstClr val="black"/>
                </a:solidFill>
              </a:rPr>
              <a:pPr eaLnBrk="1" hangingPunct="1"/>
              <a:t>39</a:t>
            </a:fld>
            <a:endParaRPr lang="en-GB" sz="120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hr-H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73E73096-5AD9-4E4B-AE6C-D747F5F902B6}" type="slidenum">
              <a:rPr lang="en-GB" sz="1200">
                <a:solidFill>
                  <a:prstClr val="black"/>
                </a:solidFill>
              </a:rPr>
              <a:pPr eaLnBrk="1" hangingPunct="1"/>
              <a:t>22</a:t>
            </a:fld>
            <a:endParaRPr lang="en-GB" sz="1200">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hr-H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07138BEC-9901-4EFD-B00E-935A66486020}" type="slidenum">
              <a:rPr lang="en-GB" sz="1200">
                <a:solidFill>
                  <a:prstClr val="black"/>
                </a:solidFill>
              </a:rPr>
              <a:pPr eaLnBrk="1" hangingPunct="1"/>
              <a:t>40</a:t>
            </a:fld>
            <a:endParaRPr lang="en-GB" sz="120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hr-H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95A4A4-44D6-407E-8A18-C15D1DD47C0A}" type="slidenum">
              <a:rPr lang="hr-HR">
                <a:solidFill>
                  <a:prstClr val="black"/>
                </a:solidFill>
              </a:rPr>
              <a:pPr/>
              <a:t>83</a:t>
            </a:fld>
            <a:endParaRPr lang="hr-HR">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hr-H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A2A7C55-8277-4215-90B5-306E4F6D1A75}" type="slidenum">
              <a:rPr lang="hr-HR" sz="1200" smtClean="0"/>
              <a:pPr/>
              <a:t>86</a:t>
            </a:fld>
            <a:endParaRPr lang="hr-HR" sz="1200"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8A3C04-7EC0-4247-97F0-7101AE03F4C8}" type="slidenum">
              <a:rPr lang="en-US">
                <a:solidFill>
                  <a:prstClr val="black"/>
                </a:solidFill>
              </a:rPr>
              <a:pPr eaLnBrk="1" hangingPunct="1"/>
              <a:t>91</a:t>
            </a:fld>
            <a:endParaRPr 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sr-Latn-R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831E62F9-039D-40D7-A2B8-72FB2F90CC12}" type="slidenum">
              <a:rPr lang="en-GB" sz="1200">
                <a:solidFill>
                  <a:prstClr val="black"/>
                </a:solidFill>
              </a:rPr>
              <a:pPr eaLnBrk="1" hangingPunct="1"/>
              <a:t>23</a:t>
            </a:fld>
            <a:endParaRPr lang="en-GB" sz="1200">
              <a:solidFill>
                <a:prstClr val="black"/>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4400" y="4343400"/>
            <a:ext cx="5029200" cy="4114800"/>
          </a:xfrm>
          <a:noFill/>
        </p:spPr>
        <p:txBody>
          <a:bodyPr/>
          <a:lstStyle/>
          <a:p>
            <a:pPr eaLnBrk="1" hangingPunct="1"/>
            <a:endParaRPr lang="hr-H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4B017813-FB59-4856-8D68-4EAE7D7796B1}" type="slidenum">
              <a:rPr lang="en-GB" sz="1200">
                <a:solidFill>
                  <a:prstClr val="black"/>
                </a:solidFill>
              </a:rPr>
              <a:pPr eaLnBrk="1" hangingPunct="1"/>
              <a:t>24</a:t>
            </a:fld>
            <a:endParaRPr lang="en-GB"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p:spPr>
        <p:txBody>
          <a:bodyPr/>
          <a:lstStyle/>
          <a:p>
            <a:pPr eaLnBrk="1" hangingPunct="1"/>
            <a:r>
              <a:rPr lang="en-US" smtClean="0"/>
              <a:t>Rounds off at the ms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9DFB60C4-C25A-42EE-B97F-E596AD81E0D6}" type="slidenum">
              <a:rPr lang="en-GB" sz="1200">
                <a:solidFill>
                  <a:prstClr val="black"/>
                </a:solidFill>
              </a:rPr>
              <a:pPr eaLnBrk="1" hangingPunct="1"/>
              <a:t>25</a:t>
            </a:fld>
            <a:endParaRPr lang="en-GB" sz="1200">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p:spPr>
        <p:txBody>
          <a:bodyPr/>
          <a:lstStyle/>
          <a:p>
            <a:pPr eaLnBrk="1" hangingPunct="1"/>
            <a:r>
              <a:rPr lang="en-US" smtClean="0"/>
              <a:t>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4B017813-FB59-4856-8D68-4EAE7D7796B1}" type="slidenum">
              <a:rPr lang="en-GB" sz="1200">
                <a:solidFill>
                  <a:prstClr val="black"/>
                </a:solidFill>
              </a:rPr>
              <a:pPr eaLnBrk="1" hangingPunct="1"/>
              <a:t>26</a:t>
            </a:fld>
            <a:endParaRPr lang="en-GB"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p:spPr>
        <p:txBody>
          <a:bodyPr/>
          <a:lstStyle/>
          <a:p>
            <a:pPr eaLnBrk="1" hangingPunct="1"/>
            <a:r>
              <a:rPr lang="en-US" smtClean="0"/>
              <a:t>Rounds off at the 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1C9F4FD1-AB10-462C-9930-A50658E66E76}" type="slidenum">
              <a:rPr lang="en-GB" sz="1200">
                <a:solidFill>
                  <a:prstClr val="black"/>
                </a:solidFill>
              </a:rPr>
              <a:pPr eaLnBrk="1" hangingPunct="1"/>
              <a:t>27</a:t>
            </a:fld>
            <a:endParaRPr lang="en-GB" sz="120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p:spPr>
        <p:txBody>
          <a:bodyPr/>
          <a:lstStyle/>
          <a:p>
            <a:pPr eaLnBrk="1" hangingPunct="1"/>
            <a:r>
              <a:rPr lang="en-US" smtClean="0"/>
              <a:t>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4B017813-FB59-4856-8D68-4EAE7D7796B1}" type="slidenum">
              <a:rPr lang="en-GB" sz="1200">
                <a:solidFill>
                  <a:prstClr val="black"/>
                </a:solidFill>
              </a:rPr>
              <a:pPr eaLnBrk="1" hangingPunct="1"/>
              <a:t>28</a:t>
            </a:fld>
            <a:endParaRPr lang="en-GB"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p:spPr>
        <p:txBody>
          <a:bodyPr/>
          <a:lstStyle/>
          <a:p>
            <a:pPr eaLnBrk="1" hangingPunct="1"/>
            <a:r>
              <a:rPr lang="en-US" smtClean="0"/>
              <a:t>Rounds off at the 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33CCC992-FB2D-4340-84FE-0F6E3179576B}" type="slidenum">
              <a:rPr lang="en-GB" sz="1200">
                <a:solidFill>
                  <a:prstClr val="black"/>
                </a:solidFill>
              </a:rPr>
              <a:pPr eaLnBrk="1" hangingPunct="1"/>
              <a:t>29</a:t>
            </a:fld>
            <a:endParaRPr lang="en-GB" sz="120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400" y="4343400"/>
            <a:ext cx="5029200" cy="4114800"/>
          </a:xfrm>
          <a:noFill/>
        </p:spPr>
        <p:txBody>
          <a:bodyPr/>
          <a:lstStyle/>
          <a:p>
            <a:pPr eaLnBrk="1" hangingPunct="1"/>
            <a:r>
              <a:rPr lang="en-US" smtClean="0"/>
              <a:t>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32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CB616B7-D92F-460A-BCCC-35B201A99684}"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203716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1618048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453183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869506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2166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014633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407095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Tree>
    <p:extLst>
      <p:ext uri="{BB962C8B-B14F-4D97-AF65-F5344CB8AC3E}">
        <p14:creationId xmlns:p14="http://schemas.microsoft.com/office/powerpoint/2010/main" val="38073992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extLst>
      <p:ext uri="{BB962C8B-B14F-4D97-AF65-F5344CB8AC3E}">
        <p14:creationId xmlns:p14="http://schemas.microsoft.com/office/powerpoint/2010/main" val="11956278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293088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228600" y="1219200"/>
            <a:ext cx="43053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86300" y="1219200"/>
            <a:ext cx="43053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extLst>
      <p:ext uri="{BB962C8B-B14F-4D97-AF65-F5344CB8AC3E}">
        <p14:creationId xmlns:p14="http://schemas.microsoft.com/office/powerpoint/2010/main" val="30078449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extLst>
      <p:ext uri="{BB962C8B-B14F-4D97-AF65-F5344CB8AC3E}">
        <p14:creationId xmlns:p14="http://schemas.microsoft.com/office/powerpoint/2010/main" val="149411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2216780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Tree>
    <p:extLst>
      <p:ext uri="{BB962C8B-B14F-4D97-AF65-F5344CB8AC3E}">
        <p14:creationId xmlns:p14="http://schemas.microsoft.com/office/powerpoint/2010/main" val="1902187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8674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9794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6969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extLst>
      <p:ext uri="{BB962C8B-B14F-4D97-AF65-F5344CB8AC3E}">
        <p14:creationId xmlns:p14="http://schemas.microsoft.com/office/powerpoint/2010/main" val="27261805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2190750" cy="6202362"/>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228600" y="274638"/>
            <a:ext cx="6419850" cy="6202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extLst>
      <p:ext uri="{BB962C8B-B14F-4D97-AF65-F5344CB8AC3E}">
        <p14:creationId xmlns:p14="http://schemas.microsoft.com/office/powerpoint/2010/main" val="7334941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828800"/>
            <a:ext cx="82296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914400" y="685800"/>
            <a:ext cx="7721600" cy="11430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pPr lvl="0"/>
            <a:r>
              <a:rPr lang="en-US" noProof="0" smtClean="0"/>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242D4489-0EBB-4D33-805B-80AB00B1B7AC}" type="slidenum">
              <a:rPr lang="en-US"/>
              <a:pPr>
                <a:defRPr/>
              </a:pPr>
              <a:t>‹#›</a:t>
            </a:fld>
            <a:endParaRPr lang="en-US"/>
          </a:p>
        </p:txBody>
      </p:sp>
    </p:spTree>
    <p:extLst>
      <p:ext uri="{BB962C8B-B14F-4D97-AF65-F5344CB8AC3E}">
        <p14:creationId xmlns:p14="http://schemas.microsoft.com/office/powerpoint/2010/main" val="15582247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EDC589-60BF-44DE-8C65-108F7C8999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646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29686A-6058-4434-A96B-D43F944217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4421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F1FB59-8518-478C-9543-18184EB87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5486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F2C4F-8A23-44D2-A671-349D0D739A8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761037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FBEEFD-4B93-432A-B9DF-8F1086523F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242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42266B-C14C-451E-81E0-B6076A78CE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822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8066D4-EC5B-4336-9DB2-B664875BBB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144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7EBB7C-B616-43F6-A01B-28B53774F6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37578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2C6DAD-6E05-4334-A331-9D550B485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705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43596E-92B6-4A59-A6AC-A055843156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401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06400" y="228600"/>
            <a:ext cx="601980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02519E-BEE1-409F-B62C-0E0FE901C9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0209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hr-HR"/>
          </a:p>
        </p:txBody>
      </p:sp>
      <p:sp>
        <p:nvSpPr>
          <p:cNvPr id="3" name="Text Placeholder 2"/>
          <p:cNvSpPr>
            <a:spLocks noGrp="1"/>
          </p:cNvSpPr>
          <p:nvPr>
            <p:ph type="body" sz="half" idx="1"/>
          </p:nvPr>
        </p:nvSpPr>
        <p:spPr>
          <a:xfrm>
            <a:off x="4572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hart Placeholder 3"/>
          <p:cNvSpPr>
            <a:spLocks noGrp="1"/>
          </p:cNvSpPr>
          <p:nvPr>
            <p:ph type="chart" sz="half" idx="2"/>
          </p:nvPr>
        </p:nvSpPr>
        <p:spPr>
          <a:xfrm>
            <a:off x="4622800" y="1885950"/>
            <a:ext cx="4013200" cy="4171950"/>
          </a:xfrm>
        </p:spPr>
        <p:txBody>
          <a:bodyPr/>
          <a:lstStyle/>
          <a:p>
            <a:pPr lvl="0"/>
            <a:endParaRPr lang="hr-H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F412C1-FB83-4104-8C21-596ED7B6F3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4153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hr-HR"/>
          </a:p>
        </p:txBody>
      </p:sp>
      <p:sp>
        <p:nvSpPr>
          <p:cNvPr id="3" name="Text Placeholder 2"/>
          <p:cNvSpPr>
            <a:spLocks noGrp="1"/>
          </p:cNvSpPr>
          <p:nvPr>
            <p:ph type="body" sz="half" idx="1"/>
          </p:nvPr>
        </p:nvSpPr>
        <p:spPr>
          <a:xfrm>
            <a:off x="4572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lipArt Placeholder 3"/>
          <p:cNvSpPr>
            <a:spLocks noGrp="1"/>
          </p:cNvSpPr>
          <p:nvPr>
            <p:ph type="clipArt" sz="half" idx="2"/>
          </p:nvPr>
        </p:nvSpPr>
        <p:spPr>
          <a:xfrm>
            <a:off x="4622800" y="1885950"/>
            <a:ext cx="4013200" cy="4171950"/>
          </a:xfrm>
        </p:spPr>
        <p:txBody>
          <a:bodyPr/>
          <a:lstStyle/>
          <a:p>
            <a:pPr lvl="0"/>
            <a:endParaRPr lang="hr-H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1DACCD-833B-4CDC-A30A-656856500F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4094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hr-HR"/>
          </a:p>
        </p:txBody>
      </p:sp>
      <p:sp>
        <p:nvSpPr>
          <p:cNvPr id="3" name="Chart Placeholder 2"/>
          <p:cNvSpPr>
            <a:spLocks noGrp="1"/>
          </p:cNvSpPr>
          <p:nvPr>
            <p:ph type="chart" idx="1"/>
          </p:nvPr>
        </p:nvSpPr>
        <p:spPr>
          <a:xfrm>
            <a:off x="457200" y="1885950"/>
            <a:ext cx="8178800" cy="4171950"/>
          </a:xfrm>
        </p:spPr>
        <p:txBody>
          <a:bodyPr/>
          <a:lstStyle/>
          <a:p>
            <a:pPr lvl="0"/>
            <a:endParaRPr lang="hr-H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5FEF3E-75A6-4D01-8FFF-81DD0F769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477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BB705A-A102-4B41-80A6-6972E008AFD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440421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264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8202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4891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3774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630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3547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7256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7044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1102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801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5F77A9-2381-4E30-8EEF-9AAA026E904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198971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3377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9794670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3299778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4479044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618944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8" name="Footer Placeholder 7"/>
          <p:cNvSpPr>
            <a:spLocks noGrp="1"/>
          </p:cNvSpPr>
          <p:nvPr>
            <p:ph type="ftr" sz="quarter" idx="11"/>
          </p:nvPr>
        </p:nvSpPr>
        <p:spPr/>
        <p:txBody>
          <a:bodyPr/>
          <a:lstStyle/>
          <a:p>
            <a:endParaRPr lang="hr-HR">
              <a:solidFill>
                <a:prstClr val="black">
                  <a:tint val="75000"/>
                </a:prstClr>
              </a:solidFill>
            </a:endParaRPr>
          </a:p>
        </p:txBody>
      </p:sp>
      <p:sp>
        <p:nvSpPr>
          <p:cNvPr id="9" name="Slide Number Placeholder 8"/>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0349993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4" name="Footer Placeholder 3"/>
          <p:cNvSpPr>
            <a:spLocks noGrp="1"/>
          </p:cNvSpPr>
          <p:nvPr>
            <p:ph type="ftr" sz="quarter" idx="11"/>
          </p:nvPr>
        </p:nvSpPr>
        <p:spPr/>
        <p:txBody>
          <a:bodyPr/>
          <a:lstStyle/>
          <a:p>
            <a:endParaRPr lang="hr-HR">
              <a:solidFill>
                <a:prstClr val="black">
                  <a:tint val="75000"/>
                </a:prstClr>
              </a:solidFill>
            </a:endParaRPr>
          </a:p>
        </p:txBody>
      </p:sp>
      <p:sp>
        <p:nvSpPr>
          <p:cNvPr id="5" name="Slide Number Placeholder 4"/>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5558201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3" name="Footer Placeholder 2"/>
          <p:cNvSpPr>
            <a:spLocks noGrp="1"/>
          </p:cNvSpPr>
          <p:nvPr>
            <p:ph type="ftr" sz="quarter" idx="11"/>
          </p:nvPr>
        </p:nvSpPr>
        <p:spPr/>
        <p:txBody>
          <a:bodyPr/>
          <a:lstStyle/>
          <a:p>
            <a:endParaRPr lang="hr-HR">
              <a:solidFill>
                <a:prstClr val="black">
                  <a:tint val="75000"/>
                </a:prstClr>
              </a:solidFill>
            </a:endParaRPr>
          </a:p>
        </p:txBody>
      </p:sp>
      <p:sp>
        <p:nvSpPr>
          <p:cNvPr id="4" name="Slide Number Placeholder 3"/>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742778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6425519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74415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5FC6ED-EBB2-419E-9B9A-471ED016333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108100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517855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509785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639D87-AA62-4A33-A73C-B29463A4D19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96557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54D539-C9CC-49B2-B58D-2D78344E899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52087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727FB1-73F4-4279-87D6-7015452E627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2001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D8AB7B-804F-438F-A234-F08DF078180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6656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2343999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EF2F63-BB17-4BEF-9B2D-4BCAE5C8F9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21147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5AF61A-F4C2-42DB-8300-200C15A0D05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82568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F655B-409F-45E0-977E-E921B303782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73840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63314B4-28BE-4CA0-81B5-3C4A05D9F3B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109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825468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720336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057407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779041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8" name="Footer Placeholder 7"/>
          <p:cNvSpPr>
            <a:spLocks noGrp="1"/>
          </p:cNvSpPr>
          <p:nvPr>
            <p:ph type="ftr" sz="quarter" idx="11"/>
          </p:nvPr>
        </p:nvSpPr>
        <p:spPr/>
        <p:txBody>
          <a:bodyPr/>
          <a:lstStyle/>
          <a:p>
            <a:endParaRPr lang="hr-HR">
              <a:solidFill>
                <a:prstClr val="black">
                  <a:tint val="75000"/>
                </a:prstClr>
              </a:solidFill>
            </a:endParaRPr>
          </a:p>
        </p:txBody>
      </p:sp>
      <p:sp>
        <p:nvSpPr>
          <p:cNvPr id="9" name="Slide Number Placeholder 8"/>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121537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4" name="Footer Placeholder 3"/>
          <p:cNvSpPr>
            <a:spLocks noGrp="1"/>
          </p:cNvSpPr>
          <p:nvPr>
            <p:ph type="ftr" sz="quarter" idx="11"/>
          </p:nvPr>
        </p:nvSpPr>
        <p:spPr/>
        <p:txBody>
          <a:bodyPr/>
          <a:lstStyle/>
          <a:p>
            <a:endParaRPr lang="hr-HR">
              <a:solidFill>
                <a:prstClr val="black">
                  <a:tint val="75000"/>
                </a:prstClr>
              </a:solidFill>
            </a:endParaRPr>
          </a:p>
        </p:txBody>
      </p:sp>
      <p:sp>
        <p:nvSpPr>
          <p:cNvPr id="5" name="Slide Number Placeholder 4"/>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06545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616B7-D92F-460A-BCCC-35B201A99684}"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770051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3" name="Footer Placeholder 2"/>
          <p:cNvSpPr>
            <a:spLocks noGrp="1"/>
          </p:cNvSpPr>
          <p:nvPr>
            <p:ph type="ftr" sz="quarter" idx="11"/>
          </p:nvPr>
        </p:nvSpPr>
        <p:spPr/>
        <p:txBody>
          <a:bodyPr/>
          <a:lstStyle/>
          <a:p>
            <a:endParaRPr lang="hr-HR">
              <a:solidFill>
                <a:prstClr val="black">
                  <a:tint val="75000"/>
                </a:prstClr>
              </a:solidFill>
            </a:endParaRPr>
          </a:p>
        </p:txBody>
      </p:sp>
      <p:sp>
        <p:nvSpPr>
          <p:cNvPr id="4" name="Slide Number Placeholder 3"/>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21551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799437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41176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211862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173674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449176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807662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139923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896913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8" name="Footer Placeholder 7"/>
          <p:cNvSpPr>
            <a:spLocks noGrp="1"/>
          </p:cNvSpPr>
          <p:nvPr>
            <p:ph type="ftr" sz="quarter" idx="11"/>
          </p:nvPr>
        </p:nvSpPr>
        <p:spPr/>
        <p:txBody>
          <a:bodyPr/>
          <a:lstStyle/>
          <a:p>
            <a:endParaRPr lang="hr-HR">
              <a:solidFill>
                <a:prstClr val="black">
                  <a:tint val="75000"/>
                </a:prstClr>
              </a:solidFill>
            </a:endParaRPr>
          </a:p>
        </p:txBody>
      </p:sp>
      <p:sp>
        <p:nvSpPr>
          <p:cNvPr id="9" name="Slide Number Placeholder 8"/>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85414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B616B7-D92F-460A-BCCC-35B201A99684}"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18467264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4" name="Footer Placeholder 3"/>
          <p:cNvSpPr>
            <a:spLocks noGrp="1"/>
          </p:cNvSpPr>
          <p:nvPr>
            <p:ph type="ftr" sz="quarter" idx="11"/>
          </p:nvPr>
        </p:nvSpPr>
        <p:spPr/>
        <p:txBody>
          <a:bodyPr/>
          <a:lstStyle/>
          <a:p>
            <a:endParaRPr lang="hr-HR">
              <a:solidFill>
                <a:prstClr val="black">
                  <a:tint val="75000"/>
                </a:prstClr>
              </a:solidFill>
            </a:endParaRPr>
          </a:p>
        </p:txBody>
      </p:sp>
      <p:sp>
        <p:nvSpPr>
          <p:cNvPr id="5" name="Slide Number Placeholder 4"/>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071640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3" name="Footer Placeholder 2"/>
          <p:cNvSpPr>
            <a:spLocks noGrp="1"/>
          </p:cNvSpPr>
          <p:nvPr>
            <p:ph type="ftr" sz="quarter" idx="11"/>
          </p:nvPr>
        </p:nvSpPr>
        <p:spPr/>
        <p:txBody>
          <a:bodyPr/>
          <a:lstStyle/>
          <a:p>
            <a:endParaRPr lang="hr-HR">
              <a:solidFill>
                <a:prstClr val="black">
                  <a:tint val="75000"/>
                </a:prstClr>
              </a:solidFill>
            </a:endParaRPr>
          </a:p>
        </p:txBody>
      </p:sp>
      <p:sp>
        <p:nvSpPr>
          <p:cNvPr id="4" name="Slide Number Placeholder 3"/>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892956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730911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612128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643752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589425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
        <p:nvSpPr>
          <p:cNvPr id="4"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DCC8B18C-DE6F-4280-8400-83E1D14EB131}" type="slidenum">
              <a:rPr lang="en-GB"/>
              <a:pPr>
                <a:defRPr/>
              </a:pPr>
              <a:t>‹#›</a:t>
            </a:fld>
            <a:endParaRPr lang="en-GB"/>
          </a:p>
        </p:txBody>
      </p:sp>
    </p:spTree>
    <p:extLst>
      <p:ext uri="{BB962C8B-B14F-4D97-AF65-F5344CB8AC3E}">
        <p14:creationId xmlns:p14="http://schemas.microsoft.com/office/powerpoint/2010/main" val="915726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E3BB69CA-8D2D-472F-A2D4-E09F13D96043}" type="slidenum">
              <a:rPr lang="en-GB"/>
              <a:pPr>
                <a:defRPr/>
              </a:pPr>
              <a:t>‹#›</a:t>
            </a:fld>
            <a:endParaRPr lang="en-GB"/>
          </a:p>
        </p:txBody>
      </p:sp>
    </p:spTree>
    <p:extLst>
      <p:ext uri="{BB962C8B-B14F-4D97-AF65-F5344CB8AC3E}">
        <p14:creationId xmlns:p14="http://schemas.microsoft.com/office/powerpoint/2010/main" val="2196755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9ED9DEAE-F49A-47B9-859C-AFC11DA50E96}" type="slidenum">
              <a:rPr lang="en-GB"/>
              <a:pPr>
                <a:defRPr/>
              </a:pPr>
              <a:t>‹#›</a:t>
            </a:fld>
            <a:endParaRPr lang="en-GB"/>
          </a:p>
        </p:txBody>
      </p:sp>
    </p:spTree>
    <p:extLst>
      <p:ext uri="{BB962C8B-B14F-4D97-AF65-F5344CB8AC3E}">
        <p14:creationId xmlns:p14="http://schemas.microsoft.com/office/powerpoint/2010/main" val="2314985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FA1A175F-E837-4F3A-818B-4888B09E4692}" type="slidenum">
              <a:rPr lang="en-GB"/>
              <a:pPr>
                <a:defRPr/>
              </a:pPr>
              <a:t>‹#›</a:t>
            </a:fld>
            <a:endParaRPr lang="en-GB"/>
          </a:p>
        </p:txBody>
      </p:sp>
    </p:spTree>
    <p:extLst>
      <p:ext uri="{BB962C8B-B14F-4D97-AF65-F5344CB8AC3E}">
        <p14:creationId xmlns:p14="http://schemas.microsoft.com/office/powerpoint/2010/main" val="214160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B616B7-D92F-460A-BCCC-35B201A99684}" type="datetimeFigureOut">
              <a:rPr lang="en-US" smtClean="0"/>
              <a:t>4/26/2015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261303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AB6C24CE-5D77-45D4-B00C-585A7FE4B912}" type="slidenum">
              <a:rPr lang="en-GB"/>
              <a:pPr>
                <a:defRPr/>
              </a:pPr>
              <a:t>‹#›</a:t>
            </a:fld>
            <a:endParaRPr lang="en-GB"/>
          </a:p>
        </p:txBody>
      </p:sp>
    </p:spTree>
    <p:extLst>
      <p:ext uri="{BB962C8B-B14F-4D97-AF65-F5344CB8AC3E}">
        <p14:creationId xmlns:p14="http://schemas.microsoft.com/office/powerpoint/2010/main" val="904519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E05FD1C8-D889-4938-A186-4FD0D1E52468}" type="slidenum">
              <a:rPr lang="en-GB"/>
              <a:pPr>
                <a:defRPr/>
              </a:pPr>
              <a:t>‹#›</a:t>
            </a:fld>
            <a:endParaRPr lang="en-GB"/>
          </a:p>
        </p:txBody>
      </p:sp>
    </p:spTree>
    <p:extLst>
      <p:ext uri="{BB962C8B-B14F-4D97-AF65-F5344CB8AC3E}">
        <p14:creationId xmlns:p14="http://schemas.microsoft.com/office/powerpoint/2010/main" val="33223722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5622EA8F-3834-4C51-913C-66E7E0907E48}" type="slidenum">
              <a:rPr lang="en-GB"/>
              <a:pPr>
                <a:defRPr/>
              </a:pPr>
              <a:t>‹#›</a:t>
            </a:fld>
            <a:endParaRPr lang="en-GB"/>
          </a:p>
        </p:txBody>
      </p:sp>
    </p:spTree>
    <p:extLst>
      <p:ext uri="{BB962C8B-B14F-4D97-AF65-F5344CB8AC3E}">
        <p14:creationId xmlns:p14="http://schemas.microsoft.com/office/powerpoint/2010/main" val="2557997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584154DE-BEB5-4986-8F51-BFEC3451523A}" type="slidenum">
              <a:rPr lang="en-GB"/>
              <a:pPr>
                <a:defRPr/>
              </a:pPr>
              <a:t>‹#›</a:t>
            </a:fld>
            <a:endParaRPr lang="en-GB"/>
          </a:p>
        </p:txBody>
      </p:sp>
    </p:spTree>
    <p:extLst>
      <p:ext uri="{BB962C8B-B14F-4D97-AF65-F5344CB8AC3E}">
        <p14:creationId xmlns:p14="http://schemas.microsoft.com/office/powerpoint/2010/main" val="3983903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BD9E1E91-5241-4CD7-BD82-B87CA79C3C27}" type="slidenum">
              <a:rPr lang="en-GB"/>
              <a:pPr>
                <a:defRPr/>
              </a:pPr>
              <a:t>‹#›</a:t>
            </a:fld>
            <a:endParaRPr lang="en-GB"/>
          </a:p>
        </p:txBody>
      </p:sp>
    </p:spTree>
    <p:extLst>
      <p:ext uri="{BB962C8B-B14F-4D97-AF65-F5344CB8AC3E}">
        <p14:creationId xmlns:p14="http://schemas.microsoft.com/office/powerpoint/2010/main" val="2597281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A97AC994-49B5-45AE-B76B-22D9C3C1A312}" type="slidenum">
              <a:rPr lang="en-GB"/>
              <a:pPr>
                <a:defRPr/>
              </a:pPr>
              <a:t>‹#›</a:t>
            </a:fld>
            <a:endParaRPr lang="en-GB"/>
          </a:p>
        </p:txBody>
      </p:sp>
    </p:spTree>
    <p:extLst>
      <p:ext uri="{BB962C8B-B14F-4D97-AF65-F5344CB8AC3E}">
        <p14:creationId xmlns:p14="http://schemas.microsoft.com/office/powerpoint/2010/main" val="13423319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A363331F-740D-4F6E-926C-665E789C2E69}" type="slidenum">
              <a:rPr lang="en-GB"/>
              <a:pPr>
                <a:defRPr/>
              </a:pPr>
              <a:t>‹#›</a:t>
            </a:fld>
            <a:endParaRPr lang="en-GB"/>
          </a:p>
        </p:txBody>
      </p:sp>
    </p:spTree>
    <p:extLst>
      <p:ext uri="{BB962C8B-B14F-4D97-AF65-F5344CB8AC3E}">
        <p14:creationId xmlns:p14="http://schemas.microsoft.com/office/powerpoint/2010/main" val="2227760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3" name="Rectangle 4"/>
          <p:cNvSpPr>
            <a:spLocks noGrp="1" noChangeArrowheads="1"/>
          </p:cNvSpPr>
          <p:nvPr>
            <p:ph type="dt" sz="half" idx="10"/>
          </p:nvPr>
        </p:nvSpPr>
        <p:spPr/>
        <p:txBody>
          <a:bodyPr/>
          <a:lstStyle>
            <a:lvl1pPr eaLnBrk="0" hangingPunct="0">
              <a:defRPr b="1">
                <a:latin typeface="Arial" charse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b="1">
                <a:latin typeface="Arial" charse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b="1">
                <a:latin typeface="Arial" charset="0"/>
              </a:defRPr>
            </a:lvl1pPr>
          </a:lstStyle>
          <a:p>
            <a:pPr>
              <a:defRPr/>
            </a:pPr>
            <a:fld id="{837DA118-5087-4B6E-B140-9F7B9A1E9D1A}" type="slidenum">
              <a:rPr lang="en-GB"/>
              <a:pPr>
                <a:defRPr/>
              </a:pPr>
              <a:t>‹#›</a:t>
            </a:fld>
            <a:endParaRPr lang="en-GB"/>
          </a:p>
        </p:txBody>
      </p:sp>
    </p:spTree>
    <p:extLst>
      <p:ext uri="{BB962C8B-B14F-4D97-AF65-F5344CB8AC3E}">
        <p14:creationId xmlns:p14="http://schemas.microsoft.com/office/powerpoint/2010/main" val="3291947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82880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smtClean="0">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smtClean="0">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smtClean="0">
                <a:solidFill>
                  <a:srgbClr val="5E574E"/>
                </a:solidFill>
              </a:defRPr>
            </a:lvl1pPr>
          </a:lstStyle>
          <a:p>
            <a:pPr>
              <a:defRPr/>
            </a:pPr>
            <a:fld id="{A989ED8A-9E15-497B-A980-B742693557D1}" type="slidenum">
              <a:rPr lang="en-US"/>
              <a:pPr>
                <a:defRPr/>
              </a:pPr>
              <a:t>‹#›</a:t>
            </a:fld>
            <a:endParaRPr lang="en-US"/>
          </a:p>
        </p:txBody>
      </p:sp>
    </p:spTree>
    <p:extLst>
      <p:ext uri="{BB962C8B-B14F-4D97-AF65-F5344CB8AC3E}">
        <p14:creationId xmlns:p14="http://schemas.microsoft.com/office/powerpoint/2010/main" val="17228748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CD28E6-BB6C-4B64-A273-4E5516A728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307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B616B7-D92F-460A-BCCC-35B201A99684}" type="datetimeFigureOut">
              <a:rPr lang="en-US" smtClean="0"/>
              <a:t>4/26/2015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529694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D235E-C860-4FAB-9671-5E77745A50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633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C1C5AA-7E23-42A7-9C60-B6246FE579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102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AB242E-C239-46D3-A380-DDEF2F0D4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870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C15846-05B0-4F07-91CD-A478ACF55B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930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600AD5-DE51-4F88-BDEB-5812BCB3C3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497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D9A81E-478A-4D8D-94B2-AE23499B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70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1A57FA-16D1-4FA0-B06A-47CA2AEC1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202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5DA4D-4A3D-4559-88DB-5D4AEFE083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559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06400" y="228600"/>
            <a:ext cx="601980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04FFB3-0E1C-4D6E-AEDF-8AA531CF94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073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hr-HR"/>
          </a:p>
        </p:txBody>
      </p:sp>
      <p:sp>
        <p:nvSpPr>
          <p:cNvPr id="3" name="Chart Placeholder 2"/>
          <p:cNvSpPr>
            <a:spLocks noGrp="1"/>
          </p:cNvSpPr>
          <p:nvPr>
            <p:ph type="chart" idx="1"/>
          </p:nvPr>
        </p:nvSpPr>
        <p:spPr>
          <a:xfrm>
            <a:off x="457200" y="1885950"/>
            <a:ext cx="8178800" cy="4171950"/>
          </a:xfrm>
        </p:spPr>
        <p:txBody>
          <a:bodyPr/>
          <a:lstStyle/>
          <a:p>
            <a:pPr lvl="0"/>
            <a:endParaRPr lang="hr-H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67F91-7BBE-4787-BAB2-D4E8727CF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71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16B7-D92F-460A-BCCC-35B201A99684}" type="datetimeFigureOut">
              <a:rPr lang="en-US" smtClean="0"/>
              <a:t>4/26/2015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2409592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hr-HR"/>
          </a:p>
        </p:txBody>
      </p:sp>
      <p:sp>
        <p:nvSpPr>
          <p:cNvPr id="3" name="SmartArt Placeholder 2"/>
          <p:cNvSpPr>
            <a:spLocks noGrp="1"/>
          </p:cNvSpPr>
          <p:nvPr>
            <p:ph type="dgm" idx="1"/>
          </p:nvPr>
        </p:nvSpPr>
        <p:spPr>
          <a:xfrm>
            <a:off x="457200" y="1885950"/>
            <a:ext cx="8178800" cy="4171950"/>
          </a:xfrm>
        </p:spPr>
        <p:txBody>
          <a:bodyPr/>
          <a:lstStyle/>
          <a:p>
            <a:pPr lvl="0"/>
            <a:endParaRPr lang="hr-H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D00CCB-5720-4C89-B2D9-EA3244701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8926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hr-HR"/>
          </a:p>
        </p:txBody>
      </p:sp>
      <p:sp>
        <p:nvSpPr>
          <p:cNvPr id="3" name="Text Placeholder 2"/>
          <p:cNvSpPr>
            <a:spLocks noGrp="1"/>
          </p:cNvSpPr>
          <p:nvPr>
            <p:ph type="body" sz="half" idx="1"/>
          </p:nvPr>
        </p:nvSpPr>
        <p:spPr>
          <a:xfrm>
            <a:off x="4572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hart Placeholder 3"/>
          <p:cNvSpPr>
            <a:spLocks noGrp="1"/>
          </p:cNvSpPr>
          <p:nvPr>
            <p:ph type="chart" sz="half" idx="2"/>
          </p:nvPr>
        </p:nvSpPr>
        <p:spPr>
          <a:xfrm>
            <a:off x="4622800" y="1885950"/>
            <a:ext cx="4013200" cy="4171950"/>
          </a:xfrm>
        </p:spPr>
        <p:txBody>
          <a:bodyPr/>
          <a:lstStyle/>
          <a:p>
            <a:pPr lvl="0"/>
            <a:endParaRPr lang="hr-H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77FA7-900D-4DFB-A121-979A32D375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707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96518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3430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99412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4806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54443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03541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45318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8695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2310964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216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014633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407095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965182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34306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99412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48064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54443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03541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45318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73F6B-03C9-4A3A-B875-9B45AD2CE289}" type="slidenum">
              <a:rPr lang="en-US" smtClean="0"/>
              <a:t>‹#›</a:t>
            </a:fld>
            <a:endParaRPr lang="en-US"/>
          </a:p>
        </p:txBody>
      </p:sp>
    </p:spTree>
    <p:extLst>
      <p:ext uri="{BB962C8B-B14F-4D97-AF65-F5344CB8AC3E}">
        <p14:creationId xmlns:p14="http://schemas.microsoft.com/office/powerpoint/2010/main" val="3307215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869506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2166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01463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407095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96518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34306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99412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48064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544434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0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image" Target="../media/image1.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11.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616B7-D92F-460A-BCCC-35B201A99684}" type="datetimeFigureOut">
              <a:rPr lang="en-US" smtClean="0"/>
              <a:t>4/26/2015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73F6B-03C9-4A3A-B875-9B45AD2CE289}" type="slidenum">
              <a:rPr lang="en-US" smtClean="0"/>
              <a:t>‹#›</a:t>
            </a:fld>
            <a:endParaRPr lang="en-US"/>
          </a:p>
        </p:txBody>
      </p:sp>
    </p:spTree>
    <p:extLst>
      <p:ext uri="{BB962C8B-B14F-4D97-AF65-F5344CB8AC3E}">
        <p14:creationId xmlns:p14="http://schemas.microsoft.com/office/powerpoint/2010/main" val="371396492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600" kern="1200">
          <a:solidFill>
            <a:schemeClr val="tx2"/>
          </a:solidFill>
          <a:latin typeface="Calibri"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219200"/>
            <a:ext cx="8763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25318470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Comic Sans MS" pitchFamily="66" charset="0"/>
        </a:defRPr>
      </a:lvl2pPr>
      <a:lvl3pPr algn="ctr" rtl="0" eaLnBrk="0" fontAlgn="base" hangingPunct="0">
        <a:spcBef>
          <a:spcPct val="0"/>
        </a:spcBef>
        <a:spcAft>
          <a:spcPct val="0"/>
        </a:spcAft>
        <a:defRPr sz="3600">
          <a:solidFill>
            <a:schemeClr val="tx2"/>
          </a:solidFill>
          <a:latin typeface="Comic Sans MS" pitchFamily="66" charset="0"/>
        </a:defRPr>
      </a:lvl3pPr>
      <a:lvl4pPr algn="ctr" rtl="0" eaLnBrk="0" fontAlgn="base" hangingPunct="0">
        <a:spcBef>
          <a:spcPct val="0"/>
        </a:spcBef>
        <a:spcAft>
          <a:spcPct val="0"/>
        </a:spcAft>
        <a:defRPr sz="3600">
          <a:solidFill>
            <a:schemeClr val="tx2"/>
          </a:solidFill>
          <a:latin typeface="Comic Sans MS" pitchFamily="66" charset="0"/>
        </a:defRPr>
      </a:lvl4pPr>
      <a:lvl5pPr algn="ctr" rtl="0" eaLnBrk="0" fontAlgn="base" hangingPunct="0">
        <a:spcBef>
          <a:spcPct val="0"/>
        </a:spcBef>
        <a:spcAft>
          <a:spcPct val="0"/>
        </a:spcAft>
        <a:defRPr sz="3600">
          <a:solidFill>
            <a:schemeClr val="tx2"/>
          </a:solidFill>
          <a:latin typeface="Comic Sans MS" pitchFamily="66" charset="0"/>
        </a:defRPr>
      </a:lvl5pPr>
      <a:lvl6pPr marL="457200" algn="ctr" rtl="0" fontAlgn="base">
        <a:spcBef>
          <a:spcPct val="0"/>
        </a:spcBef>
        <a:spcAft>
          <a:spcPct val="0"/>
        </a:spcAft>
        <a:defRPr sz="3600">
          <a:solidFill>
            <a:schemeClr val="tx2"/>
          </a:solidFill>
          <a:latin typeface="Comic Sans MS" pitchFamily="66" charset="0"/>
        </a:defRPr>
      </a:lvl6pPr>
      <a:lvl7pPr marL="914400" algn="ctr" rtl="0" fontAlgn="base">
        <a:spcBef>
          <a:spcPct val="0"/>
        </a:spcBef>
        <a:spcAft>
          <a:spcPct val="0"/>
        </a:spcAft>
        <a:defRPr sz="3600">
          <a:solidFill>
            <a:schemeClr val="tx2"/>
          </a:solidFill>
          <a:latin typeface="Comic Sans MS" pitchFamily="66" charset="0"/>
        </a:defRPr>
      </a:lvl7pPr>
      <a:lvl8pPr marL="1371600" algn="ctr" rtl="0" fontAlgn="base">
        <a:spcBef>
          <a:spcPct val="0"/>
        </a:spcBef>
        <a:spcAft>
          <a:spcPct val="0"/>
        </a:spcAft>
        <a:defRPr sz="3600">
          <a:solidFill>
            <a:schemeClr val="tx2"/>
          </a:solidFill>
          <a:latin typeface="Comic Sans MS" pitchFamily="66" charset="0"/>
        </a:defRPr>
      </a:lvl8pPr>
      <a:lvl9pPr marL="1828800" algn="ctr" rtl="0" fontAlgn="base">
        <a:spcBef>
          <a:spcPct val="0"/>
        </a:spcBef>
        <a:spcAft>
          <a:spcPct val="0"/>
        </a:spcAft>
        <a:defRPr sz="36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885950"/>
            <a:ext cx="81788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31800" y="622935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400">
                <a:solidFill>
                  <a:schemeClr val="bg2"/>
                </a:solidFill>
                <a:latin typeface="Arial" charset="0"/>
              </a:defRPr>
            </a:lvl1pPr>
          </a:lstStyle>
          <a:p>
            <a:pPr eaLnBrk="0" fontAlgn="base" hangingPunct="0">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a:solidFill>
                  <a:schemeClr val="bg2"/>
                </a:solidFill>
                <a:latin typeface="Arial" charset="0"/>
              </a:defRPr>
            </a:lvl1pPr>
          </a:lstStyle>
          <a:p>
            <a:pPr eaLnBrk="0" fontAlgn="base" hangingPunct="0">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731000" y="622935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a:solidFill>
                  <a:schemeClr val="bg2"/>
                </a:solidFill>
                <a:latin typeface="Arial" charset="0"/>
              </a:defRPr>
            </a:lvl1pPr>
          </a:lstStyle>
          <a:p>
            <a:pPr eaLnBrk="0" fontAlgn="base" hangingPunct="0">
              <a:spcAft>
                <a:spcPct val="0"/>
              </a:spcAft>
              <a:defRPr/>
            </a:pPr>
            <a:fld id="{36A824F7-2C88-4967-9FD8-F1421E486C7B}" type="slidenum">
              <a:rPr lang="en-US">
                <a:solidFill>
                  <a:srgbClr val="000000"/>
                </a:solidFill>
              </a:rPr>
              <a:pPr eaLnBrk="0" fontAlgn="base" hangingPunct="0">
                <a:spcAft>
                  <a:spcPct val="0"/>
                </a:spcAft>
                <a:defRPr/>
              </a:pPr>
              <a:t>‹#›</a:t>
            </a:fld>
            <a:endParaRPr lang="en-US">
              <a:solidFill>
                <a:srgbClr val="000000"/>
              </a:solidFill>
            </a:endParaRPr>
          </a:p>
        </p:txBody>
      </p:sp>
      <p:pic>
        <p:nvPicPr>
          <p:cNvPr id="1031" name="Picture 7" descr="paint"/>
          <p:cNvPicPr>
            <a:picLocks noChangeAspect="1" noChangeArrowheads="1"/>
          </p:cNvPicPr>
          <p:nvPr/>
        </p:nvPicPr>
        <p:blipFill>
          <a:blip r:embed="rId16">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14450"/>
            <a:ext cx="82296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601665"/>
      </p:ext>
    </p:extLst>
  </p:cSld>
  <p:clrMap bg1="dk2" tx1="lt1" bg2="dk1"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08AAA-7C4E-4FE6-ACC1-521C0F22FFD8}" type="datetimeFigureOut">
              <a:rPr lang="en-US" smtClean="0">
                <a:solidFill>
                  <a:prstClr val="black">
                    <a:tint val="75000"/>
                  </a:prstClr>
                </a:solidFill>
              </a:rPr>
              <a:pPr/>
              <a:t>4/26/2015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88158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77276665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A9E7A75-4E27-4E98-975A-6B146635DC27}"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1475113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33607211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1C39-EA48-4A2F-8345-2CB3C4DF4732}" type="datetimeFigureOut">
              <a:rPr lang="hr-HR" smtClean="0">
                <a:solidFill>
                  <a:prstClr val="black">
                    <a:tint val="75000"/>
                  </a:prstClr>
                </a:solidFill>
              </a:rPr>
              <a:pPr/>
              <a:t>26.4.2015.</a:t>
            </a:fld>
            <a:endParaRPr lang="hr-H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2F2FC-87F9-4126-A599-05BF6F31524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0477218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pitchFamily="18" charset="0"/>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pitchFamily="18" charset="0"/>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pitchFamily="18" charset="0"/>
              </a:defRPr>
            </a:lvl1pPr>
          </a:lstStyle>
          <a:p>
            <a:pPr fontAlgn="base">
              <a:spcBef>
                <a:spcPct val="0"/>
              </a:spcBef>
              <a:spcAft>
                <a:spcPct val="0"/>
              </a:spcAft>
              <a:defRPr/>
            </a:pPr>
            <a:fld id="{BE2EE7BF-4196-496F-BA9C-7AC97AF8AD03}"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01423619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885950"/>
            <a:ext cx="8178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smtClean="0">
                <a:solidFill>
                  <a:schemeClr val="bg2"/>
                </a:solidFill>
                <a:latin typeface="Arial" charset="0"/>
              </a:defRPr>
            </a:lvl1pPr>
          </a:lstStyle>
          <a:p>
            <a:pPr eaLnBrk="0" fontAlgn="base" hangingPunct="0">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latin typeface="Arial" charset="0"/>
              </a:defRPr>
            </a:lvl1pPr>
          </a:lstStyle>
          <a:p>
            <a:pPr eaLnBrk="0" fontAlgn="base" hangingPunct="0">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latin typeface="Arial" charset="0"/>
              </a:defRPr>
            </a:lvl1pPr>
          </a:lstStyle>
          <a:p>
            <a:pPr eaLnBrk="0" fontAlgn="base" hangingPunct="0">
              <a:spcAft>
                <a:spcPct val="0"/>
              </a:spcAft>
              <a:defRPr/>
            </a:pPr>
            <a:fld id="{23C34AAB-A1AC-4FFB-90B3-D72DF8ED46F4}" type="slidenum">
              <a:rPr lang="en-US">
                <a:solidFill>
                  <a:srgbClr val="000000"/>
                </a:solidFill>
              </a:rPr>
              <a:pPr eaLnBrk="0" fontAlgn="base" hangingPunct="0">
                <a:spcAft>
                  <a:spcPct val="0"/>
                </a:spcAft>
                <a:defRPr/>
              </a:pPr>
              <a:t>‹#›</a:t>
            </a:fld>
            <a:endParaRPr lang="en-US">
              <a:solidFill>
                <a:srgbClr val="000000"/>
              </a:solidFill>
            </a:endParaRPr>
          </a:p>
        </p:txBody>
      </p:sp>
      <p:pic>
        <p:nvPicPr>
          <p:cNvPr id="1031" name="Picture 7" descr="paint"/>
          <p:cNvPicPr>
            <a:picLocks noChangeAspect="1" noChangeArrowheads="1"/>
          </p:cNvPicPr>
          <p:nvPr/>
        </p:nvPicPr>
        <p:blipFill>
          <a:blip r:embed="rId16">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1445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760398"/>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4696787"/>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4696787"/>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616B7-D92F-460A-BCCC-35B201A99684}" type="datetimeFigureOut">
              <a:rPr lang="en-US" smtClean="0">
                <a:solidFill>
                  <a:prstClr val="white">
                    <a:tint val="75000"/>
                  </a:prstClr>
                </a:solidFill>
              </a:rPr>
              <a:pPr/>
              <a:t>4/26/2015</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4696787"/>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7.tif"/><Relationship Id="rId2" Type="http://schemas.openxmlformats.org/officeDocument/2006/relationships/image" Target="../media/image176.jp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63.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03.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eg"/><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3" Type="http://schemas.openxmlformats.org/officeDocument/2006/relationships/image" Target="../media/image187.tif"/><Relationship Id="rId2" Type="http://schemas.openxmlformats.org/officeDocument/2006/relationships/image" Target="../media/image186.jpg"/><Relationship Id="rId1" Type="http://schemas.openxmlformats.org/officeDocument/2006/relationships/slideLayout" Target="../slideLayouts/slideLayout29.xml"/><Relationship Id="rId4" Type="http://schemas.openxmlformats.org/officeDocument/2006/relationships/image" Target="../media/image188.tif"/></Relationships>
</file>

<file path=ppt/slides/_rels/slide10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8" Type="http://schemas.openxmlformats.org/officeDocument/2006/relationships/image" Target="../media/image199.tiff"/><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image" Target="../media/image193.jpeg"/><Relationship Id="rId1" Type="http://schemas.openxmlformats.org/officeDocument/2006/relationships/slideLayout" Target="../slideLayouts/slideLayout29.xml"/><Relationship Id="rId6" Type="http://schemas.openxmlformats.org/officeDocument/2006/relationships/image" Target="../media/image197.tif"/><Relationship Id="rId5" Type="http://schemas.openxmlformats.org/officeDocument/2006/relationships/image" Target="../media/image196.jpeg"/><Relationship Id="rId4" Type="http://schemas.openxmlformats.org/officeDocument/2006/relationships/image" Target="../media/image195.png"/></Relationships>
</file>

<file path=ppt/slides/_rels/slide108.xml.rels><?xml version="1.0" encoding="UTF-8" standalone="yes"?>
<Relationships xmlns="http://schemas.openxmlformats.org/package/2006/relationships"><Relationship Id="rId3" Type="http://schemas.openxmlformats.org/officeDocument/2006/relationships/image" Target="../media/image201.tif"/><Relationship Id="rId2" Type="http://schemas.openxmlformats.org/officeDocument/2006/relationships/image" Target="../media/image200.tif"/><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2" Type="http://schemas.openxmlformats.org/officeDocument/2006/relationships/image" Target="../media/image202.tif"/><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2" Type="http://schemas.openxmlformats.org/officeDocument/2006/relationships/image" Target="../media/image203.tif"/><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image" Target="../media/image204.tif"/><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2" Type="http://schemas.openxmlformats.org/officeDocument/2006/relationships/image" Target="../media/image205.tif"/><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file:///E:\marko%20PP\MOV00051.avi" TargetMode="Externa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image" Target="../media/image51.tif"/><Relationship Id="rId1" Type="http://schemas.openxmlformats.org/officeDocument/2006/relationships/slideLayout" Target="../slideLayouts/slideLayout2.xml"/><Relationship Id="rId4" Type="http://schemas.openxmlformats.org/officeDocument/2006/relationships/image" Target="../media/image53.tif"/></Relationships>
</file>

<file path=ppt/slides/_rels/slide47.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t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t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t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t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t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63.tiff"/></Relationships>
</file>

<file path=ppt/slides/_rels/slide55.xml.rels><?xml version="1.0" encoding="UTF-8" standalone="yes"?>
<Relationships xmlns="http://schemas.openxmlformats.org/package/2006/relationships"><Relationship Id="rId2" Type="http://schemas.openxmlformats.org/officeDocument/2006/relationships/image" Target="../media/image65.t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gif"/><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3.png"/><Relationship Id="rId5" Type="http://schemas.openxmlformats.org/officeDocument/2006/relationships/oleObject" Target="../embeddings/oleObject2.bin"/><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88.t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18.xml"/><Relationship Id="rId4" Type="http://schemas.openxmlformats.org/officeDocument/2006/relationships/image" Target="../media/image94.jpg"/></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18.xml"/><Relationship Id="rId4" Type="http://schemas.openxmlformats.org/officeDocument/2006/relationships/image" Target="../media/image9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3" Type="http://schemas.openxmlformats.org/officeDocument/2006/relationships/image" Target="../media/image109.tiff"/><Relationship Id="rId18" Type="http://schemas.openxmlformats.org/officeDocument/2006/relationships/image" Target="../media/image114.jpeg"/><Relationship Id="rId26" Type="http://schemas.openxmlformats.org/officeDocument/2006/relationships/image" Target="../media/image139.emf"/><Relationship Id="rId39" Type="http://schemas.openxmlformats.org/officeDocument/2006/relationships/customXml" Target="../ink/ink11.xml"/><Relationship Id="rId21" Type="http://schemas.openxmlformats.org/officeDocument/2006/relationships/customXml" Target="../ink/ink2.xml"/><Relationship Id="rId34" Type="http://schemas.openxmlformats.org/officeDocument/2006/relationships/image" Target="../media/image143.emf"/><Relationship Id="rId42" Type="http://schemas.openxmlformats.org/officeDocument/2006/relationships/image" Target="../media/image147.emf"/><Relationship Id="rId47" Type="http://schemas.openxmlformats.org/officeDocument/2006/relationships/customXml" Target="../ink/ink15.xml"/><Relationship Id="rId50" Type="http://schemas.openxmlformats.org/officeDocument/2006/relationships/image" Target="../media/image151.emf"/><Relationship Id="rId55" Type="http://schemas.openxmlformats.org/officeDocument/2006/relationships/customXml" Target="../ink/ink19.xml"/><Relationship Id="rId63" Type="http://schemas.openxmlformats.org/officeDocument/2006/relationships/image" Target="../media/image158.emf"/><Relationship Id="rId68" Type="http://schemas.openxmlformats.org/officeDocument/2006/relationships/image" Target="../media/image162.emf"/><Relationship Id="rId7" Type="http://schemas.openxmlformats.org/officeDocument/2006/relationships/image" Target="../media/image103.jpeg"/><Relationship Id="rId2" Type="http://schemas.openxmlformats.org/officeDocument/2006/relationships/image" Target="../media/image98.tiff"/><Relationship Id="rId16" Type="http://schemas.openxmlformats.org/officeDocument/2006/relationships/image" Target="../media/image112.jpeg"/><Relationship Id="rId29" Type="http://schemas.openxmlformats.org/officeDocument/2006/relationships/customXml" Target="../ink/ink6.xml"/><Relationship Id="rId1" Type="http://schemas.openxmlformats.org/officeDocument/2006/relationships/slideLayout" Target="../slideLayouts/slideLayout36.xml"/><Relationship Id="rId6" Type="http://schemas.openxmlformats.org/officeDocument/2006/relationships/image" Target="../media/image102.wmf"/><Relationship Id="rId11" Type="http://schemas.openxmlformats.org/officeDocument/2006/relationships/image" Target="../media/image107.wmf"/><Relationship Id="rId24" Type="http://schemas.openxmlformats.org/officeDocument/2006/relationships/image" Target="../media/image138.emf"/><Relationship Id="rId32" Type="http://schemas.openxmlformats.org/officeDocument/2006/relationships/image" Target="../media/image142.emf"/><Relationship Id="rId37" Type="http://schemas.openxmlformats.org/officeDocument/2006/relationships/customXml" Target="../ink/ink10.xml"/><Relationship Id="rId40" Type="http://schemas.openxmlformats.org/officeDocument/2006/relationships/image" Target="../media/image146.emf"/><Relationship Id="rId45" Type="http://schemas.openxmlformats.org/officeDocument/2006/relationships/customXml" Target="../ink/ink14.xml"/><Relationship Id="rId53" Type="http://schemas.openxmlformats.org/officeDocument/2006/relationships/customXml" Target="../ink/ink18.xml"/><Relationship Id="rId58" Type="http://schemas.openxmlformats.org/officeDocument/2006/relationships/image" Target="../media/image155.emf"/><Relationship Id="rId66" Type="http://schemas.openxmlformats.org/officeDocument/2006/relationships/image" Target="../media/image118.jpeg"/><Relationship Id="rId5" Type="http://schemas.openxmlformats.org/officeDocument/2006/relationships/image" Target="../media/image101.JPG"/><Relationship Id="rId15" Type="http://schemas.openxmlformats.org/officeDocument/2006/relationships/image" Target="../media/image111.jpeg"/><Relationship Id="rId23" Type="http://schemas.openxmlformats.org/officeDocument/2006/relationships/customXml" Target="../ink/ink3.xml"/><Relationship Id="rId28" Type="http://schemas.openxmlformats.org/officeDocument/2006/relationships/image" Target="../media/image140.emf"/><Relationship Id="rId36" Type="http://schemas.openxmlformats.org/officeDocument/2006/relationships/image" Target="../media/image144.emf"/><Relationship Id="rId49" Type="http://schemas.openxmlformats.org/officeDocument/2006/relationships/customXml" Target="../ink/ink16.xml"/><Relationship Id="rId57" Type="http://schemas.openxmlformats.org/officeDocument/2006/relationships/customXml" Target="../ink/ink20.xml"/><Relationship Id="rId61" Type="http://schemas.openxmlformats.org/officeDocument/2006/relationships/image" Target="../media/image157.emf"/><Relationship Id="rId10" Type="http://schemas.openxmlformats.org/officeDocument/2006/relationships/image" Target="../media/image106.jpeg"/><Relationship Id="rId19" Type="http://schemas.openxmlformats.org/officeDocument/2006/relationships/customXml" Target="../ink/ink1.xml"/><Relationship Id="rId31" Type="http://schemas.openxmlformats.org/officeDocument/2006/relationships/customXml" Target="../ink/ink7.xml"/><Relationship Id="rId44" Type="http://schemas.openxmlformats.org/officeDocument/2006/relationships/image" Target="../media/image148.emf"/><Relationship Id="rId52" Type="http://schemas.openxmlformats.org/officeDocument/2006/relationships/image" Target="../media/image152.emf"/><Relationship Id="rId60" Type="http://schemas.openxmlformats.org/officeDocument/2006/relationships/customXml" Target="../ink/ink21.xml"/><Relationship Id="rId65" Type="http://schemas.openxmlformats.org/officeDocument/2006/relationships/image" Target="../media/image117.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png"/><Relationship Id="rId22" Type="http://schemas.openxmlformats.org/officeDocument/2006/relationships/image" Target="../media/image137.emf"/><Relationship Id="rId27" Type="http://schemas.openxmlformats.org/officeDocument/2006/relationships/customXml" Target="../ink/ink5.xml"/><Relationship Id="rId30" Type="http://schemas.openxmlformats.org/officeDocument/2006/relationships/image" Target="../media/image141.emf"/><Relationship Id="rId35" Type="http://schemas.openxmlformats.org/officeDocument/2006/relationships/customXml" Target="../ink/ink9.xml"/><Relationship Id="rId43" Type="http://schemas.openxmlformats.org/officeDocument/2006/relationships/customXml" Target="../ink/ink13.xml"/><Relationship Id="rId48" Type="http://schemas.openxmlformats.org/officeDocument/2006/relationships/image" Target="../media/image150.emf"/><Relationship Id="rId56" Type="http://schemas.openxmlformats.org/officeDocument/2006/relationships/image" Target="../media/image154.emf"/><Relationship Id="rId64" Type="http://schemas.openxmlformats.org/officeDocument/2006/relationships/image" Target="../media/image116.jpg"/><Relationship Id="rId69" Type="http://schemas.openxmlformats.org/officeDocument/2006/relationships/image" Target="../media/image119.jpeg"/><Relationship Id="rId8" Type="http://schemas.openxmlformats.org/officeDocument/2006/relationships/image" Target="../media/image104.wmf"/><Relationship Id="rId51" Type="http://schemas.openxmlformats.org/officeDocument/2006/relationships/customXml" Target="../ink/ink17.xml"/><Relationship Id="rId3" Type="http://schemas.openxmlformats.org/officeDocument/2006/relationships/image" Target="../media/image99.png"/><Relationship Id="rId12" Type="http://schemas.openxmlformats.org/officeDocument/2006/relationships/image" Target="../media/image108.tiff"/><Relationship Id="rId17" Type="http://schemas.openxmlformats.org/officeDocument/2006/relationships/image" Target="../media/image113.jpeg"/><Relationship Id="rId25" Type="http://schemas.openxmlformats.org/officeDocument/2006/relationships/customXml" Target="../ink/ink4.xml"/><Relationship Id="rId33" Type="http://schemas.openxmlformats.org/officeDocument/2006/relationships/customXml" Target="../ink/ink8.xml"/><Relationship Id="rId38" Type="http://schemas.openxmlformats.org/officeDocument/2006/relationships/image" Target="../media/image145.emf"/><Relationship Id="rId46" Type="http://schemas.openxmlformats.org/officeDocument/2006/relationships/image" Target="../media/image149.emf"/><Relationship Id="rId59" Type="http://schemas.openxmlformats.org/officeDocument/2006/relationships/image" Target="../media/image115.png"/><Relationship Id="rId67" Type="http://schemas.openxmlformats.org/officeDocument/2006/relationships/customXml" Target="../ink/ink23.xml"/><Relationship Id="rId20" Type="http://schemas.openxmlformats.org/officeDocument/2006/relationships/image" Target="../media/image136.emf"/><Relationship Id="rId41" Type="http://schemas.openxmlformats.org/officeDocument/2006/relationships/customXml" Target="../ink/ink12.xml"/><Relationship Id="rId54" Type="http://schemas.openxmlformats.org/officeDocument/2006/relationships/image" Target="../media/image153.emf"/><Relationship Id="rId62" Type="http://schemas.openxmlformats.org/officeDocument/2006/relationships/customXml" Target="../ink/ink22.xml"/></Relationships>
</file>

<file path=ppt/slides/_rels/slide81.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04.wmf"/><Relationship Id="rId18" Type="http://schemas.openxmlformats.org/officeDocument/2006/relationships/image" Target="../media/image127.emf"/><Relationship Id="rId26" Type="http://schemas.openxmlformats.org/officeDocument/2006/relationships/image" Target="../media/image131.emf"/><Relationship Id="rId3" Type="http://schemas.openxmlformats.org/officeDocument/2006/relationships/image" Target="../media/image121.jpeg"/><Relationship Id="rId21" Type="http://schemas.openxmlformats.org/officeDocument/2006/relationships/customXml" Target="../ink/ink26.xml"/><Relationship Id="rId7" Type="http://schemas.openxmlformats.org/officeDocument/2006/relationships/image" Target="../media/image124.jpeg"/><Relationship Id="rId12" Type="http://schemas.openxmlformats.org/officeDocument/2006/relationships/image" Target="../media/image127.png"/><Relationship Id="rId17" Type="http://schemas.openxmlformats.org/officeDocument/2006/relationships/customXml" Target="../ink/ink24.xml"/><Relationship Id="rId25" Type="http://schemas.openxmlformats.org/officeDocument/2006/relationships/customXml" Target="../ink/ink28.xml"/><Relationship Id="rId2" Type="http://schemas.openxmlformats.org/officeDocument/2006/relationships/image" Target="../media/image120.jpeg"/><Relationship Id="rId16" Type="http://schemas.openxmlformats.org/officeDocument/2006/relationships/image" Target="../media/image129.jpeg"/><Relationship Id="rId20" Type="http://schemas.openxmlformats.org/officeDocument/2006/relationships/image" Target="../media/image128.emf"/><Relationship Id="rId1" Type="http://schemas.openxmlformats.org/officeDocument/2006/relationships/slideLayout" Target="../slideLayouts/slideLayout36.xml"/><Relationship Id="rId6" Type="http://schemas.openxmlformats.org/officeDocument/2006/relationships/image" Target="../media/image123.jpeg"/><Relationship Id="rId11" Type="http://schemas.microsoft.com/office/2007/relationships/hdphoto" Target="../media/hdphoto3.wdp"/><Relationship Id="rId24" Type="http://schemas.openxmlformats.org/officeDocument/2006/relationships/image" Target="../media/image130.emf"/><Relationship Id="rId5" Type="http://schemas.openxmlformats.org/officeDocument/2006/relationships/image" Target="../media/image122.JPG"/><Relationship Id="rId15" Type="http://schemas.microsoft.com/office/2007/relationships/hdphoto" Target="../media/hdphoto4.wdp"/><Relationship Id="rId23" Type="http://schemas.openxmlformats.org/officeDocument/2006/relationships/customXml" Target="../ink/ink27.xml"/><Relationship Id="rId10" Type="http://schemas.openxmlformats.org/officeDocument/2006/relationships/image" Target="../media/image126.jpeg"/><Relationship Id="rId19" Type="http://schemas.openxmlformats.org/officeDocument/2006/relationships/customXml" Target="../ink/ink25.xml"/><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28.png"/><Relationship Id="rId22" Type="http://schemas.openxmlformats.org/officeDocument/2006/relationships/image" Target="../media/image129.emf"/></Relationships>
</file>

<file path=ppt/slides/_rels/slide82.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04.wmf"/><Relationship Id="rId18" Type="http://schemas.openxmlformats.org/officeDocument/2006/relationships/image" Target="../media/image127.emf"/><Relationship Id="rId26" Type="http://schemas.openxmlformats.org/officeDocument/2006/relationships/customXml" Target="../ink/ink33.xml"/><Relationship Id="rId3" Type="http://schemas.openxmlformats.org/officeDocument/2006/relationships/image" Target="../media/image121.jpeg"/><Relationship Id="rId21" Type="http://schemas.openxmlformats.org/officeDocument/2006/relationships/customXml" Target="../ink/ink31.xml"/><Relationship Id="rId7" Type="http://schemas.openxmlformats.org/officeDocument/2006/relationships/image" Target="../media/image124.jpeg"/><Relationship Id="rId12" Type="http://schemas.openxmlformats.org/officeDocument/2006/relationships/image" Target="../media/image127.png"/><Relationship Id="rId17" Type="http://schemas.openxmlformats.org/officeDocument/2006/relationships/customXml" Target="../ink/ink29.xml"/><Relationship Id="rId25" Type="http://schemas.openxmlformats.org/officeDocument/2006/relationships/image" Target="../media/image130.png"/><Relationship Id="rId2" Type="http://schemas.openxmlformats.org/officeDocument/2006/relationships/image" Target="../media/image120.jpeg"/><Relationship Id="rId16" Type="http://schemas.openxmlformats.org/officeDocument/2006/relationships/image" Target="../media/image129.jpeg"/><Relationship Id="rId20" Type="http://schemas.openxmlformats.org/officeDocument/2006/relationships/image" Target="../media/image128.emf"/><Relationship Id="rId1" Type="http://schemas.openxmlformats.org/officeDocument/2006/relationships/slideLayout" Target="../slideLayouts/slideLayout36.xml"/><Relationship Id="rId6" Type="http://schemas.openxmlformats.org/officeDocument/2006/relationships/image" Target="../media/image123.jpeg"/><Relationship Id="rId11" Type="http://schemas.microsoft.com/office/2007/relationships/hdphoto" Target="../media/hdphoto3.wdp"/><Relationship Id="rId24" Type="http://schemas.openxmlformats.org/officeDocument/2006/relationships/image" Target="../media/image131.emf"/><Relationship Id="rId5" Type="http://schemas.openxmlformats.org/officeDocument/2006/relationships/image" Target="../media/image122.JPG"/><Relationship Id="rId15" Type="http://schemas.microsoft.com/office/2007/relationships/hdphoto" Target="../media/hdphoto4.wdp"/><Relationship Id="rId23" Type="http://schemas.openxmlformats.org/officeDocument/2006/relationships/customXml" Target="../ink/ink32.xml"/><Relationship Id="rId10" Type="http://schemas.openxmlformats.org/officeDocument/2006/relationships/image" Target="../media/image126.jpeg"/><Relationship Id="rId19" Type="http://schemas.openxmlformats.org/officeDocument/2006/relationships/customXml" Target="../ink/ink30.xml"/><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28.png"/><Relationship Id="rId22" Type="http://schemas.openxmlformats.org/officeDocument/2006/relationships/image" Target="../media/image130.emf"/><Relationship Id="rId27" Type="http://schemas.openxmlformats.org/officeDocument/2006/relationships/image" Target="../media/image129.emf"/></Relationships>
</file>

<file path=ppt/slides/_rels/slide83.xml.rels><?xml version="1.0" encoding="UTF-8" standalone="yes"?>
<Relationships xmlns="http://schemas.openxmlformats.org/package/2006/relationships"><Relationship Id="rId8" Type="http://schemas.openxmlformats.org/officeDocument/2006/relationships/image" Target="../media/image136.tiff"/><Relationship Id="rId3" Type="http://schemas.openxmlformats.org/officeDocument/2006/relationships/image" Target="../media/image131.png"/><Relationship Id="rId7" Type="http://schemas.openxmlformats.org/officeDocument/2006/relationships/image" Target="../media/image135.jpeg"/><Relationship Id="rId2" Type="http://schemas.openxmlformats.org/officeDocument/2006/relationships/notesSlide" Target="../notesSlides/notesSlide21.xml"/><Relationship Id="rId1" Type="http://schemas.openxmlformats.org/officeDocument/2006/relationships/slideLayout" Target="../slideLayouts/slideLayout142.xml"/><Relationship Id="rId6" Type="http://schemas.openxmlformats.org/officeDocument/2006/relationships/image" Target="../media/image134.jpeg"/><Relationship Id="rId5" Type="http://schemas.openxmlformats.org/officeDocument/2006/relationships/image" Target="../media/image133.tif"/><Relationship Id="rId10" Type="http://schemas.openxmlformats.org/officeDocument/2006/relationships/image" Target="../media/image138.tiff"/><Relationship Id="rId4" Type="http://schemas.openxmlformats.org/officeDocument/2006/relationships/image" Target="../media/image132.png"/><Relationship Id="rId9" Type="http://schemas.openxmlformats.org/officeDocument/2006/relationships/image" Target="../media/image137.tiff"/></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image" Target="../media/image139.png"/><Relationship Id="rId1" Type="http://schemas.openxmlformats.org/officeDocument/2006/relationships/slideLayout" Target="../slideLayouts/slideLayout71.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png"/></Relationships>
</file>

<file path=ppt/slides/_rels/slide8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png"/><Relationship Id="rId7" Type="http://schemas.openxmlformats.org/officeDocument/2006/relationships/image" Target="../media/image151.gif"/><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150.jpeg"/><Relationship Id="rId11" Type="http://schemas.openxmlformats.org/officeDocument/2006/relationships/image" Target="../media/image155.jpg"/><Relationship Id="rId5" Type="http://schemas.openxmlformats.org/officeDocument/2006/relationships/image" Target="../media/image149.wmf"/><Relationship Id="rId10" Type="http://schemas.openxmlformats.org/officeDocument/2006/relationships/image" Target="../media/image154.jpeg"/><Relationship Id="rId4" Type="http://schemas.openxmlformats.org/officeDocument/2006/relationships/image" Target="../media/image148.wmf"/><Relationship Id="rId9" Type="http://schemas.openxmlformats.org/officeDocument/2006/relationships/image" Target="../media/image153.jpeg"/></Relationships>
</file>

<file path=ppt/slides/_rels/slide87.xml.rels><?xml version="1.0" encoding="UTF-8" standalone="yes"?>
<Relationships xmlns="http://schemas.openxmlformats.org/package/2006/relationships"><Relationship Id="rId8" Type="http://schemas.openxmlformats.org/officeDocument/2006/relationships/image" Target="../media/image156.png"/><Relationship Id="rId3" Type="http://schemas.microsoft.com/office/2007/relationships/media" Target="../media/media2.mpg"/><Relationship Id="rId7" Type="http://schemas.openxmlformats.org/officeDocument/2006/relationships/slideLayout" Target="../slideLayouts/slideLayout130.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video" Target="../media/media3.mpg"/><Relationship Id="rId5" Type="http://schemas.microsoft.com/office/2007/relationships/media" Target="../media/media3.mpg"/><Relationship Id="rId10" Type="http://schemas.openxmlformats.org/officeDocument/2006/relationships/image" Target="../media/image158.png"/><Relationship Id="rId4" Type="http://schemas.openxmlformats.org/officeDocument/2006/relationships/video" Target="../media/media2.mpg"/><Relationship Id="rId9" Type="http://schemas.openxmlformats.org/officeDocument/2006/relationships/image" Target="../media/image157.png"/></Relationships>
</file>

<file path=ppt/slides/_rels/slide88.xml.rels><?xml version="1.0" encoding="UTF-8" standalone="yes"?>
<Relationships xmlns="http://schemas.openxmlformats.org/package/2006/relationships"><Relationship Id="rId8" Type="http://schemas.openxmlformats.org/officeDocument/2006/relationships/image" Target="../media/image156.png"/><Relationship Id="rId3" Type="http://schemas.microsoft.com/office/2007/relationships/media" Target="../media/media2.mpg"/><Relationship Id="rId7" Type="http://schemas.openxmlformats.org/officeDocument/2006/relationships/slideLayout" Target="../slideLayouts/slideLayout130.xml"/><Relationship Id="rId12" Type="http://schemas.openxmlformats.org/officeDocument/2006/relationships/image" Target="../media/image160.JP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video" Target="../media/media3.mpg"/><Relationship Id="rId11" Type="http://schemas.openxmlformats.org/officeDocument/2006/relationships/image" Target="../media/image159.JPG"/><Relationship Id="rId5" Type="http://schemas.microsoft.com/office/2007/relationships/media" Target="../media/media3.mpg"/><Relationship Id="rId10" Type="http://schemas.openxmlformats.org/officeDocument/2006/relationships/image" Target="../media/image158.png"/><Relationship Id="rId4" Type="http://schemas.openxmlformats.org/officeDocument/2006/relationships/video" Target="../media/media2.mpg"/><Relationship Id="rId9" Type="http://schemas.openxmlformats.org/officeDocument/2006/relationships/image" Target="../media/image15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106.xml"/></Relationships>
</file>

<file path=ppt/slides/_rels/slide9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95.xml"/><Relationship Id="rId5" Type="http://schemas.openxmlformats.org/officeDocument/2006/relationships/image" Target="../media/image168.JPG"/><Relationship Id="rId4" Type="http://schemas.openxmlformats.org/officeDocument/2006/relationships/image" Target="../media/image167.jpg"/></Relationships>
</file>

<file path=ppt/slides/_rels/slide94.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image" Target="../media/image171.tif"/><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image" Target="../media/image172.tif"/><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47.xml"/><Relationship Id="rId5" Type="http://schemas.microsoft.com/office/2007/relationships/hdphoto" Target="../media/hdphoto5.wdp"/><Relationship Id="rId4" Type="http://schemas.openxmlformats.org/officeDocument/2006/relationships/image" Target="../media/image1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756" y="44624"/>
            <a:ext cx="9108504" cy="1124744"/>
          </a:xfrm>
        </p:spPr>
        <p:txBody>
          <a:bodyPr>
            <a:normAutofit/>
          </a:bodyPr>
          <a:lstStyle/>
          <a:p>
            <a:r>
              <a:rPr lang="hr-HR" sz="2800" b="1" dirty="0" err="1">
                <a:solidFill>
                  <a:srgbClr val="FFFF00"/>
                </a:solidFill>
                <a:latin typeface="+mn-lt"/>
                <a:cs typeface="Arial" pitchFamily="34" charset="0"/>
              </a:rPr>
              <a:t>Macro</a:t>
            </a:r>
            <a:r>
              <a:rPr lang="hr-HR" sz="2800" b="1" dirty="0">
                <a:solidFill>
                  <a:srgbClr val="FFFF00"/>
                </a:solidFill>
                <a:latin typeface="+mn-lt"/>
                <a:cs typeface="Arial" pitchFamily="34" charset="0"/>
              </a:rPr>
              <a:t>- </a:t>
            </a:r>
            <a:r>
              <a:rPr lang="hr-HR" sz="2800" b="1" dirty="0" err="1">
                <a:solidFill>
                  <a:srgbClr val="FFFF00"/>
                </a:solidFill>
                <a:latin typeface="+mn-lt"/>
                <a:cs typeface="Arial" pitchFamily="34" charset="0"/>
              </a:rPr>
              <a:t>and</a:t>
            </a:r>
            <a:r>
              <a:rPr lang="hr-HR" sz="2800" b="1" dirty="0">
                <a:solidFill>
                  <a:srgbClr val="FFFF00"/>
                </a:solidFill>
                <a:latin typeface="+mn-lt"/>
                <a:cs typeface="Arial" pitchFamily="34" charset="0"/>
              </a:rPr>
              <a:t> </a:t>
            </a:r>
            <a:r>
              <a:rPr lang="hr-HR" sz="2800" b="1" dirty="0" err="1">
                <a:solidFill>
                  <a:srgbClr val="FFFF00"/>
                </a:solidFill>
                <a:latin typeface="+mn-lt"/>
                <a:cs typeface="Arial" pitchFamily="34" charset="0"/>
              </a:rPr>
              <a:t>microarchitecture</a:t>
            </a:r>
            <a:r>
              <a:rPr lang="hr-HR" sz="2800" b="1" dirty="0">
                <a:solidFill>
                  <a:srgbClr val="FFFF00"/>
                </a:solidFill>
                <a:latin typeface="+mn-lt"/>
                <a:cs typeface="Arial" pitchFamily="34" charset="0"/>
              </a:rPr>
              <a:t> </a:t>
            </a:r>
            <a:r>
              <a:rPr lang="hr-HR" sz="2800" b="1" dirty="0" err="1">
                <a:solidFill>
                  <a:srgbClr val="FFFF00"/>
                </a:solidFill>
                <a:latin typeface="+mn-lt"/>
                <a:cs typeface="Arial" pitchFamily="34" charset="0"/>
              </a:rPr>
              <a:t>of</a:t>
            </a:r>
            <a:r>
              <a:rPr lang="hr-HR" sz="2800" b="1" dirty="0">
                <a:solidFill>
                  <a:srgbClr val="FFFF00"/>
                </a:solidFill>
                <a:latin typeface="+mn-lt"/>
                <a:cs typeface="Arial" pitchFamily="34" charset="0"/>
              </a:rPr>
              <a:t> </a:t>
            </a:r>
            <a:r>
              <a:rPr lang="hr-HR" sz="2800" b="1" dirty="0" err="1">
                <a:solidFill>
                  <a:srgbClr val="FFFF00"/>
                </a:solidFill>
                <a:latin typeface="+mn-lt"/>
                <a:cs typeface="Arial" pitchFamily="34" charset="0"/>
              </a:rPr>
              <a:t>cognitive</a:t>
            </a:r>
            <a:r>
              <a:rPr lang="hr-HR" sz="2800" b="1" dirty="0">
                <a:solidFill>
                  <a:srgbClr val="FFFF00"/>
                </a:solidFill>
                <a:latin typeface="+mn-lt"/>
                <a:cs typeface="Arial" pitchFamily="34" charset="0"/>
              </a:rPr>
              <a:t> </a:t>
            </a:r>
            <a:r>
              <a:rPr lang="hr-HR" sz="2800" b="1" dirty="0" err="1">
                <a:solidFill>
                  <a:srgbClr val="FFFF00"/>
                </a:solidFill>
                <a:latin typeface="+mn-lt"/>
                <a:cs typeface="Arial" pitchFamily="34" charset="0"/>
              </a:rPr>
              <a:t>processing</a:t>
            </a:r>
            <a:endParaRPr lang="en-US" sz="2800" b="1" dirty="0">
              <a:solidFill>
                <a:srgbClr val="FFFF00"/>
              </a:solidFill>
              <a:latin typeface="+mn-lt"/>
              <a:cs typeface="Arial" pitchFamily="34" charset="0"/>
            </a:endParaRPr>
          </a:p>
        </p:txBody>
      </p:sp>
      <p:sp>
        <p:nvSpPr>
          <p:cNvPr id="3" name="Subtitle 2"/>
          <p:cNvSpPr>
            <a:spLocks noGrp="1"/>
          </p:cNvSpPr>
          <p:nvPr>
            <p:ph type="subTitle" idx="1"/>
          </p:nvPr>
        </p:nvSpPr>
        <p:spPr>
          <a:xfrm>
            <a:off x="3491880" y="836712"/>
            <a:ext cx="2304256" cy="584249"/>
          </a:xfrm>
        </p:spPr>
        <p:txBody>
          <a:bodyPr>
            <a:noAutofit/>
          </a:bodyPr>
          <a:lstStyle/>
          <a:p>
            <a:r>
              <a:rPr lang="hr-HR" sz="2400" dirty="0" smtClean="0">
                <a:solidFill>
                  <a:schemeClr val="tx1"/>
                </a:solidFill>
                <a:cs typeface="Arial" pitchFamily="34" charset="0"/>
              </a:rPr>
              <a:t>Goran Šimić</a:t>
            </a:r>
          </a:p>
        </p:txBody>
      </p:sp>
      <p:sp>
        <p:nvSpPr>
          <p:cNvPr id="4" name="TextBox 3"/>
          <p:cNvSpPr txBox="1"/>
          <p:nvPr/>
        </p:nvSpPr>
        <p:spPr>
          <a:xfrm>
            <a:off x="161764" y="6211669"/>
            <a:ext cx="8964488" cy="646331"/>
          </a:xfrm>
          <a:prstGeom prst="rect">
            <a:avLst/>
          </a:prstGeom>
          <a:noFill/>
        </p:spPr>
        <p:txBody>
          <a:bodyPr wrap="square" rtlCol="0">
            <a:spAutoFit/>
          </a:bodyPr>
          <a:lstStyle/>
          <a:p>
            <a:pPr algn="ctr"/>
            <a:r>
              <a:rPr lang="hr-HR" b="1" dirty="0" err="1" smtClean="0">
                <a:solidFill>
                  <a:srgbClr val="FFFF00"/>
                </a:solidFill>
                <a:cs typeface="Arial" pitchFamily="34" charset="0"/>
              </a:rPr>
              <a:t>NeuRI</a:t>
            </a:r>
            <a:r>
              <a:rPr lang="hr-HR" b="1" dirty="0" smtClean="0">
                <a:solidFill>
                  <a:srgbClr val="FFFF00"/>
                </a:solidFill>
                <a:cs typeface="Arial" pitchFamily="34" charset="0"/>
              </a:rPr>
              <a:t> 2015</a:t>
            </a:r>
          </a:p>
          <a:p>
            <a:pPr algn="ctr"/>
            <a:r>
              <a:rPr lang="hr-HR" dirty="0" smtClean="0">
                <a:cs typeface="Arial" pitchFamily="34" charset="0"/>
              </a:rPr>
              <a:t>Rijeka, 24.</a:t>
            </a:r>
            <a:r>
              <a:rPr lang="hr-HR" dirty="0">
                <a:cs typeface="Arial" pitchFamily="34" charset="0"/>
              </a:rPr>
              <a:t> </a:t>
            </a:r>
            <a:r>
              <a:rPr lang="hr-HR" dirty="0" smtClean="0">
                <a:cs typeface="Arial" pitchFamily="34" charset="0"/>
              </a:rPr>
              <a:t>travnja 2015.</a:t>
            </a:r>
            <a:endParaRPr lang="en-US" dirty="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2052723"/>
            <a:ext cx="2304256" cy="2752554"/>
          </a:xfrm>
          <a:prstGeom prst="rect">
            <a:avLst/>
          </a:prstGeom>
        </p:spPr>
      </p:pic>
    </p:spTree>
    <p:extLst>
      <p:ext uri="{BB962C8B-B14F-4D97-AF65-F5344CB8AC3E}">
        <p14:creationId xmlns:p14="http://schemas.microsoft.com/office/powerpoint/2010/main" val="1922408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3752"/>
            <a:ext cx="8229600" cy="1143000"/>
          </a:xfrm>
        </p:spPr>
        <p:txBody>
          <a:bodyPr/>
          <a:lstStyle/>
          <a:p>
            <a:r>
              <a:rPr lang="hr-HR" dirty="0" err="1" smtClean="0">
                <a:solidFill>
                  <a:srgbClr val="FFFF00"/>
                </a:solidFill>
              </a:rPr>
              <a:t>Connectomic</a:t>
            </a:r>
            <a:r>
              <a:rPr lang="hr-HR" dirty="0" smtClean="0">
                <a:solidFill>
                  <a:srgbClr val="FFFF00"/>
                </a:solidFill>
              </a:rPr>
              <a:t> </a:t>
            </a:r>
            <a:r>
              <a:rPr lang="hr-HR" dirty="0" err="1" smtClean="0">
                <a:solidFill>
                  <a:srgbClr val="FFFF00"/>
                </a:solidFill>
              </a:rPr>
              <a:t>mapping</a:t>
            </a: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332" y="1412775"/>
            <a:ext cx="8244408" cy="4845339"/>
          </a:xfrm>
          <a:prstGeom prst="rect">
            <a:avLst/>
          </a:prstGeom>
        </p:spPr>
      </p:pic>
    </p:spTree>
    <p:extLst>
      <p:ext uri="{BB962C8B-B14F-4D97-AF65-F5344CB8AC3E}">
        <p14:creationId xmlns:p14="http://schemas.microsoft.com/office/powerpoint/2010/main" val="40781557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67579"/>
            <a:ext cx="4824536" cy="64542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909988"/>
            <a:ext cx="3642866" cy="4998197"/>
          </a:xfrm>
          <a:prstGeom prst="rect">
            <a:avLst/>
          </a:prstGeom>
        </p:spPr>
      </p:pic>
      <p:sp>
        <p:nvSpPr>
          <p:cNvPr id="7" name="TextBox 2"/>
          <p:cNvSpPr txBox="1">
            <a:spLocks noChangeArrowheads="1"/>
          </p:cNvSpPr>
          <p:nvPr/>
        </p:nvSpPr>
        <p:spPr bwMode="auto">
          <a:xfrm>
            <a:off x="0" y="11967"/>
            <a:ext cx="36199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eaLnBrk="0" fontAlgn="base" hangingPunct="0">
              <a:spcBef>
                <a:spcPct val="0"/>
              </a:spcBef>
              <a:spcAft>
                <a:spcPct val="0"/>
              </a:spcAft>
            </a:pPr>
            <a:r>
              <a:rPr lang="hr-HR" sz="2400" dirty="0" smtClean="0">
                <a:solidFill>
                  <a:srgbClr val="FFFF00"/>
                </a:solidFill>
                <a:latin typeface="Calibri" pitchFamily="34" charset="0"/>
                <a:cs typeface="Calibri" pitchFamily="34" charset="0"/>
              </a:rPr>
              <a:t>Orijentacijske kolumne</a:t>
            </a:r>
          </a:p>
          <a:p>
            <a:pPr eaLnBrk="0" fontAlgn="base" hangingPunct="0">
              <a:spcBef>
                <a:spcPct val="0"/>
              </a:spcBef>
              <a:spcAft>
                <a:spcPct val="0"/>
              </a:spcAft>
            </a:pPr>
            <a:r>
              <a:rPr lang="hr-HR" sz="2400" dirty="0" err="1" smtClean="0">
                <a:solidFill>
                  <a:srgbClr val="FFFF00"/>
                </a:solidFill>
                <a:latin typeface="Calibri" pitchFamily="34" charset="0"/>
                <a:cs typeface="Calibri" pitchFamily="34" charset="0"/>
              </a:rPr>
              <a:t>Hubel</a:t>
            </a:r>
            <a:r>
              <a:rPr lang="hr-HR" sz="2400" dirty="0" smtClean="0">
                <a:solidFill>
                  <a:srgbClr val="FFFF00"/>
                </a:solidFill>
                <a:latin typeface="Calibri" pitchFamily="34" charset="0"/>
                <a:cs typeface="Calibri" pitchFamily="34" charset="0"/>
              </a:rPr>
              <a:t> &amp; </a:t>
            </a:r>
            <a:r>
              <a:rPr lang="hr-HR" sz="2400" dirty="0" err="1" smtClean="0">
                <a:solidFill>
                  <a:srgbClr val="FFFF00"/>
                </a:solidFill>
                <a:latin typeface="Calibri" pitchFamily="34" charset="0"/>
                <a:cs typeface="Calibri" pitchFamily="34" charset="0"/>
              </a:rPr>
              <a:t>Wiesel</a:t>
            </a:r>
            <a:r>
              <a:rPr lang="hr-HR" sz="2400" dirty="0" smtClean="0">
                <a:solidFill>
                  <a:srgbClr val="FFFF00"/>
                </a:solidFill>
                <a:latin typeface="Calibri" pitchFamily="34" charset="0"/>
                <a:cs typeface="Calibri" pitchFamily="34" charset="0"/>
              </a:rPr>
              <a:t> 1959, 1962</a:t>
            </a:r>
            <a:endParaRPr lang="en-US" sz="2400" dirty="0" smtClean="0">
              <a:solidFill>
                <a:srgbClr val="FFFF00"/>
              </a:solidFill>
              <a:latin typeface="Calibri" pitchFamily="34" charset="0"/>
              <a:cs typeface="Calibri" pitchFamily="34" charset="0"/>
            </a:endParaRPr>
          </a:p>
        </p:txBody>
      </p:sp>
      <p:sp>
        <p:nvSpPr>
          <p:cNvPr id="8" name="TextBox 7"/>
          <p:cNvSpPr txBox="1"/>
          <p:nvPr/>
        </p:nvSpPr>
        <p:spPr>
          <a:xfrm>
            <a:off x="173558" y="6021288"/>
            <a:ext cx="3894386" cy="861774"/>
          </a:xfrm>
          <a:prstGeom prst="rect">
            <a:avLst/>
          </a:prstGeom>
          <a:noFill/>
        </p:spPr>
        <p:txBody>
          <a:bodyPr wrap="square" rtlCol="0">
            <a:spAutoFit/>
          </a:bodyPr>
          <a:lstStyle/>
          <a:p>
            <a:r>
              <a:rPr lang="en-US" sz="1000" dirty="0">
                <a:solidFill>
                  <a:srgbClr val="FFC000"/>
                </a:solidFill>
              </a:rPr>
              <a:t>Hubel, D. H.; Wiesel, T. N. (</a:t>
            </a:r>
            <a:r>
              <a:rPr lang="en-US" sz="1000" b="1" dirty="0">
                <a:solidFill>
                  <a:srgbClr val="FFC000"/>
                </a:solidFill>
              </a:rPr>
              <a:t>1959</a:t>
            </a:r>
            <a:r>
              <a:rPr lang="en-US" sz="1000" dirty="0" smtClean="0">
                <a:solidFill>
                  <a:srgbClr val="FFC000"/>
                </a:solidFill>
              </a:rPr>
              <a:t>)</a:t>
            </a:r>
            <a:r>
              <a:rPr lang="hr-HR" sz="1000" dirty="0" smtClean="0">
                <a:solidFill>
                  <a:srgbClr val="FFC000"/>
                </a:solidFill>
              </a:rPr>
              <a:t> </a:t>
            </a:r>
            <a:r>
              <a:rPr lang="hr-HR" sz="1000" dirty="0" err="1" smtClean="0">
                <a:solidFill>
                  <a:srgbClr val="FFC000"/>
                </a:solidFill>
              </a:rPr>
              <a:t>Receptive</a:t>
            </a:r>
            <a:r>
              <a:rPr lang="hr-HR" sz="1000" dirty="0" smtClean="0">
                <a:solidFill>
                  <a:srgbClr val="FFC000"/>
                </a:solidFill>
              </a:rPr>
              <a:t> </a:t>
            </a:r>
            <a:r>
              <a:rPr lang="hr-HR" sz="1000" dirty="0" err="1" smtClean="0">
                <a:solidFill>
                  <a:srgbClr val="FFC000"/>
                </a:solidFill>
              </a:rPr>
              <a:t>fields</a:t>
            </a:r>
            <a:r>
              <a:rPr lang="hr-HR" sz="1000" dirty="0" smtClean="0">
                <a:solidFill>
                  <a:srgbClr val="FFC000"/>
                </a:solidFill>
              </a:rPr>
              <a:t> </a:t>
            </a:r>
            <a:r>
              <a:rPr lang="hr-HR" sz="1000" dirty="0" err="1" smtClean="0">
                <a:solidFill>
                  <a:srgbClr val="FFC000"/>
                </a:solidFill>
              </a:rPr>
              <a:t>of</a:t>
            </a:r>
            <a:r>
              <a:rPr lang="hr-HR" sz="1000" dirty="0" smtClean="0">
                <a:solidFill>
                  <a:srgbClr val="FFC000"/>
                </a:solidFill>
              </a:rPr>
              <a:t> </a:t>
            </a:r>
            <a:r>
              <a:rPr lang="hr-HR" sz="1000" dirty="0" err="1" smtClean="0">
                <a:solidFill>
                  <a:srgbClr val="FFC000"/>
                </a:solidFill>
              </a:rPr>
              <a:t>single</a:t>
            </a:r>
            <a:r>
              <a:rPr lang="hr-HR" sz="1000" dirty="0" smtClean="0">
                <a:solidFill>
                  <a:srgbClr val="FFC000"/>
                </a:solidFill>
              </a:rPr>
              <a:t> </a:t>
            </a:r>
            <a:r>
              <a:rPr lang="hr-HR" sz="1000" dirty="0" err="1" smtClean="0">
                <a:solidFill>
                  <a:srgbClr val="FFC000"/>
                </a:solidFill>
              </a:rPr>
              <a:t>neurons</a:t>
            </a:r>
            <a:r>
              <a:rPr lang="hr-HR" sz="1000" dirty="0" smtClean="0">
                <a:solidFill>
                  <a:srgbClr val="FFC000"/>
                </a:solidFill>
              </a:rPr>
              <a:t> </a:t>
            </a:r>
            <a:r>
              <a:rPr lang="hr-HR" sz="1000" dirty="0" err="1" smtClean="0">
                <a:solidFill>
                  <a:srgbClr val="FFC000"/>
                </a:solidFill>
              </a:rPr>
              <a:t>in</a:t>
            </a:r>
            <a:r>
              <a:rPr lang="hr-HR" sz="1000" dirty="0" smtClean="0">
                <a:solidFill>
                  <a:srgbClr val="FFC000"/>
                </a:solidFill>
              </a:rPr>
              <a:t> </a:t>
            </a:r>
            <a:r>
              <a:rPr lang="hr-HR" sz="1000" dirty="0" err="1" smtClean="0">
                <a:solidFill>
                  <a:srgbClr val="FFC000"/>
                </a:solidFill>
              </a:rPr>
              <a:t>the</a:t>
            </a:r>
            <a:r>
              <a:rPr lang="hr-HR" sz="1000" dirty="0" smtClean="0">
                <a:solidFill>
                  <a:srgbClr val="FFC000"/>
                </a:solidFill>
              </a:rPr>
              <a:t> </a:t>
            </a:r>
            <a:r>
              <a:rPr lang="hr-HR" sz="1000" dirty="0" err="1" smtClean="0">
                <a:solidFill>
                  <a:srgbClr val="FFC000"/>
                </a:solidFill>
              </a:rPr>
              <a:t>cat</a:t>
            </a:r>
            <a:r>
              <a:rPr lang="hr-HR" sz="1000" dirty="0" smtClean="0">
                <a:solidFill>
                  <a:srgbClr val="FFC000"/>
                </a:solidFill>
              </a:rPr>
              <a:t>’s </a:t>
            </a:r>
            <a:r>
              <a:rPr lang="hr-HR" sz="1000" dirty="0" err="1" smtClean="0">
                <a:solidFill>
                  <a:srgbClr val="FFC000"/>
                </a:solidFill>
              </a:rPr>
              <a:t>striate</a:t>
            </a:r>
            <a:r>
              <a:rPr lang="hr-HR" sz="1000" dirty="0" smtClean="0">
                <a:solidFill>
                  <a:srgbClr val="FFC000"/>
                </a:solidFill>
              </a:rPr>
              <a:t> </a:t>
            </a:r>
            <a:r>
              <a:rPr lang="hr-HR" sz="1000" dirty="0" err="1" smtClean="0">
                <a:solidFill>
                  <a:srgbClr val="FFC000"/>
                </a:solidFill>
              </a:rPr>
              <a:t>cortex</a:t>
            </a:r>
            <a:r>
              <a:rPr lang="hr-HR" sz="1000" dirty="0" smtClean="0">
                <a:solidFill>
                  <a:srgbClr val="FFC000"/>
                </a:solidFill>
              </a:rPr>
              <a:t>. J. </a:t>
            </a:r>
            <a:r>
              <a:rPr lang="hr-HR" sz="1000" dirty="0" err="1" smtClean="0">
                <a:solidFill>
                  <a:srgbClr val="FFC000"/>
                </a:solidFill>
              </a:rPr>
              <a:t>Physiol</a:t>
            </a:r>
            <a:r>
              <a:rPr lang="hr-HR" sz="1000" dirty="0" smtClean="0">
                <a:solidFill>
                  <a:srgbClr val="FFC000"/>
                </a:solidFill>
              </a:rPr>
              <a:t>. </a:t>
            </a:r>
            <a:r>
              <a:rPr lang="en-US" sz="1000" dirty="0" smtClean="0">
                <a:solidFill>
                  <a:srgbClr val="FFC000"/>
                </a:solidFill>
              </a:rPr>
              <a:t>148: 574</a:t>
            </a:r>
            <a:r>
              <a:rPr lang="hr-HR" sz="1000" dirty="0" smtClean="0">
                <a:solidFill>
                  <a:srgbClr val="FFC000"/>
                </a:solidFill>
              </a:rPr>
              <a:t>-</a:t>
            </a:r>
            <a:r>
              <a:rPr lang="en-US" sz="1000" dirty="0" smtClean="0">
                <a:solidFill>
                  <a:srgbClr val="FFC000"/>
                </a:solidFill>
              </a:rPr>
              <a:t>591</a:t>
            </a:r>
            <a:endParaRPr lang="hr-HR" sz="1000" dirty="0" smtClean="0">
              <a:solidFill>
                <a:srgbClr val="FFC000"/>
              </a:solidFill>
            </a:endParaRPr>
          </a:p>
          <a:p>
            <a:r>
              <a:rPr lang="en-US" sz="1000" dirty="0">
                <a:solidFill>
                  <a:srgbClr val="FFC000"/>
                </a:solidFill>
              </a:rPr>
              <a:t>Hubel, D. H.; Wiesel, T. N. (</a:t>
            </a:r>
            <a:r>
              <a:rPr lang="en-US" sz="1000" b="1" dirty="0">
                <a:solidFill>
                  <a:srgbClr val="FFC000"/>
                </a:solidFill>
              </a:rPr>
              <a:t>1962</a:t>
            </a:r>
            <a:r>
              <a:rPr lang="en-US" sz="1000" dirty="0" smtClean="0">
                <a:solidFill>
                  <a:srgbClr val="FFC000"/>
                </a:solidFill>
              </a:rPr>
              <a:t>) </a:t>
            </a:r>
            <a:r>
              <a:rPr lang="hr-HR" sz="1000" dirty="0" smtClean="0">
                <a:solidFill>
                  <a:srgbClr val="FFC000"/>
                </a:solidFill>
              </a:rPr>
              <a:t> </a:t>
            </a:r>
            <a:r>
              <a:rPr lang="hr-HR" sz="1000" dirty="0" err="1" smtClean="0">
                <a:solidFill>
                  <a:srgbClr val="FFC000"/>
                </a:solidFill>
              </a:rPr>
              <a:t>Receptive</a:t>
            </a:r>
            <a:r>
              <a:rPr lang="hr-HR" sz="1000" dirty="0" smtClean="0">
                <a:solidFill>
                  <a:srgbClr val="FFC000"/>
                </a:solidFill>
              </a:rPr>
              <a:t> </a:t>
            </a:r>
            <a:r>
              <a:rPr lang="hr-HR" sz="1000" dirty="0" err="1" smtClean="0">
                <a:solidFill>
                  <a:srgbClr val="FFC000"/>
                </a:solidFill>
              </a:rPr>
              <a:t>fields</a:t>
            </a:r>
            <a:r>
              <a:rPr lang="hr-HR" sz="1000" dirty="0" smtClean="0">
                <a:solidFill>
                  <a:srgbClr val="FFC000"/>
                </a:solidFill>
              </a:rPr>
              <a:t>, </a:t>
            </a:r>
            <a:r>
              <a:rPr lang="hr-HR" sz="1000" dirty="0" err="1" smtClean="0">
                <a:solidFill>
                  <a:srgbClr val="FFC000"/>
                </a:solidFill>
              </a:rPr>
              <a:t>binocular</a:t>
            </a:r>
            <a:r>
              <a:rPr lang="hr-HR" sz="1000" dirty="0" smtClean="0">
                <a:solidFill>
                  <a:srgbClr val="FFC000"/>
                </a:solidFill>
              </a:rPr>
              <a:t> </a:t>
            </a:r>
            <a:r>
              <a:rPr lang="hr-HR" sz="1000" dirty="0" err="1" smtClean="0">
                <a:solidFill>
                  <a:srgbClr val="FFC000"/>
                </a:solidFill>
              </a:rPr>
              <a:t>interaction</a:t>
            </a:r>
            <a:r>
              <a:rPr lang="hr-HR" sz="1000" dirty="0" smtClean="0">
                <a:solidFill>
                  <a:srgbClr val="FFC000"/>
                </a:solidFill>
              </a:rPr>
              <a:t> </a:t>
            </a:r>
            <a:r>
              <a:rPr lang="hr-HR" sz="1000" dirty="0" err="1" smtClean="0">
                <a:solidFill>
                  <a:srgbClr val="FFC000"/>
                </a:solidFill>
              </a:rPr>
              <a:t>and</a:t>
            </a:r>
            <a:r>
              <a:rPr lang="hr-HR" sz="1000" dirty="0" smtClean="0">
                <a:solidFill>
                  <a:srgbClr val="FFC000"/>
                </a:solidFill>
              </a:rPr>
              <a:t> </a:t>
            </a:r>
            <a:r>
              <a:rPr lang="hr-HR" sz="1000" dirty="0" err="1" smtClean="0">
                <a:solidFill>
                  <a:srgbClr val="FFC000"/>
                </a:solidFill>
              </a:rPr>
              <a:t>functional</a:t>
            </a:r>
            <a:r>
              <a:rPr lang="hr-HR" sz="1000" dirty="0" smtClean="0">
                <a:solidFill>
                  <a:srgbClr val="FFC000"/>
                </a:solidFill>
              </a:rPr>
              <a:t> </a:t>
            </a:r>
            <a:r>
              <a:rPr lang="hr-HR" sz="1000" dirty="0" err="1" smtClean="0">
                <a:solidFill>
                  <a:srgbClr val="FFC000"/>
                </a:solidFill>
              </a:rPr>
              <a:t>architecture</a:t>
            </a:r>
            <a:r>
              <a:rPr lang="hr-HR" sz="1000" dirty="0" smtClean="0">
                <a:solidFill>
                  <a:srgbClr val="FFC000"/>
                </a:solidFill>
              </a:rPr>
              <a:t> </a:t>
            </a:r>
            <a:r>
              <a:rPr lang="hr-HR" sz="1000" dirty="0" err="1" smtClean="0">
                <a:solidFill>
                  <a:srgbClr val="FFC000"/>
                </a:solidFill>
              </a:rPr>
              <a:t>in</a:t>
            </a:r>
            <a:r>
              <a:rPr lang="hr-HR" sz="1000" dirty="0" smtClean="0">
                <a:solidFill>
                  <a:srgbClr val="FFC000"/>
                </a:solidFill>
              </a:rPr>
              <a:t> </a:t>
            </a:r>
            <a:r>
              <a:rPr lang="hr-HR" sz="1000" dirty="0" err="1" smtClean="0">
                <a:solidFill>
                  <a:srgbClr val="FFC000"/>
                </a:solidFill>
              </a:rPr>
              <a:t>the</a:t>
            </a:r>
            <a:r>
              <a:rPr lang="hr-HR" sz="1000" dirty="0" smtClean="0">
                <a:solidFill>
                  <a:srgbClr val="FFC000"/>
                </a:solidFill>
              </a:rPr>
              <a:t> </a:t>
            </a:r>
            <a:r>
              <a:rPr lang="hr-HR" sz="1000" dirty="0" err="1" smtClean="0">
                <a:solidFill>
                  <a:srgbClr val="FFC000"/>
                </a:solidFill>
              </a:rPr>
              <a:t>cat</a:t>
            </a:r>
            <a:r>
              <a:rPr lang="hr-HR" sz="1000" dirty="0" smtClean="0">
                <a:solidFill>
                  <a:srgbClr val="FFC000"/>
                </a:solidFill>
              </a:rPr>
              <a:t>’s </a:t>
            </a:r>
            <a:r>
              <a:rPr lang="hr-HR" sz="1000" dirty="0" err="1" smtClean="0">
                <a:solidFill>
                  <a:srgbClr val="FFC000"/>
                </a:solidFill>
              </a:rPr>
              <a:t>visual</a:t>
            </a:r>
            <a:r>
              <a:rPr lang="hr-HR" sz="1000" dirty="0" smtClean="0">
                <a:solidFill>
                  <a:srgbClr val="FFC000"/>
                </a:solidFill>
              </a:rPr>
              <a:t> </a:t>
            </a:r>
            <a:r>
              <a:rPr lang="hr-HR" sz="1000" dirty="0" err="1" smtClean="0">
                <a:solidFill>
                  <a:srgbClr val="FFC000"/>
                </a:solidFill>
              </a:rPr>
              <a:t>cortex</a:t>
            </a:r>
            <a:r>
              <a:rPr lang="hr-HR" sz="1000" dirty="0" smtClean="0">
                <a:solidFill>
                  <a:srgbClr val="FFC000"/>
                </a:solidFill>
              </a:rPr>
              <a:t>. J. </a:t>
            </a:r>
            <a:r>
              <a:rPr lang="hr-HR" sz="1000" dirty="0" err="1" smtClean="0">
                <a:solidFill>
                  <a:srgbClr val="FFC000"/>
                </a:solidFill>
              </a:rPr>
              <a:t>Physiol</a:t>
            </a:r>
            <a:r>
              <a:rPr lang="hr-HR" sz="1000" dirty="0" smtClean="0">
                <a:solidFill>
                  <a:srgbClr val="FFC000"/>
                </a:solidFill>
              </a:rPr>
              <a:t>. </a:t>
            </a:r>
            <a:r>
              <a:rPr lang="en-US" sz="1000" b="1" dirty="0" smtClean="0">
                <a:solidFill>
                  <a:srgbClr val="FFC000"/>
                </a:solidFill>
              </a:rPr>
              <a:t>160</a:t>
            </a:r>
            <a:r>
              <a:rPr lang="en-US" sz="1000" dirty="0" smtClean="0">
                <a:solidFill>
                  <a:srgbClr val="FFC000"/>
                </a:solidFill>
              </a:rPr>
              <a:t>:106</a:t>
            </a:r>
            <a:r>
              <a:rPr lang="hr-HR" sz="1000" dirty="0" smtClean="0">
                <a:solidFill>
                  <a:srgbClr val="FFC000"/>
                </a:solidFill>
              </a:rPr>
              <a:t>-</a:t>
            </a:r>
            <a:r>
              <a:rPr lang="en-US" sz="1000" dirty="0" smtClean="0">
                <a:solidFill>
                  <a:srgbClr val="FFC000"/>
                </a:solidFill>
              </a:rPr>
              <a:t>154</a:t>
            </a:r>
            <a:endParaRPr lang="en-US" sz="1000" dirty="0">
              <a:solidFill>
                <a:srgbClr val="FFC000"/>
              </a:solidFill>
            </a:endParaRPr>
          </a:p>
        </p:txBody>
      </p:sp>
      <p:sp>
        <p:nvSpPr>
          <p:cNvPr id="10" name="TextBox 9"/>
          <p:cNvSpPr txBox="1"/>
          <p:nvPr/>
        </p:nvSpPr>
        <p:spPr>
          <a:xfrm>
            <a:off x="4211960" y="6470647"/>
            <a:ext cx="4680520" cy="430887"/>
          </a:xfrm>
          <a:prstGeom prst="rect">
            <a:avLst/>
          </a:prstGeom>
          <a:noFill/>
        </p:spPr>
        <p:txBody>
          <a:bodyPr wrap="square" rtlCol="0">
            <a:spAutoFit/>
          </a:bodyPr>
          <a:lstStyle/>
          <a:p>
            <a:r>
              <a:rPr lang="en-US" sz="1100" dirty="0" err="1">
                <a:solidFill>
                  <a:srgbClr val="FFC000"/>
                </a:solidFill>
              </a:rPr>
              <a:t>Bonhoeffer</a:t>
            </a:r>
            <a:r>
              <a:rPr lang="en-US" sz="1100" dirty="0">
                <a:solidFill>
                  <a:srgbClr val="FFC000"/>
                </a:solidFill>
              </a:rPr>
              <a:t>, T., and </a:t>
            </a:r>
            <a:r>
              <a:rPr lang="en-US" sz="1100" dirty="0" err="1">
                <a:solidFill>
                  <a:srgbClr val="FFC000"/>
                </a:solidFill>
              </a:rPr>
              <a:t>Grinvald</a:t>
            </a:r>
            <a:r>
              <a:rPr lang="en-US" sz="1100" dirty="0">
                <a:solidFill>
                  <a:srgbClr val="FFC000"/>
                </a:solidFill>
              </a:rPr>
              <a:t>, A. (</a:t>
            </a:r>
            <a:r>
              <a:rPr lang="en-US" sz="1100" b="1" dirty="0">
                <a:solidFill>
                  <a:srgbClr val="FFC000"/>
                </a:solidFill>
              </a:rPr>
              <a:t>1991</a:t>
            </a:r>
            <a:r>
              <a:rPr lang="en-US" sz="1100" dirty="0" smtClean="0">
                <a:solidFill>
                  <a:srgbClr val="FFC000"/>
                </a:solidFill>
              </a:rPr>
              <a:t>) </a:t>
            </a:r>
            <a:r>
              <a:rPr lang="en-US" sz="1100" dirty="0" err="1">
                <a:solidFill>
                  <a:srgbClr val="FFC000"/>
                </a:solidFill>
              </a:rPr>
              <a:t>Iso</a:t>
            </a:r>
            <a:r>
              <a:rPr lang="en-US" sz="1100" dirty="0">
                <a:solidFill>
                  <a:srgbClr val="FFC000"/>
                </a:solidFill>
              </a:rPr>
              <a:t>-orientation domains in cat visual cortex are arranged in pinwheel-like patterns. </a:t>
            </a:r>
            <a:r>
              <a:rPr lang="en-US" sz="1100" i="1" dirty="0">
                <a:solidFill>
                  <a:srgbClr val="FFC000"/>
                </a:solidFill>
              </a:rPr>
              <a:t>Nature</a:t>
            </a:r>
            <a:r>
              <a:rPr lang="en-US" sz="1100" dirty="0">
                <a:solidFill>
                  <a:srgbClr val="FFC000"/>
                </a:solidFill>
              </a:rPr>
              <a:t>, </a:t>
            </a:r>
            <a:r>
              <a:rPr lang="en-US" sz="1100" i="1" dirty="0">
                <a:solidFill>
                  <a:srgbClr val="FFC000"/>
                </a:solidFill>
              </a:rPr>
              <a:t>353</a:t>
            </a:r>
            <a:r>
              <a:rPr lang="en-US" sz="1100" dirty="0">
                <a:solidFill>
                  <a:srgbClr val="FFC000"/>
                </a:solidFill>
              </a:rPr>
              <a:t>, 429–431.</a:t>
            </a:r>
          </a:p>
        </p:txBody>
      </p:sp>
    </p:spTree>
    <p:extLst>
      <p:ext uri="{BB962C8B-B14F-4D97-AF65-F5344CB8AC3E}">
        <p14:creationId xmlns:p14="http://schemas.microsoft.com/office/powerpoint/2010/main" val="18006042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55576" y="188640"/>
            <a:ext cx="7772400" cy="896144"/>
          </a:xfrm>
        </p:spPr>
        <p:txBody>
          <a:bodyPr/>
          <a:lstStyle/>
          <a:p>
            <a:r>
              <a:rPr lang="hr-HR" sz="3200" b="1" dirty="0" smtClean="0">
                <a:solidFill>
                  <a:srgbClr val="FFFF00"/>
                </a:solidFill>
                <a:latin typeface="Calibri" pitchFamily="34" charset="0"/>
                <a:cs typeface="Calibri" pitchFamily="34" charset="0"/>
              </a:rPr>
              <a:t>Promjene sinaptičke učinkovitosti sinapsi HF</a:t>
            </a:r>
            <a:endParaRPr lang="en-GB" sz="3200" b="1" dirty="0" smtClean="0">
              <a:solidFill>
                <a:srgbClr val="FFFF00"/>
              </a:solidFill>
              <a:latin typeface="Calibri" pitchFamily="34" charset="0"/>
              <a:cs typeface="Calibri" pitchFamily="34" charset="0"/>
            </a:endParaRPr>
          </a:p>
        </p:txBody>
      </p:sp>
      <p:sp>
        <p:nvSpPr>
          <p:cNvPr id="16387" name="Rectangle 3"/>
          <p:cNvSpPr>
            <a:spLocks noGrp="1" noChangeArrowheads="1"/>
          </p:cNvSpPr>
          <p:nvPr>
            <p:ph type="body" idx="1"/>
          </p:nvPr>
        </p:nvSpPr>
        <p:spPr>
          <a:xfrm>
            <a:off x="228600" y="1600200"/>
            <a:ext cx="8915400" cy="1390650"/>
          </a:xfrm>
        </p:spPr>
        <p:txBody>
          <a:bodyPr/>
          <a:lstStyle/>
          <a:p>
            <a:pPr marL="0" indent="0">
              <a:buNone/>
            </a:pPr>
            <a:r>
              <a:rPr lang="hr-HR" sz="2800" dirty="0" smtClean="0"/>
              <a:t>1949. </a:t>
            </a:r>
            <a:r>
              <a:rPr lang="hr-HR" sz="2800" dirty="0" err="1" smtClean="0"/>
              <a:t>Hebb</a:t>
            </a:r>
            <a:r>
              <a:rPr lang="hr-HR" sz="2800" dirty="0" smtClean="0"/>
              <a:t>: hipoteza dvostrukog traga</a:t>
            </a:r>
          </a:p>
          <a:p>
            <a:pPr marL="0" indent="0">
              <a:buNone/>
            </a:pPr>
            <a:r>
              <a:rPr lang="hr-HR" sz="2800" dirty="0" smtClean="0"/>
              <a:t>19</a:t>
            </a:r>
            <a:r>
              <a:rPr lang="hr-HR" sz="2800" dirty="0" smtClean="0">
                <a:solidFill>
                  <a:srgbClr val="FFFF00"/>
                </a:solidFill>
              </a:rPr>
              <a:t>73</a:t>
            </a:r>
            <a:r>
              <a:rPr lang="hr-HR" sz="2800" dirty="0" smtClean="0"/>
              <a:t>. </a:t>
            </a:r>
            <a:r>
              <a:rPr lang="hr-HR" sz="2800" dirty="0" err="1" smtClean="0"/>
              <a:t>Bliss</a:t>
            </a:r>
            <a:r>
              <a:rPr lang="hr-HR" sz="2800" dirty="0" smtClean="0"/>
              <a:t> i </a:t>
            </a:r>
            <a:r>
              <a:rPr lang="hr-HR" sz="2800" dirty="0" err="1" smtClean="0"/>
              <a:t>Lomo</a:t>
            </a:r>
            <a:r>
              <a:rPr lang="hr-HR" sz="2800" dirty="0" smtClean="0"/>
              <a:t>: LTP (vanilija)</a:t>
            </a:r>
            <a:endParaRPr lang="en-GB" sz="2800" dirty="0" smtClean="0"/>
          </a:p>
        </p:txBody>
      </p:sp>
      <p:pic>
        <p:nvPicPr>
          <p:cNvPr id="16388" name="Picture 5" descr="folijaLT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43200"/>
            <a:ext cx="5943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6"/>
          <p:cNvSpPr txBox="1">
            <a:spLocks noChangeArrowheads="1"/>
          </p:cNvSpPr>
          <p:nvPr/>
        </p:nvSpPr>
        <p:spPr bwMode="auto">
          <a:xfrm>
            <a:off x="6705600" y="33528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endParaRPr lang="en-GB" smtClean="0">
              <a:solidFill>
                <a:srgbClr val="FFFFFF"/>
              </a:solidFill>
            </a:endParaRPr>
          </a:p>
        </p:txBody>
      </p:sp>
      <p:sp>
        <p:nvSpPr>
          <p:cNvPr id="16390" name="Text Box 8"/>
          <p:cNvSpPr txBox="1">
            <a:spLocks noChangeArrowheads="1"/>
          </p:cNvSpPr>
          <p:nvPr/>
        </p:nvSpPr>
        <p:spPr bwMode="auto">
          <a:xfrm>
            <a:off x="6588224" y="1896814"/>
            <a:ext cx="2555776"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hr-HR" sz="1400" dirty="0" smtClean="0">
                <a:solidFill>
                  <a:srgbClr val="FFFFFF"/>
                </a:solidFill>
                <a:latin typeface="Calibri" pitchFamily="34" charset="0"/>
                <a:cs typeface="Calibri" pitchFamily="34" charset="0"/>
              </a:rPr>
              <a:t>+ čokolada (</a:t>
            </a:r>
            <a:r>
              <a:rPr lang="hr-HR" sz="1400" dirty="0" err="1" smtClean="0">
                <a:solidFill>
                  <a:srgbClr val="FFFFFF"/>
                </a:solidFill>
                <a:latin typeface="Calibri" pitchFamily="34" charset="0"/>
                <a:cs typeface="Calibri" pitchFamily="34" charset="0"/>
              </a:rPr>
              <a:t>Llinas</a:t>
            </a:r>
            <a:r>
              <a:rPr lang="hr-HR" sz="1400" dirty="0">
                <a:solidFill>
                  <a:srgbClr val="FFFFFF"/>
                </a:solidFill>
                <a:latin typeface="Calibri" pitchFamily="34" charset="0"/>
                <a:cs typeface="Calibri" pitchFamily="34" charset="0"/>
              </a:rPr>
              <a:t>,</a:t>
            </a:r>
            <a:r>
              <a:rPr lang="hr-HR" sz="1400" dirty="0" smtClean="0">
                <a:solidFill>
                  <a:srgbClr val="FFFFFF"/>
                </a:solidFill>
                <a:latin typeface="Calibri" pitchFamily="34" charset="0"/>
                <a:cs typeface="Calibri" pitchFamily="34" charset="0"/>
              </a:rPr>
              <a:t> 19</a:t>
            </a:r>
            <a:r>
              <a:rPr lang="hr-HR" sz="1400" dirty="0" smtClean="0">
                <a:solidFill>
                  <a:srgbClr val="FFFF00"/>
                </a:solidFill>
                <a:latin typeface="Calibri" pitchFamily="34" charset="0"/>
                <a:cs typeface="Calibri" pitchFamily="34" charset="0"/>
              </a:rPr>
              <a:t>91</a:t>
            </a:r>
            <a:r>
              <a:rPr lang="hr-HR" sz="1400" dirty="0" smtClean="0">
                <a:solidFill>
                  <a:srgbClr val="FFFFFF"/>
                </a:solidFill>
                <a:latin typeface="Calibri" pitchFamily="34" charset="0"/>
                <a:cs typeface="Calibri" pitchFamily="34" charset="0"/>
              </a:rPr>
              <a:t>)</a:t>
            </a:r>
          </a:p>
          <a:p>
            <a:pPr eaLnBrk="0" fontAlgn="base" hangingPunct="0">
              <a:spcBef>
                <a:spcPct val="50000"/>
              </a:spcBef>
              <a:spcAft>
                <a:spcPct val="0"/>
              </a:spcAft>
            </a:pPr>
            <a:r>
              <a:rPr lang="hr-HR" sz="1400" dirty="0" smtClean="0">
                <a:solidFill>
                  <a:srgbClr val="FFFFFF"/>
                </a:solidFill>
                <a:latin typeface="Calibri" pitchFamily="34" charset="0"/>
                <a:cs typeface="Calibri" pitchFamily="34" charset="0"/>
              </a:rPr>
              <a:t>+ NO</a:t>
            </a:r>
            <a:r>
              <a:rPr lang="hr-HR" sz="1400" baseline="30000" dirty="0" smtClean="0">
                <a:solidFill>
                  <a:srgbClr val="FFFFFF"/>
                </a:solidFill>
                <a:latin typeface="Calibri" pitchFamily="34" charset="0"/>
                <a:cs typeface="Calibri" pitchFamily="34" charset="0"/>
              </a:rPr>
              <a:t>.</a:t>
            </a:r>
            <a:r>
              <a:rPr lang="hr-HR" sz="1400" dirty="0" smtClean="0">
                <a:solidFill>
                  <a:srgbClr val="FFFFFF"/>
                </a:solidFill>
                <a:latin typeface="Calibri" pitchFamily="34" charset="0"/>
                <a:cs typeface="Calibri" pitchFamily="34" charset="0"/>
              </a:rPr>
              <a:t> volumna transmisija (</a:t>
            </a:r>
            <a:r>
              <a:rPr lang="hr-HR" sz="1400" dirty="0" err="1" smtClean="0">
                <a:solidFill>
                  <a:srgbClr val="FFFFFF"/>
                </a:solidFill>
                <a:latin typeface="Calibri" pitchFamily="34" charset="0"/>
                <a:cs typeface="Calibri" pitchFamily="34" charset="0"/>
              </a:rPr>
              <a:t>Dawson</a:t>
            </a:r>
            <a:r>
              <a:rPr lang="hr-HR" sz="1400" dirty="0" smtClean="0">
                <a:solidFill>
                  <a:srgbClr val="FFFFFF"/>
                </a:solidFill>
                <a:latin typeface="Calibri" pitchFamily="34" charset="0"/>
                <a:cs typeface="Calibri" pitchFamily="34" charset="0"/>
              </a:rPr>
              <a:t>, 19</a:t>
            </a:r>
            <a:r>
              <a:rPr lang="hr-HR" sz="1400" dirty="0" smtClean="0">
                <a:solidFill>
                  <a:srgbClr val="FFFF00"/>
                </a:solidFill>
                <a:latin typeface="Calibri" pitchFamily="34" charset="0"/>
                <a:cs typeface="Calibri" pitchFamily="34" charset="0"/>
              </a:rPr>
              <a:t>91</a:t>
            </a:r>
            <a:r>
              <a:rPr lang="hr-HR" sz="1400" dirty="0" smtClean="0">
                <a:solidFill>
                  <a:srgbClr val="FFFFFF"/>
                </a:solidFill>
                <a:latin typeface="Calibri" pitchFamily="34" charset="0"/>
                <a:cs typeface="Calibri" pitchFamily="34" charset="0"/>
              </a:rPr>
              <a:t>)</a:t>
            </a:r>
            <a:endParaRPr lang="en-US" sz="1400" dirty="0" smtClean="0">
              <a:solidFill>
                <a:srgbClr val="FFFFFF"/>
              </a:solidFill>
              <a:latin typeface="Calibri" pitchFamily="34" charset="0"/>
              <a:cs typeface="Calibri" pitchFamily="34" charset="0"/>
            </a:endParaRPr>
          </a:p>
        </p:txBody>
      </p:sp>
      <p:sp>
        <p:nvSpPr>
          <p:cNvPr id="2" name="Rectangle 1"/>
          <p:cNvSpPr/>
          <p:nvPr/>
        </p:nvSpPr>
        <p:spPr bwMode="auto">
          <a:xfrm>
            <a:off x="611560" y="1340768"/>
            <a:ext cx="8568952" cy="360040"/>
          </a:xfrm>
          <a:prstGeom prst="rect">
            <a:avLst/>
          </a:prstGeom>
          <a:solidFill>
            <a:schemeClr val="bg2"/>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349218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1557958" y="476672"/>
            <a:ext cx="6855668" cy="638944"/>
          </a:xfrm>
        </p:spPr>
        <p:txBody>
          <a:bodyPr/>
          <a:lstStyle/>
          <a:p>
            <a:r>
              <a:rPr lang="hr-HR" sz="3600" b="1" dirty="0" smtClean="0">
                <a:solidFill>
                  <a:srgbClr val="FFFF00"/>
                </a:solidFill>
                <a:latin typeface="Calibri" pitchFamily="34" charset="0"/>
                <a:cs typeface="Calibri" pitchFamily="34" charset="0"/>
              </a:rPr>
              <a:t>Uloga NMDA receptora u LTP</a:t>
            </a:r>
            <a:endParaRPr lang="en-GB" sz="3600" b="1" dirty="0" smtClean="0">
              <a:solidFill>
                <a:srgbClr val="FFFF00"/>
              </a:solidFill>
              <a:latin typeface="Calibri" pitchFamily="34" charset="0"/>
              <a:cs typeface="Calibri" pitchFamily="34" charset="0"/>
            </a:endParaRPr>
          </a:p>
        </p:txBody>
      </p:sp>
      <p:pic>
        <p:nvPicPr>
          <p:cNvPr id="17411" name="Picture 1027" descr="al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028" descr="al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52600"/>
            <a:ext cx="16573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29" descr="alb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752600"/>
            <a:ext cx="166528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030" descr="alb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752600"/>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31" descr="alb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7526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1032"/>
          <p:cNvSpPr txBox="1">
            <a:spLocks noChangeArrowheads="1"/>
          </p:cNvSpPr>
          <p:nvPr/>
        </p:nvSpPr>
        <p:spPr bwMode="auto">
          <a:xfrm>
            <a:off x="762000" y="3657600"/>
            <a:ext cx="8001000" cy="269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lnSpc>
                <a:spcPct val="90000"/>
              </a:lnSpc>
              <a:spcBef>
                <a:spcPct val="20000"/>
              </a:spcBef>
              <a:spcAft>
                <a:spcPct val="0"/>
              </a:spcAft>
              <a:buClr>
                <a:srgbClr val="33CCCC"/>
              </a:buClr>
            </a:pPr>
            <a:r>
              <a:rPr kumimoji="1" lang="hr-HR" dirty="0" smtClean="0">
                <a:solidFill>
                  <a:srgbClr val="FFFFFF"/>
                </a:solidFill>
                <a:latin typeface="Calibri" pitchFamily="34" charset="0"/>
                <a:cs typeface="Calibri" pitchFamily="34" charset="0"/>
              </a:rPr>
              <a:t>NMDA receptor se ponaša kao detektor spregnutog  djelovanja (</a:t>
            </a:r>
            <a:r>
              <a:rPr kumimoji="1" lang="hr-HR" dirty="0" smtClean="0">
                <a:solidFill>
                  <a:srgbClr val="FF3300"/>
                </a:solidFill>
                <a:latin typeface="Calibri" pitchFamily="34" charset="0"/>
                <a:cs typeface="Calibri" pitchFamily="34" charset="0"/>
              </a:rPr>
              <a:t>asocijativnost</a:t>
            </a:r>
            <a:r>
              <a:rPr kumimoji="1" lang="hr-HR" dirty="0" smtClean="0">
                <a:solidFill>
                  <a:srgbClr val="FFFFFF"/>
                </a:solidFill>
                <a:latin typeface="Calibri" pitchFamily="34" charset="0"/>
                <a:cs typeface="Calibri" pitchFamily="34" charset="0"/>
              </a:rPr>
              <a:t>), </a:t>
            </a:r>
            <a:r>
              <a:rPr kumimoji="1" lang="hr-HR" dirty="0" smtClean="0">
                <a:solidFill>
                  <a:srgbClr val="FFCC00"/>
                </a:solidFill>
                <a:latin typeface="Calibri" pitchFamily="34" charset="0"/>
                <a:cs typeface="Calibri" pitchFamily="34" charset="0"/>
              </a:rPr>
              <a:t>jer</a:t>
            </a:r>
            <a:r>
              <a:rPr kumimoji="1" lang="hr-HR" dirty="0" smtClean="0">
                <a:solidFill>
                  <a:srgbClr val="FFFFFF"/>
                </a:solidFill>
                <a:latin typeface="Calibri" pitchFamily="34" charset="0"/>
                <a:cs typeface="Calibri" pitchFamily="34" charset="0"/>
              </a:rPr>
              <a:t> za indukciju LTP zahtijeva:</a:t>
            </a:r>
          </a:p>
          <a:p>
            <a:pPr eaLnBrk="0" fontAlgn="base" hangingPunct="0">
              <a:lnSpc>
                <a:spcPct val="90000"/>
              </a:lnSpc>
              <a:spcBef>
                <a:spcPct val="20000"/>
              </a:spcBef>
              <a:spcAft>
                <a:spcPct val="0"/>
              </a:spcAft>
              <a:buClr>
                <a:srgbClr val="33CCCC"/>
              </a:buClr>
              <a:buFont typeface="Monotype Sorts" pitchFamily="2" charset="2"/>
              <a:buAutoNum type="arabicPeriod"/>
            </a:pPr>
            <a:r>
              <a:rPr kumimoji="1" lang="hr-HR" dirty="0" smtClean="0">
                <a:solidFill>
                  <a:srgbClr val="FFFFFF"/>
                </a:solidFill>
                <a:latin typeface="Calibri" pitchFamily="34" charset="0"/>
                <a:cs typeface="Calibri" pitchFamily="34" charset="0"/>
              </a:rPr>
              <a:t> vezanje za </a:t>
            </a:r>
            <a:r>
              <a:rPr kumimoji="1" lang="hr-HR" dirty="0" err="1" smtClean="0">
                <a:solidFill>
                  <a:srgbClr val="FFFFFF"/>
                </a:solidFill>
                <a:latin typeface="Calibri" pitchFamily="34" charset="0"/>
                <a:cs typeface="Calibri" pitchFamily="34" charset="0"/>
              </a:rPr>
              <a:t>receptorno</a:t>
            </a:r>
            <a:r>
              <a:rPr kumimoji="1" lang="hr-HR" dirty="0" smtClean="0">
                <a:solidFill>
                  <a:srgbClr val="FFFFFF"/>
                </a:solidFill>
                <a:latin typeface="Calibri" pitchFamily="34" charset="0"/>
                <a:cs typeface="Calibri" pitchFamily="34" charset="0"/>
              </a:rPr>
              <a:t> mjesto (</a:t>
            </a:r>
            <a:r>
              <a:rPr kumimoji="1" lang="hr-HR" dirty="0" smtClean="0">
                <a:solidFill>
                  <a:srgbClr val="FF3300"/>
                </a:solidFill>
                <a:latin typeface="Calibri" pitchFamily="34" charset="0"/>
                <a:cs typeface="Calibri" pitchFamily="34" charset="0"/>
              </a:rPr>
              <a:t>specifičnost</a:t>
            </a:r>
            <a:r>
              <a:rPr kumimoji="1" lang="hr-HR" dirty="0" smtClean="0">
                <a:solidFill>
                  <a:srgbClr val="FFFFFF"/>
                </a:solidFill>
                <a:latin typeface="Calibri" pitchFamily="34" charset="0"/>
                <a:cs typeface="Calibri" pitchFamily="34" charset="0"/>
              </a:rPr>
              <a:t>) i</a:t>
            </a:r>
          </a:p>
          <a:p>
            <a:pPr eaLnBrk="0" fontAlgn="base" hangingPunct="0">
              <a:lnSpc>
                <a:spcPct val="90000"/>
              </a:lnSpc>
              <a:spcBef>
                <a:spcPct val="20000"/>
              </a:spcBef>
              <a:spcAft>
                <a:spcPct val="0"/>
              </a:spcAft>
              <a:buClr>
                <a:srgbClr val="33CCCC"/>
              </a:buClr>
              <a:buFont typeface="Monotype Sorts" pitchFamily="2" charset="2"/>
              <a:buAutoNum type="arabicPeriod"/>
            </a:pPr>
            <a:r>
              <a:rPr kumimoji="1" lang="hr-HR" dirty="0" smtClean="0">
                <a:solidFill>
                  <a:srgbClr val="FFFFFF"/>
                </a:solidFill>
                <a:latin typeface="Calibri" pitchFamily="34" charset="0"/>
                <a:cs typeface="Calibri" pitchFamily="34" charset="0"/>
              </a:rPr>
              <a:t> prethodnu ili istovremenu depolarizaciju </a:t>
            </a:r>
            <a:r>
              <a:rPr kumimoji="1" lang="hr-HR" dirty="0" err="1" smtClean="0">
                <a:solidFill>
                  <a:srgbClr val="FFFFFF"/>
                </a:solidFill>
                <a:latin typeface="Calibri" pitchFamily="34" charset="0"/>
                <a:cs typeface="Calibri" pitchFamily="34" charset="0"/>
              </a:rPr>
              <a:t>postsinaptičke</a:t>
            </a:r>
            <a:r>
              <a:rPr kumimoji="1" lang="hr-HR" dirty="0" smtClean="0">
                <a:solidFill>
                  <a:srgbClr val="FFFFFF"/>
                </a:solidFill>
                <a:latin typeface="Calibri" pitchFamily="34" charset="0"/>
                <a:cs typeface="Calibri" pitchFamily="34" charset="0"/>
              </a:rPr>
              <a:t> membrane (da bi se odstranili ioni Mg2+) (</a:t>
            </a:r>
            <a:r>
              <a:rPr kumimoji="1" lang="hr-HR" dirty="0" smtClean="0">
                <a:solidFill>
                  <a:srgbClr val="FF3300"/>
                </a:solidFill>
                <a:latin typeface="Calibri" pitchFamily="34" charset="0"/>
                <a:cs typeface="Calibri" pitchFamily="34" charset="0"/>
              </a:rPr>
              <a:t>kooperativnost</a:t>
            </a:r>
            <a:r>
              <a:rPr kumimoji="1" lang="hr-HR" dirty="0" smtClean="0">
                <a:solidFill>
                  <a:srgbClr val="FFFFFF"/>
                </a:solidFill>
                <a:latin typeface="Calibri" pitchFamily="34" charset="0"/>
                <a:cs typeface="Calibri" pitchFamily="34" charset="0"/>
              </a:rPr>
              <a:t>)</a:t>
            </a:r>
          </a:p>
          <a:p>
            <a:pPr eaLnBrk="0" fontAlgn="base" hangingPunct="0">
              <a:lnSpc>
                <a:spcPct val="90000"/>
              </a:lnSpc>
              <a:spcBef>
                <a:spcPct val="20000"/>
              </a:spcBef>
              <a:spcAft>
                <a:spcPct val="0"/>
              </a:spcAft>
              <a:buClr>
                <a:srgbClr val="33CCCC"/>
              </a:buClr>
              <a:buFont typeface="Monotype Sorts" pitchFamily="2" charset="2"/>
              <a:buAutoNum type="arabicPeriod"/>
            </a:pPr>
            <a:r>
              <a:rPr kumimoji="1" lang="hr-HR" dirty="0" smtClean="0">
                <a:solidFill>
                  <a:srgbClr val="FFFFFF"/>
                </a:solidFill>
                <a:latin typeface="Calibri" pitchFamily="34" charset="0"/>
                <a:cs typeface="Calibri" pitchFamily="34" charset="0"/>
              </a:rPr>
              <a:t> retrogradni </a:t>
            </a:r>
            <a:r>
              <a:rPr kumimoji="1" lang="hr-HR" dirty="0" err="1" smtClean="0">
                <a:solidFill>
                  <a:srgbClr val="FFFFFF"/>
                </a:solidFill>
                <a:latin typeface="Calibri" pitchFamily="34" charset="0"/>
                <a:cs typeface="Calibri" pitchFamily="34" charset="0"/>
              </a:rPr>
              <a:t>difuzibilni</a:t>
            </a:r>
            <a:r>
              <a:rPr kumimoji="1" lang="hr-HR" dirty="0" smtClean="0">
                <a:solidFill>
                  <a:srgbClr val="FFFFFF"/>
                </a:solidFill>
                <a:latin typeface="Calibri" pitchFamily="34" charset="0"/>
                <a:cs typeface="Calibri" pitchFamily="34" charset="0"/>
              </a:rPr>
              <a:t> signal (NO) omogućuje </a:t>
            </a:r>
            <a:r>
              <a:rPr kumimoji="1" lang="hr-HR" dirty="0" err="1" smtClean="0">
                <a:solidFill>
                  <a:srgbClr val="FFFFFF"/>
                </a:solidFill>
                <a:latin typeface="Calibri" pitchFamily="34" charset="0"/>
                <a:cs typeface="Calibri" pitchFamily="34" charset="0"/>
              </a:rPr>
              <a:t>potencijaciju</a:t>
            </a:r>
            <a:r>
              <a:rPr kumimoji="1" lang="hr-HR" dirty="0" smtClean="0">
                <a:solidFill>
                  <a:srgbClr val="FFFFFF"/>
                </a:solidFill>
                <a:latin typeface="Calibri" pitchFamily="34" charset="0"/>
                <a:cs typeface="Calibri" pitchFamily="34" charset="0"/>
              </a:rPr>
              <a:t> susjednih sinapsi</a:t>
            </a:r>
            <a:endParaRPr kumimoji="1" lang="en-GB" sz="2800" dirty="0" smtClean="0">
              <a:solidFill>
                <a:srgbClr val="FFFFFF"/>
              </a:solidFill>
              <a:latin typeface="Calibri" pitchFamily="34" charset="0"/>
              <a:cs typeface="Calibri" pitchFamily="34" charset="0"/>
            </a:endParaRPr>
          </a:p>
        </p:txBody>
      </p:sp>
      <p:sp>
        <p:nvSpPr>
          <p:cNvPr id="9" name="Rectangle 8"/>
          <p:cNvSpPr/>
          <p:nvPr/>
        </p:nvSpPr>
        <p:spPr bwMode="auto">
          <a:xfrm>
            <a:off x="611560" y="1340768"/>
            <a:ext cx="8568952" cy="360040"/>
          </a:xfrm>
          <a:prstGeom prst="rect">
            <a:avLst/>
          </a:prstGeom>
          <a:solidFill>
            <a:schemeClr val="bg2"/>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827584" y="6427113"/>
            <a:ext cx="8316416" cy="430887"/>
          </a:xfrm>
          <a:prstGeom prst="rect">
            <a:avLst/>
          </a:prstGeom>
          <a:noFill/>
        </p:spPr>
        <p:txBody>
          <a:bodyPr wrap="square" rtlCol="0">
            <a:spAutoFit/>
          </a:bodyPr>
          <a:lstStyle/>
          <a:p>
            <a:r>
              <a:rPr lang="hr-HR" sz="1100" dirty="0" err="1" smtClean="0">
                <a:solidFill>
                  <a:srgbClr val="FFC000"/>
                </a:solidFill>
              </a:rPr>
              <a:t>Long</a:t>
            </a:r>
            <a:r>
              <a:rPr lang="hr-HR" sz="1100" dirty="0" smtClean="0">
                <a:solidFill>
                  <a:srgbClr val="FFC000"/>
                </a:solidFill>
              </a:rPr>
              <a:t>-</a:t>
            </a:r>
            <a:r>
              <a:rPr lang="hr-HR" sz="1100" dirty="0" err="1" smtClean="0">
                <a:solidFill>
                  <a:srgbClr val="FFC000"/>
                </a:solidFill>
              </a:rPr>
              <a:t>term</a:t>
            </a:r>
            <a:r>
              <a:rPr lang="hr-HR" sz="1100" dirty="0" smtClean="0">
                <a:solidFill>
                  <a:srgbClr val="FFC000"/>
                </a:solidFill>
              </a:rPr>
              <a:t> </a:t>
            </a:r>
            <a:r>
              <a:rPr lang="hr-HR" sz="1100" dirty="0" err="1" smtClean="0">
                <a:solidFill>
                  <a:srgbClr val="FFC000"/>
                </a:solidFill>
              </a:rPr>
              <a:t>potentiation</a:t>
            </a:r>
            <a:r>
              <a:rPr lang="hr-HR" sz="1100" dirty="0" smtClean="0">
                <a:solidFill>
                  <a:srgbClr val="FFC000"/>
                </a:solidFill>
              </a:rPr>
              <a:t> </a:t>
            </a:r>
            <a:r>
              <a:rPr lang="hr-HR" sz="1100" dirty="0" err="1" smtClean="0">
                <a:solidFill>
                  <a:srgbClr val="FFC000"/>
                </a:solidFill>
              </a:rPr>
              <a:t>in</a:t>
            </a:r>
            <a:r>
              <a:rPr lang="hr-HR" sz="1100" dirty="0" smtClean="0">
                <a:solidFill>
                  <a:srgbClr val="FFC000"/>
                </a:solidFill>
              </a:rPr>
              <a:t> </a:t>
            </a:r>
            <a:r>
              <a:rPr lang="hr-HR" sz="1100" dirty="0" err="1" smtClean="0">
                <a:solidFill>
                  <a:srgbClr val="FFC000"/>
                </a:solidFill>
              </a:rPr>
              <a:t>the</a:t>
            </a:r>
            <a:r>
              <a:rPr lang="hr-HR" sz="1100" dirty="0" smtClean="0">
                <a:solidFill>
                  <a:srgbClr val="FFC000"/>
                </a:solidFill>
              </a:rPr>
              <a:t> </a:t>
            </a:r>
            <a:r>
              <a:rPr lang="hr-HR" sz="1100" dirty="0" err="1" smtClean="0">
                <a:solidFill>
                  <a:srgbClr val="FFC000"/>
                </a:solidFill>
              </a:rPr>
              <a:t>hippocampus</a:t>
            </a:r>
            <a:r>
              <a:rPr lang="hr-HR" sz="1100" dirty="0" smtClean="0">
                <a:solidFill>
                  <a:srgbClr val="FFC000"/>
                </a:solidFill>
              </a:rPr>
              <a:t> </a:t>
            </a:r>
            <a:r>
              <a:rPr lang="hr-HR" sz="1100" dirty="0" err="1" smtClean="0">
                <a:solidFill>
                  <a:srgbClr val="FFC000"/>
                </a:solidFill>
              </a:rPr>
              <a:t>involves</a:t>
            </a:r>
            <a:r>
              <a:rPr lang="hr-HR" sz="1100" dirty="0" smtClean="0">
                <a:solidFill>
                  <a:srgbClr val="FFC000"/>
                </a:solidFill>
              </a:rPr>
              <a:t> </a:t>
            </a:r>
            <a:r>
              <a:rPr lang="hr-HR" sz="1100" dirty="0" err="1" smtClean="0">
                <a:solidFill>
                  <a:srgbClr val="FFC000"/>
                </a:solidFill>
              </a:rPr>
              <a:t>activation</a:t>
            </a:r>
            <a:r>
              <a:rPr lang="hr-HR" sz="1100" dirty="0" smtClean="0">
                <a:solidFill>
                  <a:srgbClr val="FFC000"/>
                </a:solidFill>
              </a:rPr>
              <a:t> on N-</a:t>
            </a:r>
            <a:r>
              <a:rPr lang="hr-HR" sz="1100" dirty="0" err="1" smtClean="0">
                <a:solidFill>
                  <a:srgbClr val="FFC000"/>
                </a:solidFill>
              </a:rPr>
              <a:t>methyl</a:t>
            </a:r>
            <a:r>
              <a:rPr lang="hr-HR" sz="1100" dirty="0" smtClean="0">
                <a:solidFill>
                  <a:srgbClr val="FFC000"/>
                </a:solidFill>
              </a:rPr>
              <a:t>-D-</a:t>
            </a:r>
            <a:r>
              <a:rPr lang="hr-HR" sz="1100" dirty="0" err="1" smtClean="0">
                <a:solidFill>
                  <a:srgbClr val="FFC000"/>
                </a:solidFill>
              </a:rPr>
              <a:t>aspartate</a:t>
            </a:r>
            <a:r>
              <a:rPr lang="hr-HR" sz="1100" dirty="0" smtClean="0">
                <a:solidFill>
                  <a:srgbClr val="FFC000"/>
                </a:solidFill>
              </a:rPr>
              <a:t> </a:t>
            </a:r>
            <a:r>
              <a:rPr lang="hr-HR" sz="1100" dirty="0" err="1" smtClean="0">
                <a:solidFill>
                  <a:srgbClr val="FFC000"/>
                </a:solidFill>
              </a:rPr>
              <a:t>receptors</a:t>
            </a:r>
            <a:r>
              <a:rPr lang="hr-HR" sz="1100" dirty="0" smtClean="0">
                <a:solidFill>
                  <a:srgbClr val="FFC000"/>
                </a:solidFill>
              </a:rPr>
              <a:t>. </a:t>
            </a:r>
            <a:r>
              <a:rPr lang="hr-HR" sz="1100" dirty="0" err="1" smtClean="0">
                <a:solidFill>
                  <a:srgbClr val="FFC000"/>
                </a:solidFill>
              </a:rPr>
              <a:t>Harris</a:t>
            </a:r>
            <a:r>
              <a:rPr lang="hr-HR" sz="1100" dirty="0" smtClean="0">
                <a:solidFill>
                  <a:srgbClr val="FFC000"/>
                </a:solidFill>
              </a:rPr>
              <a:t> EW, </a:t>
            </a:r>
            <a:r>
              <a:rPr lang="hr-HR" sz="1100" dirty="0" err="1" smtClean="0">
                <a:solidFill>
                  <a:srgbClr val="FFC000"/>
                </a:solidFill>
              </a:rPr>
              <a:t>Ganong</a:t>
            </a:r>
            <a:r>
              <a:rPr lang="hr-HR" sz="1100" dirty="0" smtClean="0">
                <a:solidFill>
                  <a:srgbClr val="FFC000"/>
                </a:solidFill>
              </a:rPr>
              <a:t> AH, </a:t>
            </a:r>
            <a:r>
              <a:rPr lang="hr-HR" sz="1100" dirty="0" err="1" smtClean="0">
                <a:solidFill>
                  <a:srgbClr val="FFC000"/>
                </a:solidFill>
              </a:rPr>
              <a:t>Cotman</a:t>
            </a:r>
            <a:r>
              <a:rPr lang="hr-HR" sz="1100" dirty="0" smtClean="0">
                <a:solidFill>
                  <a:srgbClr val="FFC000"/>
                </a:solidFill>
              </a:rPr>
              <a:t> CW (</a:t>
            </a:r>
            <a:r>
              <a:rPr lang="hr-HR" sz="1100" b="1" dirty="0" smtClean="0">
                <a:solidFill>
                  <a:srgbClr val="FFC000"/>
                </a:solidFill>
              </a:rPr>
              <a:t>1984</a:t>
            </a:r>
            <a:r>
              <a:rPr lang="hr-HR" sz="1100" dirty="0" smtClean="0">
                <a:solidFill>
                  <a:srgbClr val="FFC000"/>
                </a:solidFill>
              </a:rPr>
              <a:t>) </a:t>
            </a:r>
            <a:r>
              <a:rPr lang="hr-HR" sz="1100" dirty="0" err="1" smtClean="0">
                <a:solidFill>
                  <a:srgbClr val="FFC000"/>
                </a:solidFill>
              </a:rPr>
              <a:t>Brain</a:t>
            </a:r>
            <a:r>
              <a:rPr lang="hr-HR" sz="1100" dirty="0" smtClean="0">
                <a:solidFill>
                  <a:srgbClr val="FFC000"/>
                </a:solidFill>
              </a:rPr>
              <a:t> </a:t>
            </a:r>
            <a:r>
              <a:rPr lang="hr-HR" sz="1100" dirty="0" err="1" smtClean="0">
                <a:solidFill>
                  <a:srgbClr val="FFC000"/>
                </a:solidFill>
              </a:rPr>
              <a:t>Res</a:t>
            </a:r>
            <a:r>
              <a:rPr lang="hr-HR" sz="1100" dirty="0" smtClean="0">
                <a:solidFill>
                  <a:srgbClr val="FFC000"/>
                </a:solidFill>
              </a:rPr>
              <a:t>. 323: 132-137.</a:t>
            </a:r>
            <a:endParaRPr lang="en-US" sz="1100" dirty="0">
              <a:solidFill>
                <a:srgbClr val="FFC000"/>
              </a:solidFill>
            </a:endParaRPr>
          </a:p>
        </p:txBody>
      </p:sp>
    </p:spTree>
    <p:extLst>
      <p:ext uri="{BB962C8B-B14F-4D97-AF65-F5344CB8AC3E}">
        <p14:creationId xmlns:p14="http://schemas.microsoft.com/office/powerpoint/2010/main" val="874234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828428" y="332656"/>
            <a:ext cx="6135216" cy="792088"/>
          </a:xfrm>
        </p:spPr>
        <p:txBody>
          <a:bodyPr/>
          <a:lstStyle/>
          <a:p>
            <a:r>
              <a:rPr lang="hr-HR" sz="3600" b="1" dirty="0" smtClean="0">
                <a:solidFill>
                  <a:srgbClr val="FFFF00"/>
                </a:solidFill>
                <a:latin typeface="Calibri" pitchFamily="34" charset="0"/>
                <a:cs typeface="Calibri" pitchFamily="34" charset="0"/>
              </a:rPr>
              <a:t>Dokaz uloge LTP u učenju</a:t>
            </a:r>
            <a:endParaRPr lang="en-GB" sz="3600" b="1" dirty="0" smtClean="0">
              <a:solidFill>
                <a:srgbClr val="FFFF00"/>
              </a:solidFill>
              <a:latin typeface="Calibri" pitchFamily="34" charset="0"/>
              <a:cs typeface="Calibri" pitchFamily="34" charset="0"/>
            </a:endParaRPr>
          </a:p>
        </p:txBody>
      </p:sp>
      <p:sp>
        <p:nvSpPr>
          <p:cNvPr id="18435" name="Rectangle 3"/>
          <p:cNvSpPr>
            <a:spLocks noGrp="1" noChangeArrowheads="1"/>
          </p:cNvSpPr>
          <p:nvPr>
            <p:ph type="body" idx="1"/>
          </p:nvPr>
        </p:nvSpPr>
        <p:spPr>
          <a:xfrm>
            <a:off x="457200" y="1981200"/>
            <a:ext cx="8178800" cy="4876800"/>
          </a:xfrm>
        </p:spPr>
        <p:txBody>
          <a:bodyPr/>
          <a:lstStyle/>
          <a:p>
            <a:pPr marL="609600" indent="-609600">
              <a:buFont typeface="Monotype Sorts" pitchFamily="2" charset="2"/>
              <a:buNone/>
            </a:pPr>
            <a:r>
              <a:rPr lang="hr-HR" dirty="0" err="1" smtClean="0">
                <a:latin typeface="Calibri" pitchFamily="34" charset="0"/>
                <a:cs typeface="Calibri" pitchFamily="34" charset="0"/>
              </a:rPr>
              <a:t>Injiciranje</a:t>
            </a:r>
            <a:r>
              <a:rPr lang="hr-HR" dirty="0" smtClean="0">
                <a:latin typeface="Calibri" pitchFamily="34" charset="0"/>
                <a:cs typeface="Calibri" pitchFamily="34" charset="0"/>
              </a:rPr>
              <a:t> antagonista NMDA receptora</a:t>
            </a:r>
          </a:p>
          <a:p>
            <a:pPr marL="609600" indent="-609600">
              <a:buFont typeface="Monotype Sorts" pitchFamily="2" charset="2"/>
              <a:buNone/>
            </a:pPr>
            <a:r>
              <a:rPr lang="hr-HR" dirty="0" smtClean="0">
                <a:latin typeface="Calibri" pitchFamily="34" charset="0"/>
                <a:cs typeface="Calibri" pitchFamily="34" charset="0"/>
              </a:rPr>
              <a:t>(2-</a:t>
            </a:r>
            <a:r>
              <a:rPr lang="hr-HR" dirty="0" err="1" smtClean="0">
                <a:latin typeface="Calibri" pitchFamily="34" charset="0"/>
                <a:cs typeface="Calibri" pitchFamily="34" charset="0"/>
              </a:rPr>
              <a:t>amino</a:t>
            </a:r>
            <a:r>
              <a:rPr lang="hr-HR" dirty="0" smtClean="0">
                <a:latin typeface="Calibri" pitchFamily="34" charset="0"/>
                <a:cs typeface="Calibri" pitchFamily="34" charset="0"/>
              </a:rPr>
              <a:t>-5-</a:t>
            </a:r>
            <a:r>
              <a:rPr lang="hr-HR" dirty="0" err="1" smtClean="0">
                <a:latin typeface="Calibri" pitchFamily="34" charset="0"/>
                <a:cs typeface="Calibri" pitchFamily="34" charset="0"/>
              </a:rPr>
              <a:t>fosfonovalerične</a:t>
            </a:r>
            <a:r>
              <a:rPr lang="hr-HR" dirty="0" smtClean="0">
                <a:latin typeface="Calibri" pitchFamily="34" charset="0"/>
                <a:cs typeface="Calibri" pitchFamily="34" charset="0"/>
              </a:rPr>
              <a:t> kiseline):       </a:t>
            </a:r>
          </a:p>
          <a:p>
            <a:pPr marL="990600" lvl="1" indent="-533400"/>
            <a:r>
              <a:rPr lang="hr-HR" sz="1800" dirty="0" err="1" smtClean="0">
                <a:latin typeface="Calibri" pitchFamily="34" charset="0"/>
                <a:cs typeface="Calibri" pitchFamily="34" charset="0"/>
              </a:rPr>
              <a:t>spriječava</a:t>
            </a:r>
            <a:r>
              <a:rPr lang="hr-HR" sz="1800" dirty="0" smtClean="0">
                <a:latin typeface="Calibri" pitchFamily="34" charset="0"/>
                <a:cs typeface="Calibri" pitchFamily="34" charset="0"/>
              </a:rPr>
              <a:t> nastanak LTP u bloku (lameli) </a:t>
            </a:r>
            <a:r>
              <a:rPr lang="hr-HR" sz="1800" dirty="0" err="1" smtClean="0">
                <a:latin typeface="Calibri" pitchFamily="34" charset="0"/>
                <a:cs typeface="Calibri" pitchFamily="34" charset="0"/>
              </a:rPr>
              <a:t>hipokampalnog</a:t>
            </a:r>
            <a:r>
              <a:rPr lang="hr-HR" sz="1800" dirty="0" smtClean="0">
                <a:latin typeface="Calibri" pitchFamily="34" charset="0"/>
                <a:cs typeface="Calibri" pitchFamily="34" charset="0"/>
              </a:rPr>
              <a:t> tkiva,</a:t>
            </a:r>
          </a:p>
          <a:p>
            <a:pPr marL="990600" lvl="1" indent="-533400"/>
            <a:endParaRPr lang="hr-HR" sz="1800" dirty="0" smtClean="0">
              <a:latin typeface="Calibri" pitchFamily="34" charset="0"/>
              <a:cs typeface="Calibri" pitchFamily="34" charset="0"/>
            </a:endParaRPr>
          </a:p>
          <a:p>
            <a:pPr marL="990600" lvl="1" indent="-533400"/>
            <a:r>
              <a:rPr lang="hr-HR" sz="1800" dirty="0" smtClean="0">
                <a:latin typeface="Calibri" pitchFamily="34" charset="0"/>
                <a:cs typeface="Calibri" pitchFamily="34" charset="0"/>
              </a:rPr>
              <a:t>sprječava učenje na razini ponašanja (</a:t>
            </a:r>
            <a:r>
              <a:rPr lang="hr-HR" sz="1800" dirty="0" err="1" smtClean="0">
                <a:latin typeface="Calibri" pitchFamily="34" charset="0"/>
                <a:cs typeface="Calibri" pitchFamily="34" charset="0"/>
              </a:rPr>
              <a:t>Morrisov</a:t>
            </a:r>
            <a:r>
              <a:rPr lang="hr-HR" sz="1800" dirty="0" smtClean="0">
                <a:latin typeface="Calibri" pitchFamily="34" charset="0"/>
                <a:cs typeface="Calibri" pitchFamily="34" charset="0"/>
              </a:rPr>
              <a:t> test pronalaženja platforme uronjene u vodi)</a:t>
            </a:r>
          </a:p>
          <a:p>
            <a:pPr marL="609600" indent="-609600">
              <a:buFont typeface="Monotype Sorts" pitchFamily="2" charset="2"/>
              <a:buNone/>
            </a:pPr>
            <a:r>
              <a:rPr lang="hr-HR" sz="1800" dirty="0" smtClean="0">
                <a:latin typeface="Calibri" pitchFamily="34" charset="0"/>
                <a:cs typeface="Calibri" pitchFamily="34" charset="0"/>
              </a:rPr>
              <a:t>        				- oba učinka razmjerna su dozi</a:t>
            </a:r>
            <a:endParaRPr lang="en-GB" sz="1800" dirty="0" smtClean="0">
              <a:latin typeface="Calibri" pitchFamily="34" charset="0"/>
              <a:cs typeface="Calibri" pitchFamily="34" charset="0"/>
            </a:endParaRPr>
          </a:p>
        </p:txBody>
      </p:sp>
      <p:pic>
        <p:nvPicPr>
          <p:cNvPr id="18436" name="Picture 4" descr="Morriswaterma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4792663"/>
            <a:ext cx="648335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981268"/>
            <a:ext cx="1737890" cy="1390312"/>
          </a:xfrm>
          <a:prstGeom prst="rect">
            <a:avLst/>
          </a:prstGeom>
        </p:spPr>
      </p:pic>
      <p:sp>
        <p:nvSpPr>
          <p:cNvPr id="6" name="Rectangle 5"/>
          <p:cNvSpPr/>
          <p:nvPr/>
        </p:nvSpPr>
        <p:spPr bwMode="auto">
          <a:xfrm>
            <a:off x="611560" y="1340768"/>
            <a:ext cx="8568952" cy="360040"/>
          </a:xfrm>
          <a:prstGeom prst="rect">
            <a:avLst/>
          </a:prstGeom>
          <a:solidFill>
            <a:schemeClr val="bg2"/>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1547664" y="6623774"/>
            <a:ext cx="7979482" cy="261610"/>
          </a:xfrm>
          <a:prstGeom prst="rect">
            <a:avLst/>
          </a:prstGeom>
          <a:noFill/>
        </p:spPr>
        <p:txBody>
          <a:bodyPr wrap="square" rtlCol="0">
            <a:spAutoFit/>
          </a:bodyPr>
          <a:lstStyle/>
          <a:p>
            <a:r>
              <a:rPr lang="hr-HR" sz="1100" dirty="0" err="1" smtClean="0">
                <a:solidFill>
                  <a:srgbClr val="FFC000"/>
                </a:solidFill>
              </a:rPr>
              <a:t>Morris</a:t>
            </a:r>
            <a:r>
              <a:rPr lang="hr-HR" sz="1100" dirty="0" smtClean="0">
                <a:solidFill>
                  <a:srgbClr val="FFC000"/>
                </a:solidFill>
              </a:rPr>
              <a:t> R. (</a:t>
            </a:r>
            <a:r>
              <a:rPr lang="hr-HR" sz="1100" b="1" dirty="0" smtClean="0">
                <a:solidFill>
                  <a:srgbClr val="FFC000"/>
                </a:solidFill>
              </a:rPr>
              <a:t>1984</a:t>
            </a:r>
            <a:r>
              <a:rPr lang="hr-HR" sz="1100" dirty="0" smtClean="0">
                <a:solidFill>
                  <a:srgbClr val="FFC000"/>
                </a:solidFill>
              </a:rPr>
              <a:t>) </a:t>
            </a:r>
            <a:r>
              <a:rPr lang="hr-HR" sz="1100" dirty="0" err="1" smtClean="0">
                <a:solidFill>
                  <a:srgbClr val="FFC000"/>
                </a:solidFill>
              </a:rPr>
              <a:t>Developments</a:t>
            </a:r>
            <a:r>
              <a:rPr lang="hr-HR" sz="1100" dirty="0" smtClean="0">
                <a:solidFill>
                  <a:srgbClr val="FFC000"/>
                </a:solidFill>
              </a:rPr>
              <a:t> </a:t>
            </a:r>
            <a:r>
              <a:rPr lang="hr-HR" sz="1100" dirty="0" err="1" smtClean="0">
                <a:solidFill>
                  <a:srgbClr val="FFC000"/>
                </a:solidFill>
              </a:rPr>
              <a:t>of</a:t>
            </a:r>
            <a:r>
              <a:rPr lang="hr-HR" sz="1100" dirty="0" smtClean="0">
                <a:solidFill>
                  <a:srgbClr val="FFC000"/>
                </a:solidFill>
              </a:rPr>
              <a:t> a </a:t>
            </a:r>
            <a:r>
              <a:rPr lang="hr-HR" sz="1100" dirty="0" err="1" smtClean="0">
                <a:solidFill>
                  <a:srgbClr val="FFC000"/>
                </a:solidFill>
              </a:rPr>
              <a:t>water</a:t>
            </a:r>
            <a:r>
              <a:rPr lang="hr-HR" sz="1100" dirty="0" smtClean="0">
                <a:solidFill>
                  <a:srgbClr val="FFC000"/>
                </a:solidFill>
              </a:rPr>
              <a:t>-maze procedure for </a:t>
            </a:r>
            <a:r>
              <a:rPr lang="hr-HR" sz="1100" dirty="0" err="1" smtClean="0">
                <a:solidFill>
                  <a:srgbClr val="FFC000"/>
                </a:solidFill>
              </a:rPr>
              <a:t>studying</a:t>
            </a:r>
            <a:r>
              <a:rPr lang="hr-HR" sz="1100" dirty="0" smtClean="0">
                <a:solidFill>
                  <a:srgbClr val="FFC000"/>
                </a:solidFill>
              </a:rPr>
              <a:t> </a:t>
            </a:r>
            <a:r>
              <a:rPr lang="hr-HR" sz="1100" dirty="0" err="1" smtClean="0">
                <a:solidFill>
                  <a:srgbClr val="FFC000"/>
                </a:solidFill>
              </a:rPr>
              <a:t>spatial</a:t>
            </a:r>
            <a:r>
              <a:rPr lang="hr-HR" sz="1100" dirty="0" smtClean="0">
                <a:solidFill>
                  <a:srgbClr val="FFC000"/>
                </a:solidFill>
              </a:rPr>
              <a:t> </a:t>
            </a:r>
            <a:r>
              <a:rPr lang="hr-HR" sz="1100" dirty="0" err="1" smtClean="0">
                <a:solidFill>
                  <a:srgbClr val="FFC000"/>
                </a:solidFill>
              </a:rPr>
              <a:t>learning</a:t>
            </a:r>
            <a:r>
              <a:rPr lang="hr-HR" sz="1100" dirty="0" smtClean="0">
                <a:solidFill>
                  <a:srgbClr val="FFC000"/>
                </a:solidFill>
              </a:rPr>
              <a:t> </a:t>
            </a:r>
            <a:r>
              <a:rPr lang="hr-HR" sz="1100" dirty="0" err="1" smtClean="0">
                <a:solidFill>
                  <a:srgbClr val="FFC000"/>
                </a:solidFill>
              </a:rPr>
              <a:t>in</a:t>
            </a:r>
            <a:r>
              <a:rPr lang="hr-HR" sz="1100" dirty="0" smtClean="0">
                <a:solidFill>
                  <a:srgbClr val="FFC000"/>
                </a:solidFill>
              </a:rPr>
              <a:t> </a:t>
            </a:r>
            <a:r>
              <a:rPr lang="hr-HR" sz="1100" dirty="0" err="1" smtClean="0">
                <a:solidFill>
                  <a:srgbClr val="FFC000"/>
                </a:solidFill>
              </a:rPr>
              <a:t>the</a:t>
            </a:r>
            <a:r>
              <a:rPr lang="hr-HR" sz="1100" dirty="0" smtClean="0">
                <a:solidFill>
                  <a:srgbClr val="FFC000"/>
                </a:solidFill>
              </a:rPr>
              <a:t> rat. </a:t>
            </a:r>
            <a:r>
              <a:rPr lang="hr-HR" sz="1100" dirty="0" err="1" smtClean="0">
                <a:solidFill>
                  <a:srgbClr val="FFC000"/>
                </a:solidFill>
              </a:rPr>
              <a:t>Brain</a:t>
            </a:r>
            <a:r>
              <a:rPr lang="hr-HR" sz="1100" dirty="0" smtClean="0">
                <a:solidFill>
                  <a:srgbClr val="FFC000"/>
                </a:solidFill>
              </a:rPr>
              <a:t> </a:t>
            </a:r>
            <a:r>
              <a:rPr lang="hr-HR" sz="1100" dirty="0" err="1" smtClean="0">
                <a:solidFill>
                  <a:srgbClr val="FFC000"/>
                </a:solidFill>
              </a:rPr>
              <a:t>Res</a:t>
            </a:r>
            <a:r>
              <a:rPr lang="hr-HR" sz="1100" dirty="0" smtClean="0">
                <a:solidFill>
                  <a:srgbClr val="FFC000"/>
                </a:solidFill>
              </a:rPr>
              <a:t>. 11: 47-60.</a:t>
            </a:r>
            <a:endParaRPr lang="en-US" sz="1100" dirty="0">
              <a:solidFill>
                <a:srgbClr val="FFC000"/>
              </a:solidFill>
            </a:endParaRPr>
          </a:p>
        </p:txBody>
      </p:sp>
    </p:spTree>
    <p:extLst>
      <p:ext uri="{BB962C8B-B14F-4D97-AF65-F5344CB8AC3E}">
        <p14:creationId xmlns:p14="http://schemas.microsoft.com/office/powerpoint/2010/main" val="21222265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5"/>
            <a:ext cx="9144000" cy="22101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216371"/>
            <a:ext cx="7272808" cy="24171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7591" y="4085107"/>
            <a:ext cx="4156409" cy="2772893"/>
          </a:xfrm>
          <a:prstGeom prst="rect">
            <a:avLst/>
          </a:prstGeom>
        </p:spPr>
      </p:pic>
      <p:sp>
        <p:nvSpPr>
          <p:cNvPr id="7" name="TextBox 6"/>
          <p:cNvSpPr txBox="1"/>
          <p:nvPr/>
        </p:nvSpPr>
        <p:spPr>
          <a:xfrm>
            <a:off x="539552" y="5157192"/>
            <a:ext cx="3528392" cy="830997"/>
          </a:xfrm>
          <a:prstGeom prst="rect">
            <a:avLst/>
          </a:prstGeom>
          <a:noFill/>
        </p:spPr>
        <p:txBody>
          <a:bodyPr wrap="square" rtlCol="0">
            <a:spAutoFit/>
          </a:bodyPr>
          <a:lstStyle/>
          <a:p>
            <a:r>
              <a:rPr lang="hr-HR" sz="2400" b="1" dirty="0" err="1" smtClean="0">
                <a:solidFill>
                  <a:prstClr val="black"/>
                </a:solidFill>
              </a:rPr>
              <a:t>Hidden</a:t>
            </a:r>
            <a:r>
              <a:rPr lang="hr-HR" sz="2400" b="1" dirty="0" smtClean="0">
                <a:solidFill>
                  <a:prstClr val="black"/>
                </a:solidFill>
              </a:rPr>
              <a:t> </a:t>
            </a:r>
            <a:r>
              <a:rPr lang="hr-HR" sz="2400" b="1" dirty="0" err="1" smtClean="0">
                <a:solidFill>
                  <a:prstClr val="black"/>
                </a:solidFill>
              </a:rPr>
              <a:t>object</a:t>
            </a:r>
            <a:r>
              <a:rPr lang="hr-HR" sz="2400" b="1" dirty="0" smtClean="0">
                <a:solidFill>
                  <a:prstClr val="black"/>
                </a:solidFill>
              </a:rPr>
              <a:t> </a:t>
            </a:r>
            <a:r>
              <a:rPr lang="hr-HR" sz="2400" b="1" dirty="0" err="1" smtClean="0">
                <a:solidFill>
                  <a:prstClr val="black"/>
                </a:solidFill>
              </a:rPr>
              <a:t>goal</a:t>
            </a:r>
            <a:r>
              <a:rPr lang="hr-HR" sz="2400" b="1" dirty="0" smtClean="0">
                <a:solidFill>
                  <a:prstClr val="black"/>
                </a:solidFill>
              </a:rPr>
              <a:t> test</a:t>
            </a:r>
          </a:p>
          <a:p>
            <a:r>
              <a:rPr lang="hr-HR" sz="2400" b="1" dirty="0" smtClean="0">
                <a:solidFill>
                  <a:prstClr val="black"/>
                </a:solidFill>
              </a:rPr>
              <a:t>Test skrivenog objekta</a:t>
            </a:r>
            <a:endParaRPr lang="en-US" sz="2400" b="1" dirty="0">
              <a:solidFill>
                <a:prstClr val="black"/>
              </a:solidFill>
            </a:endParaRPr>
          </a:p>
        </p:txBody>
      </p:sp>
    </p:spTree>
    <p:extLst>
      <p:ext uri="{BB962C8B-B14F-4D97-AF65-F5344CB8AC3E}">
        <p14:creationId xmlns:p14="http://schemas.microsoft.com/office/powerpoint/2010/main" val="37138337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406400" y="228600"/>
            <a:ext cx="8509000" cy="1143000"/>
          </a:xfrm>
        </p:spPr>
        <p:txBody>
          <a:bodyPr/>
          <a:lstStyle/>
          <a:p>
            <a:r>
              <a:rPr lang="hr-HR" sz="3600" b="1" dirty="0" smtClean="0">
                <a:solidFill>
                  <a:srgbClr val="FFFF00"/>
                </a:solidFill>
                <a:latin typeface="Calibri" pitchFamily="34" charset="0"/>
                <a:cs typeface="Calibri" pitchFamily="34" charset="0"/>
              </a:rPr>
              <a:t>Koliko je vremena potrebno za trajno zapamćivanje?</a:t>
            </a:r>
            <a:endParaRPr lang="en-GB" sz="3600" b="1" dirty="0" smtClean="0">
              <a:solidFill>
                <a:srgbClr val="FFFF00"/>
              </a:solidFill>
              <a:latin typeface="Calibri" pitchFamily="34" charset="0"/>
              <a:cs typeface="Calibri" pitchFamily="34" charset="0"/>
            </a:endParaRPr>
          </a:p>
        </p:txBody>
      </p:sp>
      <p:sp>
        <p:nvSpPr>
          <p:cNvPr id="15363" name="Rectangle 1027"/>
          <p:cNvSpPr>
            <a:spLocks noGrp="1" noChangeArrowheads="1"/>
          </p:cNvSpPr>
          <p:nvPr>
            <p:ph type="body" idx="1"/>
          </p:nvPr>
        </p:nvSpPr>
        <p:spPr>
          <a:xfrm>
            <a:off x="390364" y="1916832"/>
            <a:ext cx="8507288" cy="2088232"/>
          </a:xfrm>
        </p:spPr>
        <p:txBody>
          <a:bodyPr/>
          <a:lstStyle/>
          <a:p>
            <a:pPr marL="0" indent="0">
              <a:buNone/>
            </a:pPr>
            <a:r>
              <a:rPr lang="hr-HR" sz="1800" dirty="0" smtClean="0"/>
              <a:t>Nakon stjecanja iskustva za konsolidaciju zapamćenog potrebno je 6-8 tjedana (</a:t>
            </a:r>
            <a:r>
              <a:rPr lang="hr-HR" sz="1800" dirty="0" err="1" smtClean="0"/>
              <a:t>Squire</a:t>
            </a:r>
            <a:r>
              <a:rPr lang="hr-HR" sz="1800" dirty="0" smtClean="0"/>
              <a:t>, </a:t>
            </a:r>
            <a:r>
              <a:rPr lang="hr-HR" sz="1800" dirty="0" err="1" smtClean="0"/>
              <a:t>Zola</a:t>
            </a:r>
            <a:r>
              <a:rPr lang="hr-HR" sz="1800" dirty="0" smtClean="0"/>
              <a:t>-Morgan i </a:t>
            </a:r>
            <a:r>
              <a:rPr lang="hr-HR" sz="1800" dirty="0" err="1" smtClean="0"/>
              <a:t>Amaral</a:t>
            </a:r>
            <a:r>
              <a:rPr lang="hr-HR" sz="1800" dirty="0" smtClean="0"/>
              <a:t>, </a:t>
            </a:r>
            <a:r>
              <a:rPr lang="hr-HR" sz="1800" b="1" dirty="0" smtClean="0">
                <a:solidFill>
                  <a:srgbClr val="FFC000"/>
                </a:solidFill>
              </a:rPr>
              <a:t>1988-1992</a:t>
            </a:r>
            <a:r>
              <a:rPr lang="hr-HR" sz="1800" dirty="0" smtClean="0"/>
              <a:t>)</a:t>
            </a:r>
          </a:p>
          <a:p>
            <a:endParaRPr lang="hr-HR" sz="1800" dirty="0" smtClean="0"/>
          </a:p>
          <a:p>
            <a:pPr marL="0" indent="0">
              <a:buNone/>
            </a:pPr>
            <a:r>
              <a:rPr lang="hr-HR" sz="1800" dirty="0" smtClean="0">
                <a:sym typeface="Symbol" pitchFamily="18" charset="2"/>
              </a:rPr>
              <a:t> </a:t>
            </a:r>
            <a:r>
              <a:rPr lang="hr-HR" sz="1800" dirty="0" smtClean="0"/>
              <a:t>HF: 1. Povezuje informacije iz različitih područja </a:t>
            </a:r>
            <a:r>
              <a:rPr lang="hr-HR" sz="1800" dirty="0" err="1" smtClean="0"/>
              <a:t>Cx</a:t>
            </a:r>
            <a:r>
              <a:rPr lang="hr-HR" sz="1800" dirty="0" smtClean="0"/>
              <a:t> za vrijeme učenja, 2. Nakon razdoblja od 6-8 tjedana konsolidira navedene informacije u </a:t>
            </a:r>
            <a:r>
              <a:rPr lang="hr-HR" sz="1800" dirty="0" err="1" smtClean="0"/>
              <a:t>neokorteks</a:t>
            </a:r>
            <a:r>
              <a:rPr lang="hr-HR" sz="1800" dirty="0" smtClean="0"/>
              <a:t> tako da postaju dostupne i neovisno od HF</a:t>
            </a:r>
            <a:endParaRPr lang="en-GB" sz="1800" dirty="0" smtClean="0"/>
          </a:p>
        </p:txBody>
      </p:sp>
      <p:sp>
        <p:nvSpPr>
          <p:cNvPr id="5" name="TextBox 4"/>
          <p:cNvSpPr txBox="1"/>
          <p:nvPr/>
        </p:nvSpPr>
        <p:spPr>
          <a:xfrm>
            <a:off x="539552" y="6351711"/>
            <a:ext cx="8208912" cy="461665"/>
          </a:xfrm>
          <a:prstGeom prst="rect">
            <a:avLst/>
          </a:prstGeom>
          <a:noFill/>
        </p:spPr>
        <p:txBody>
          <a:bodyPr wrap="square" rtlCol="0">
            <a:spAutoFit/>
          </a:bodyPr>
          <a:lstStyle/>
          <a:p>
            <a:r>
              <a:rPr lang="hr-HR" sz="1200" dirty="0" err="1" smtClean="0">
                <a:solidFill>
                  <a:srgbClr val="FFC000"/>
                </a:solidFill>
              </a:rPr>
              <a:t>Saletin</a:t>
            </a:r>
            <a:r>
              <a:rPr lang="hr-HR" sz="1200" dirty="0" smtClean="0">
                <a:solidFill>
                  <a:srgbClr val="FFC000"/>
                </a:solidFill>
              </a:rPr>
              <a:t> JM, </a:t>
            </a:r>
            <a:r>
              <a:rPr lang="hr-HR" sz="1200" dirty="0" err="1" smtClean="0">
                <a:solidFill>
                  <a:srgbClr val="FFC000"/>
                </a:solidFill>
              </a:rPr>
              <a:t>Walker</a:t>
            </a:r>
            <a:r>
              <a:rPr lang="hr-HR" sz="1200" dirty="0" smtClean="0">
                <a:solidFill>
                  <a:srgbClr val="FFC000"/>
                </a:solidFill>
              </a:rPr>
              <a:t> MP (2012) </a:t>
            </a:r>
            <a:r>
              <a:rPr lang="en-US" sz="1200" dirty="0">
                <a:solidFill>
                  <a:srgbClr val="FFC000"/>
                </a:solidFill>
              </a:rPr>
              <a:t>Nocturnal mnemonics: sleep and hippocampal memory </a:t>
            </a:r>
            <a:r>
              <a:rPr lang="en-US" sz="1200" dirty="0" smtClean="0">
                <a:solidFill>
                  <a:srgbClr val="FFC000"/>
                </a:solidFill>
              </a:rPr>
              <a:t>processing</a:t>
            </a:r>
            <a:r>
              <a:rPr lang="hr-HR" sz="1200" dirty="0" smtClean="0">
                <a:solidFill>
                  <a:srgbClr val="FFC000"/>
                </a:solidFill>
              </a:rPr>
              <a:t>. </a:t>
            </a:r>
            <a:r>
              <a:rPr lang="hr-HR" sz="1200" dirty="0" err="1" smtClean="0">
                <a:solidFill>
                  <a:srgbClr val="FFC000"/>
                </a:solidFill>
              </a:rPr>
              <a:t>Front</a:t>
            </a:r>
            <a:r>
              <a:rPr lang="hr-HR" sz="1200" dirty="0" smtClean="0">
                <a:solidFill>
                  <a:srgbClr val="FFC000"/>
                </a:solidFill>
              </a:rPr>
              <a:t>. </a:t>
            </a:r>
            <a:r>
              <a:rPr lang="hr-HR" sz="1200" dirty="0" err="1" smtClean="0">
                <a:solidFill>
                  <a:srgbClr val="FFC000"/>
                </a:solidFill>
              </a:rPr>
              <a:t>Neurol</a:t>
            </a:r>
            <a:r>
              <a:rPr lang="hr-HR" sz="1200" dirty="0" smtClean="0">
                <a:solidFill>
                  <a:srgbClr val="FFC000"/>
                </a:solidFill>
              </a:rPr>
              <a:t>. </a:t>
            </a:r>
            <a:r>
              <a:rPr lang="en-US" sz="1200" dirty="0">
                <a:solidFill>
                  <a:srgbClr val="FFC000"/>
                </a:solidFill>
              </a:rPr>
              <a:t>10.3389/fneur.2012.00059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4077072"/>
            <a:ext cx="3960440" cy="187220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0939" y="4077071"/>
            <a:ext cx="4491956" cy="1872208"/>
          </a:xfrm>
          <a:prstGeom prst="rect">
            <a:avLst/>
          </a:prstGeom>
        </p:spPr>
      </p:pic>
      <p:sp>
        <p:nvSpPr>
          <p:cNvPr id="8" name="Rectangle 7"/>
          <p:cNvSpPr/>
          <p:nvPr/>
        </p:nvSpPr>
        <p:spPr bwMode="auto">
          <a:xfrm>
            <a:off x="611560" y="1340768"/>
            <a:ext cx="8568952" cy="360040"/>
          </a:xfrm>
          <a:prstGeom prst="rect">
            <a:avLst/>
          </a:prstGeom>
          <a:solidFill>
            <a:schemeClr val="bg2"/>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451173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hr-HR" sz="3600" b="1" dirty="0" smtClean="0">
                <a:solidFill>
                  <a:srgbClr val="FFFF00"/>
                </a:solidFill>
                <a:latin typeface="Calibri" pitchFamily="34" charset="0"/>
                <a:cs typeface="Calibri" pitchFamily="34" charset="0"/>
              </a:rPr>
              <a:t>Fiziološki ritmovi HF i hipoteza učenja u 2 koraka</a:t>
            </a:r>
            <a:endParaRPr lang="en-GB" sz="3600" b="1" dirty="0" smtClean="0">
              <a:solidFill>
                <a:srgbClr val="FFFF00"/>
              </a:solidFill>
              <a:latin typeface="Calibri" pitchFamily="34" charset="0"/>
              <a:cs typeface="Calibri" pitchFamily="34" charset="0"/>
            </a:endParaRPr>
          </a:p>
        </p:txBody>
      </p:sp>
      <p:sp>
        <p:nvSpPr>
          <p:cNvPr id="19459" name="Rectangle 3"/>
          <p:cNvSpPr>
            <a:spLocks noGrp="1" noChangeArrowheads="1"/>
          </p:cNvSpPr>
          <p:nvPr>
            <p:ph type="body" idx="1"/>
          </p:nvPr>
        </p:nvSpPr>
        <p:spPr>
          <a:xfrm>
            <a:off x="228600" y="1676400"/>
            <a:ext cx="3962400" cy="2472680"/>
          </a:xfrm>
        </p:spPr>
        <p:txBody>
          <a:bodyPr/>
          <a:lstStyle/>
          <a:p>
            <a:pPr marL="0" indent="0">
              <a:buNone/>
            </a:pPr>
            <a:r>
              <a:rPr lang="en-GB" sz="2400" dirty="0" smtClean="0">
                <a:latin typeface="Calibri" pitchFamily="34" charset="0"/>
                <a:cs typeface="Calibri" pitchFamily="34" charset="0"/>
              </a:rPr>
              <a:t>1. </a:t>
            </a:r>
            <a:r>
              <a:rPr lang="en-GB" sz="2400" dirty="0" err="1" smtClean="0">
                <a:latin typeface="Calibri" pitchFamily="34" charset="0"/>
                <a:cs typeface="Calibri" pitchFamily="34" charset="0"/>
              </a:rPr>
              <a:t>Korak</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istraži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iskusi</a:t>
            </a:r>
            <a:r>
              <a:rPr lang="en-GB" sz="2400" dirty="0" smtClean="0">
                <a:latin typeface="Calibri" pitchFamily="34" charset="0"/>
                <a:cs typeface="Calibri" pitchFamily="34" charset="0"/>
              </a:rPr>
              <a:t>”  </a:t>
            </a:r>
            <a:r>
              <a:rPr lang="en-GB" sz="2400" dirty="0" smtClean="0">
                <a:solidFill>
                  <a:srgbClr val="FF3300"/>
                </a:solidFill>
                <a:latin typeface="Calibri" pitchFamily="34" charset="0"/>
                <a:cs typeface="Calibri" pitchFamily="34" charset="0"/>
              </a:rPr>
              <a:t>theta </a:t>
            </a:r>
            <a:r>
              <a:rPr lang="en-GB" sz="2400" dirty="0" err="1" smtClean="0">
                <a:solidFill>
                  <a:srgbClr val="FF3300"/>
                </a:solidFill>
                <a:latin typeface="Calibri" pitchFamily="34" charset="0"/>
                <a:cs typeface="Calibri" pitchFamily="34" charset="0"/>
              </a:rPr>
              <a:t>ritam</a:t>
            </a:r>
            <a:endParaRPr lang="hr-HR" sz="2400" dirty="0">
              <a:latin typeface="Calibri" pitchFamily="34" charset="0"/>
              <a:cs typeface="Calibri" pitchFamily="34" charset="0"/>
            </a:endParaRPr>
          </a:p>
          <a:p>
            <a:pPr marL="0" indent="0">
              <a:buNone/>
            </a:pPr>
            <a:endParaRPr lang="en-GB" sz="2400" dirty="0" smtClean="0">
              <a:latin typeface="Calibri" pitchFamily="34" charset="0"/>
              <a:cs typeface="Calibri" pitchFamily="34" charset="0"/>
            </a:endParaRPr>
          </a:p>
          <a:p>
            <a:pPr marL="0" indent="0">
              <a:buNone/>
            </a:pPr>
            <a:r>
              <a:rPr lang="en-GB" sz="2400" dirty="0" smtClean="0">
                <a:latin typeface="Calibri" pitchFamily="34" charset="0"/>
                <a:cs typeface="Calibri" pitchFamily="34" charset="0"/>
              </a:rPr>
              <a:t>2. </a:t>
            </a:r>
            <a:r>
              <a:rPr lang="en-GB" sz="2400" dirty="0" err="1" smtClean="0">
                <a:latin typeface="Calibri" pitchFamily="34" charset="0"/>
                <a:cs typeface="Calibri" pitchFamily="34" charset="0"/>
              </a:rPr>
              <a:t>Korak</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odmori</a:t>
            </a:r>
            <a:r>
              <a:rPr lang="en-GB" sz="2400" dirty="0" smtClean="0">
                <a:latin typeface="Calibri" pitchFamily="34" charset="0"/>
                <a:cs typeface="Calibri" pitchFamily="34" charset="0"/>
              </a:rPr>
              <a:t> se </a:t>
            </a:r>
            <a:r>
              <a:rPr lang="en-GB" sz="2400" dirty="0" err="1" smtClean="0">
                <a:latin typeface="Calibri" pitchFamily="34" charset="0"/>
                <a:cs typeface="Calibri" pitchFamily="34" charset="0"/>
              </a:rPr>
              <a:t>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konsolidiraj</a:t>
            </a:r>
            <a:r>
              <a:rPr lang="en-GB" sz="2400" dirty="0" smtClean="0">
                <a:latin typeface="Calibri" pitchFamily="34" charset="0"/>
                <a:cs typeface="Calibri" pitchFamily="34" charset="0"/>
              </a:rPr>
              <a:t>”  </a:t>
            </a:r>
            <a:r>
              <a:rPr lang="en-GB" sz="2400" dirty="0" err="1" smtClean="0">
                <a:solidFill>
                  <a:srgbClr val="FF3300"/>
                </a:solidFill>
                <a:latin typeface="Calibri" pitchFamily="34" charset="0"/>
                <a:cs typeface="Calibri" pitchFamily="34" charset="0"/>
              </a:rPr>
              <a:t>oštri</a:t>
            </a:r>
            <a:r>
              <a:rPr lang="en-GB" sz="2400" dirty="0" smtClean="0">
                <a:solidFill>
                  <a:srgbClr val="FF3300"/>
                </a:solidFill>
                <a:latin typeface="Calibri" pitchFamily="34" charset="0"/>
                <a:cs typeface="Calibri" pitchFamily="34" charset="0"/>
              </a:rPr>
              <a:t> </a:t>
            </a:r>
            <a:r>
              <a:rPr lang="en-GB" sz="2400" dirty="0" err="1" smtClean="0">
                <a:solidFill>
                  <a:srgbClr val="FF3300"/>
                </a:solidFill>
                <a:latin typeface="Calibri" pitchFamily="34" charset="0"/>
                <a:cs typeface="Calibri" pitchFamily="34" charset="0"/>
              </a:rPr>
              <a:t>valovi</a:t>
            </a:r>
            <a:endParaRPr lang="hr-HR" sz="2400" dirty="0" smtClean="0">
              <a:solidFill>
                <a:srgbClr val="FF3300"/>
              </a:solidFill>
              <a:latin typeface="Calibri" pitchFamily="34" charset="0"/>
              <a:cs typeface="Calibri" pitchFamily="34" charset="0"/>
            </a:endParaRPr>
          </a:p>
          <a:p>
            <a:pPr marL="0" indent="0">
              <a:buNone/>
            </a:pPr>
            <a:endParaRPr lang="hr-HR" sz="2400" dirty="0">
              <a:solidFill>
                <a:srgbClr val="FF3300"/>
              </a:solidFill>
              <a:latin typeface="Calibri" pitchFamily="34" charset="0"/>
              <a:cs typeface="Calibri" pitchFamily="34" charset="0"/>
            </a:endParaRPr>
          </a:p>
          <a:p>
            <a:pPr marL="0" indent="0">
              <a:buNone/>
            </a:pPr>
            <a:r>
              <a:rPr lang="hr-HR" sz="1600" dirty="0" err="1" smtClean="0">
                <a:latin typeface="Calibri" pitchFamily="34" charset="0"/>
                <a:cs typeface="Calibri" pitchFamily="34" charset="0"/>
              </a:rPr>
              <a:t>hipokampalna</a:t>
            </a:r>
            <a:r>
              <a:rPr lang="hr-HR" sz="1600" dirty="0" smtClean="0">
                <a:latin typeface="Calibri" pitchFamily="34" charset="0"/>
                <a:cs typeface="Calibri" pitchFamily="34" charset="0"/>
              </a:rPr>
              <a:t> </a:t>
            </a:r>
            <a:r>
              <a:rPr lang="en-GB" sz="1600" dirty="0" smtClean="0">
                <a:latin typeface="Calibri" pitchFamily="34" charset="0"/>
                <a:cs typeface="Calibri" pitchFamily="34" charset="0"/>
              </a:rPr>
              <a:t>‘</a:t>
            </a:r>
            <a:r>
              <a:rPr lang="en-GB" sz="1600" dirty="0" err="1" smtClean="0">
                <a:latin typeface="Calibri" pitchFamily="34" charset="0"/>
                <a:cs typeface="Calibri" pitchFamily="34" charset="0"/>
              </a:rPr>
              <a:t>kompresija</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vremena</a:t>
            </a:r>
            <a:r>
              <a:rPr lang="en-GB" sz="1600" dirty="0" smtClean="0">
                <a:latin typeface="Calibri" pitchFamily="34" charset="0"/>
                <a:cs typeface="Calibri" pitchFamily="34" charset="0"/>
              </a:rPr>
              <a:t>’</a:t>
            </a:r>
          </a:p>
        </p:txBody>
      </p:sp>
      <p:pic>
        <p:nvPicPr>
          <p:cNvPr id="19460" name="Picture 7" descr="mrhftotalf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mrca3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752600"/>
            <a:ext cx="1828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13"/>
          <p:cNvSpPr txBox="1">
            <a:spLocks noChangeArrowheads="1"/>
          </p:cNvSpPr>
          <p:nvPr/>
        </p:nvSpPr>
        <p:spPr bwMode="auto">
          <a:xfrm>
            <a:off x="179512" y="4869160"/>
            <a:ext cx="326747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600" dirty="0" err="1" smtClean="0">
                <a:solidFill>
                  <a:srgbClr val="FFCC00"/>
                </a:solidFill>
                <a:latin typeface="Calibri" pitchFamily="34" charset="0"/>
                <a:cs typeface="Calibri" pitchFamily="34" charset="0"/>
              </a:rPr>
              <a:t>Svojstva</a:t>
            </a:r>
            <a:r>
              <a:rPr lang="en-US" sz="1600" dirty="0" smtClean="0">
                <a:solidFill>
                  <a:srgbClr val="FFCC00"/>
                </a:solidFill>
                <a:latin typeface="Calibri" pitchFamily="34" charset="0"/>
                <a:cs typeface="Calibri" pitchFamily="34" charset="0"/>
              </a:rPr>
              <a:t> CA3/CA1 </a:t>
            </a:r>
            <a:r>
              <a:rPr lang="en-US" sz="1600" dirty="0" err="1" smtClean="0">
                <a:solidFill>
                  <a:srgbClr val="FFCC00"/>
                </a:solidFill>
                <a:latin typeface="Calibri" pitchFamily="34" charset="0"/>
                <a:cs typeface="Calibri" pitchFamily="34" charset="0"/>
              </a:rPr>
              <a:t>mreže</a:t>
            </a:r>
            <a:r>
              <a:rPr lang="en-US" sz="1600" dirty="0" smtClean="0">
                <a:solidFill>
                  <a:srgbClr val="FFCC00"/>
                </a:solidFill>
                <a:latin typeface="Calibri" pitchFamily="34" charset="0"/>
                <a:cs typeface="Calibri" pitchFamily="34" charset="0"/>
              </a:rPr>
              <a:t>:</a:t>
            </a:r>
            <a:endParaRPr lang="en-US" sz="1600" dirty="0" smtClean="0">
              <a:solidFill>
                <a:srgbClr val="FFFFFF"/>
              </a:solidFill>
              <a:latin typeface="Calibri" pitchFamily="34" charset="0"/>
              <a:cs typeface="Calibri" pitchFamily="34" charset="0"/>
            </a:endParaRPr>
          </a:p>
          <a:p>
            <a:pPr eaLnBrk="0" fontAlgn="base" hangingPunct="0">
              <a:spcBef>
                <a:spcPct val="50000"/>
              </a:spcBef>
              <a:spcAft>
                <a:spcPct val="0"/>
              </a:spcAft>
            </a:pPr>
            <a:r>
              <a:rPr lang="en-US" sz="1600" dirty="0" smtClean="0">
                <a:solidFill>
                  <a:srgbClr val="FFFFFF"/>
                </a:solidFill>
                <a:latin typeface="Calibri" pitchFamily="34" charset="0"/>
                <a:cs typeface="Calibri" pitchFamily="34" charset="0"/>
              </a:rPr>
              <a:t>- </a:t>
            </a:r>
            <a:r>
              <a:rPr lang="en-US" sz="1600" dirty="0" err="1" smtClean="0">
                <a:solidFill>
                  <a:srgbClr val="FFFFFF"/>
                </a:solidFill>
                <a:latin typeface="Calibri" pitchFamily="34" charset="0"/>
                <a:cs typeface="Calibri" pitchFamily="34" charset="0"/>
              </a:rPr>
              <a:t>učenje</a:t>
            </a:r>
            <a:r>
              <a:rPr lang="en-US" sz="1600" dirty="0" smtClean="0">
                <a:solidFill>
                  <a:srgbClr val="FFFFFF"/>
                </a:solidFill>
                <a:latin typeface="Calibri" pitchFamily="34" charset="0"/>
                <a:cs typeface="Calibri" pitchFamily="34" charset="0"/>
              </a:rPr>
              <a:t> </a:t>
            </a:r>
            <a:r>
              <a:rPr lang="en-US" sz="1600" dirty="0" err="1" smtClean="0">
                <a:solidFill>
                  <a:srgbClr val="FFFFFF"/>
                </a:solidFill>
                <a:latin typeface="Calibri" pitchFamily="34" charset="0"/>
                <a:cs typeface="Calibri" pitchFamily="34" charset="0"/>
              </a:rPr>
              <a:t>iz</a:t>
            </a:r>
            <a:r>
              <a:rPr lang="en-US" sz="1600" dirty="0" smtClean="0">
                <a:solidFill>
                  <a:srgbClr val="FFFFFF"/>
                </a:solidFill>
                <a:latin typeface="Calibri" pitchFamily="34" charset="0"/>
                <a:cs typeface="Calibri" pitchFamily="34" charset="0"/>
              </a:rPr>
              <a:t> </a:t>
            </a:r>
            <a:r>
              <a:rPr lang="en-US" sz="1600" dirty="0" err="1" smtClean="0">
                <a:solidFill>
                  <a:srgbClr val="FFFFFF"/>
                </a:solidFill>
                <a:latin typeface="Calibri" pitchFamily="34" charset="0"/>
                <a:cs typeface="Calibri" pitchFamily="34" charset="0"/>
              </a:rPr>
              <a:t>jednog</a:t>
            </a:r>
            <a:r>
              <a:rPr lang="en-US" sz="1600" dirty="0" smtClean="0">
                <a:solidFill>
                  <a:srgbClr val="FFFFFF"/>
                </a:solidFill>
                <a:latin typeface="Calibri" pitchFamily="34" charset="0"/>
                <a:cs typeface="Calibri" pitchFamily="34" charset="0"/>
              </a:rPr>
              <a:t> </a:t>
            </a:r>
            <a:r>
              <a:rPr lang="en-US" sz="1600" dirty="0" err="1" smtClean="0">
                <a:solidFill>
                  <a:srgbClr val="FFFFFF"/>
                </a:solidFill>
                <a:latin typeface="Calibri" pitchFamily="34" charset="0"/>
                <a:cs typeface="Calibri" pitchFamily="34" charset="0"/>
              </a:rPr>
              <a:t>pokušaja</a:t>
            </a:r>
            <a:endParaRPr lang="en-US" sz="1600" dirty="0" smtClean="0">
              <a:solidFill>
                <a:srgbClr val="FFFFFF"/>
              </a:solidFill>
              <a:latin typeface="Calibri" pitchFamily="34" charset="0"/>
              <a:cs typeface="Calibri" pitchFamily="34" charset="0"/>
            </a:endParaRPr>
          </a:p>
          <a:p>
            <a:pPr eaLnBrk="0" fontAlgn="base" hangingPunct="0">
              <a:spcBef>
                <a:spcPct val="50000"/>
              </a:spcBef>
              <a:spcAft>
                <a:spcPct val="0"/>
              </a:spcAft>
            </a:pPr>
            <a:r>
              <a:rPr lang="en-US" sz="1600" dirty="0" smtClean="0">
                <a:solidFill>
                  <a:srgbClr val="FFFFFF"/>
                </a:solidFill>
                <a:latin typeface="Calibri" pitchFamily="34" charset="0"/>
                <a:cs typeface="Calibri" pitchFamily="34" charset="0"/>
              </a:rPr>
              <a:t>- </a:t>
            </a:r>
            <a:r>
              <a:rPr lang="en-US" sz="1600" dirty="0" err="1" smtClean="0">
                <a:solidFill>
                  <a:srgbClr val="FFFFFF"/>
                </a:solidFill>
                <a:latin typeface="Calibri" pitchFamily="34" charset="0"/>
                <a:cs typeface="Calibri" pitchFamily="34" charset="0"/>
              </a:rPr>
              <a:t>generalizacija</a:t>
            </a:r>
            <a:endParaRPr lang="en-US" sz="1600" dirty="0" smtClean="0">
              <a:solidFill>
                <a:srgbClr val="FFFFFF"/>
              </a:solidFill>
              <a:latin typeface="Calibri" pitchFamily="34" charset="0"/>
              <a:cs typeface="Calibri" pitchFamily="34" charset="0"/>
            </a:endParaRPr>
          </a:p>
          <a:p>
            <a:pPr eaLnBrk="0" fontAlgn="base" hangingPunct="0">
              <a:spcBef>
                <a:spcPct val="50000"/>
              </a:spcBef>
              <a:spcAft>
                <a:spcPct val="0"/>
              </a:spcAft>
            </a:pPr>
            <a:r>
              <a:rPr lang="en-US" sz="1600" dirty="0" smtClean="0">
                <a:solidFill>
                  <a:srgbClr val="FFFFFF"/>
                </a:solidFill>
                <a:latin typeface="Calibri" pitchFamily="34" charset="0"/>
                <a:cs typeface="Calibri" pitchFamily="34" charset="0"/>
              </a:rPr>
              <a:t>- </a:t>
            </a:r>
            <a:r>
              <a:rPr lang="en-US" sz="1600" dirty="0" err="1" smtClean="0">
                <a:solidFill>
                  <a:srgbClr val="FFFFFF"/>
                </a:solidFill>
                <a:latin typeface="Calibri" pitchFamily="34" charset="0"/>
                <a:cs typeface="Calibri" pitchFamily="34" charset="0"/>
              </a:rPr>
              <a:t>otpornost</a:t>
            </a:r>
            <a:r>
              <a:rPr lang="en-US" sz="1600" dirty="0" smtClean="0">
                <a:solidFill>
                  <a:srgbClr val="FFFFFF"/>
                </a:solidFill>
                <a:latin typeface="Calibri" pitchFamily="34" charset="0"/>
                <a:cs typeface="Calibri" pitchFamily="34" charset="0"/>
              </a:rPr>
              <a:t> </a:t>
            </a:r>
            <a:r>
              <a:rPr lang="en-US" sz="1600" dirty="0" err="1" smtClean="0">
                <a:solidFill>
                  <a:srgbClr val="FFFFFF"/>
                </a:solidFill>
                <a:latin typeface="Calibri" pitchFamily="34" charset="0"/>
                <a:cs typeface="Calibri" pitchFamily="34" charset="0"/>
              </a:rPr>
              <a:t>na</a:t>
            </a:r>
            <a:r>
              <a:rPr lang="en-US" sz="1600" dirty="0" smtClean="0">
                <a:solidFill>
                  <a:srgbClr val="FFFFFF"/>
                </a:solidFill>
                <a:latin typeface="Calibri" pitchFamily="34" charset="0"/>
                <a:cs typeface="Calibri" pitchFamily="34" charset="0"/>
              </a:rPr>
              <a:t> </a:t>
            </a:r>
            <a:r>
              <a:rPr lang="en-US" sz="1600" dirty="0" err="1" smtClean="0">
                <a:solidFill>
                  <a:srgbClr val="FFFFFF"/>
                </a:solidFill>
                <a:latin typeface="Calibri" pitchFamily="34" charset="0"/>
                <a:cs typeface="Calibri" pitchFamily="34" charset="0"/>
              </a:rPr>
              <a:t>šum</a:t>
            </a:r>
            <a:endParaRPr lang="en-US" sz="1600" dirty="0" smtClean="0">
              <a:solidFill>
                <a:srgbClr val="FFFFFF"/>
              </a:solidFill>
              <a:latin typeface="Calibri" pitchFamily="34" charset="0"/>
              <a:cs typeface="Calibri" pitchFamily="34" charset="0"/>
            </a:endParaRPr>
          </a:p>
        </p:txBody>
      </p:sp>
      <p:sp>
        <p:nvSpPr>
          <p:cNvPr id="7" name="Rectangle 6"/>
          <p:cNvSpPr/>
          <p:nvPr/>
        </p:nvSpPr>
        <p:spPr bwMode="auto">
          <a:xfrm>
            <a:off x="611560" y="1340768"/>
            <a:ext cx="8568952" cy="360040"/>
          </a:xfrm>
          <a:prstGeom prst="rect">
            <a:avLst/>
          </a:prstGeom>
          <a:solidFill>
            <a:schemeClr val="bg2"/>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extBox 1"/>
          <p:cNvSpPr txBox="1"/>
          <p:nvPr/>
        </p:nvSpPr>
        <p:spPr>
          <a:xfrm>
            <a:off x="1691680" y="6513155"/>
            <a:ext cx="2304256" cy="276999"/>
          </a:xfrm>
          <a:prstGeom prst="rect">
            <a:avLst/>
          </a:prstGeom>
          <a:noFill/>
        </p:spPr>
        <p:txBody>
          <a:bodyPr wrap="square" rtlCol="0">
            <a:spAutoFit/>
          </a:bodyPr>
          <a:lstStyle/>
          <a:p>
            <a:r>
              <a:rPr lang="hr-HR" sz="1200" dirty="0" err="1" smtClean="0">
                <a:solidFill>
                  <a:srgbClr val="FFC000"/>
                </a:solidFill>
                <a:latin typeface="Calibri" pitchFamily="34" charset="0"/>
              </a:rPr>
              <a:t>B</a:t>
            </a:r>
            <a:r>
              <a:rPr lang="en-US" sz="1200" dirty="0" err="1" smtClean="0">
                <a:solidFill>
                  <a:srgbClr val="FFC000"/>
                </a:solidFill>
                <a:latin typeface="Calibri" pitchFamily="34" charset="0"/>
              </a:rPr>
              <a:t>uzsáki</a:t>
            </a:r>
            <a:r>
              <a:rPr lang="en-US" sz="1200" dirty="0" smtClean="0">
                <a:solidFill>
                  <a:srgbClr val="FFC000"/>
                </a:solidFill>
                <a:latin typeface="Calibri" pitchFamily="34" charset="0"/>
              </a:rPr>
              <a:t> </a:t>
            </a:r>
            <a:r>
              <a:rPr lang="hr-HR" sz="1200" dirty="0" smtClean="0">
                <a:solidFill>
                  <a:srgbClr val="FFC000"/>
                </a:solidFill>
                <a:latin typeface="Calibri" pitchFamily="34" charset="0"/>
              </a:rPr>
              <a:t>G</a:t>
            </a:r>
            <a:r>
              <a:rPr lang="en-US" sz="1200" dirty="0" err="1" smtClean="0">
                <a:solidFill>
                  <a:srgbClr val="FFC000"/>
                </a:solidFill>
                <a:latin typeface="Calibri" pitchFamily="34" charset="0"/>
              </a:rPr>
              <a:t>yörgy</a:t>
            </a:r>
            <a:r>
              <a:rPr lang="hr-HR" sz="1200" dirty="0" smtClean="0">
                <a:solidFill>
                  <a:srgbClr val="FFC000"/>
                </a:solidFill>
                <a:latin typeface="Calibri" pitchFamily="34" charset="0"/>
              </a:rPr>
              <a:t> </a:t>
            </a:r>
            <a:r>
              <a:rPr lang="hr-HR" sz="1200" dirty="0" err="1" smtClean="0">
                <a:solidFill>
                  <a:srgbClr val="FFC000"/>
                </a:solidFill>
                <a:latin typeface="Calibri" pitchFamily="34" charset="0"/>
              </a:rPr>
              <a:t>lab</a:t>
            </a:r>
            <a:r>
              <a:rPr lang="hr-HR" sz="1200" dirty="0" smtClean="0">
                <a:solidFill>
                  <a:srgbClr val="FFC000"/>
                </a:solidFill>
                <a:latin typeface="Calibri" pitchFamily="34" charset="0"/>
              </a:rPr>
              <a:t> (300 </a:t>
            </a:r>
            <a:r>
              <a:rPr lang="hr-HR" sz="1200" dirty="0" err="1" smtClean="0">
                <a:solidFill>
                  <a:srgbClr val="FFC000"/>
                </a:solidFill>
                <a:latin typeface="Calibri" pitchFamily="34" charset="0"/>
              </a:rPr>
              <a:t>refs</a:t>
            </a:r>
            <a:r>
              <a:rPr lang="hr-HR" sz="1200" dirty="0" smtClean="0">
                <a:solidFill>
                  <a:srgbClr val="FFC000"/>
                </a:solidFill>
                <a:latin typeface="Calibri" pitchFamily="34" charset="0"/>
              </a:rPr>
              <a:t>.)</a:t>
            </a:r>
            <a:endParaRPr lang="en-US" sz="1200" dirty="0">
              <a:solidFill>
                <a:srgbClr val="FFC000"/>
              </a:solidFill>
              <a:latin typeface="Calibri" pitchFamily="34" charset="0"/>
            </a:endParaRPr>
          </a:p>
        </p:txBody>
      </p:sp>
    </p:spTree>
    <p:extLst>
      <p:ext uri="{BB962C8B-B14F-4D97-AF65-F5344CB8AC3E}">
        <p14:creationId xmlns:p14="http://schemas.microsoft.com/office/powerpoint/2010/main" val="7132554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at8tris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810000"/>
            <a:ext cx="43434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smallhipp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52600"/>
            <a:ext cx="214788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mr3sper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5"/>
          <p:cNvSpPr>
            <a:spLocks noChangeArrowheads="1"/>
          </p:cNvSpPr>
          <p:nvPr/>
        </p:nvSpPr>
        <p:spPr bwMode="auto">
          <a:xfrm>
            <a:off x="4038600" y="2362200"/>
            <a:ext cx="685800" cy="457200"/>
          </a:xfrm>
          <a:prstGeom prst="rect">
            <a:avLst/>
          </a:prstGeom>
          <a:solidFill>
            <a:schemeClr val="accent1">
              <a:alpha val="50195"/>
            </a:schemeClr>
          </a:solidFill>
          <a:ln w="9525">
            <a:solidFill>
              <a:schemeClr val="tx1"/>
            </a:solidFill>
            <a:miter lim="800000"/>
            <a:headEnd/>
            <a:tailEnd/>
          </a:ln>
        </p:spPr>
        <p:txBody>
          <a:bodyPr wrap="none" anchor="ctr"/>
          <a:lstStyle/>
          <a:p>
            <a:endParaRPr lang="hr-HR">
              <a:solidFill>
                <a:prstClr val="black"/>
              </a:solidFill>
            </a:endParaRPr>
          </a:p>
        </p:txBody>
      </p:sp>
      <p:sp>
        <p:nvSpPr>
          <p:cNvPr id="31750" name="Line 6"/>
          <p:cNvSpPr>
            <a:spLocks noChangeShapeType="1"/>
          </p:cNvSpPr>
          <p:nvPr/>
        </p:nvSpPr>
        <p:spPr bwMode="auto">
          <a:xfrm>
            <a:off x="4724400" y="2819400"/>
            <a:ext cx="990600" cy="990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1751" name="Text Box 7"/>
          <p:cNvSpPr txBox="1">
            <a:spLocks noChangeArrowheads="1"/>
          </p:cNvSpPr>
          <p:nvPr/>
        </p:nvSpPr>
        <p:spPr bwMode="auto">
          <a:xfrm>
            <a:off x="7178080" y="3810000"/>
            <a:ext cx="17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a:spcBef>
                <a:spcPct val="50000"/>
              </a:spcBef>
            </a:pPr>
            <a:r>
              <a:rPr lang="hr-HR" sz="1200" b="0" dirty="0">
                <a:solidFill>
                  <a:prstClr val="black"/>
                </a:solidFill>
                <a:latin typeface="Tahoma" pitchFamily="34" charset="0"/>
              </a:rPr>
              <a:t>AT8 &gt; AD2 </a:t>
            </a:r>
            <a:r>
              <a:rPr lang="hr-HR" sz="1200" b="0" dirty="0" smtClean="0">
                <a:solidFill>
                  <a:prstClr val="black"/>
                </a:solidFill>
                <a:latin typeface="Tahoma" pitchFamily="34" charset="0"/>
              </a:rPr>
              <a:t>&gt; MN423</a:t>
            </a:r>
            <a:endParaRPr lang="en-GB" sz="1200" b="0" dirty="0">
              <a:solidFill>
                <a:prstClr val="black"/>
              </a:solidFill>
              <a:latin typeface="Tahoma" pitchFamily="34" charset="0"/>
            </a:endParaRPr>
          </a:p>
        </p:txBody>
      </p:sp>
      <p:sp>
        <p:nvSpPr>
          <p:cNvPr id="13" name="Rectangle 1026"/>
          <p:cNvSpPr>
            <a:spLocks noGrp="1" noChangeArrowheads="1"/>
          </p:cNvSpPr>
          <p:nvPr>
            <p:ph type="title"/>
          </p:nvPr>
        </p:nvSpPr>
        <p:spPr>
          <a:xfrm>
            <a:off x="0" y="0"/>
            <a:ext cx="4177713" cy="1143000"/>
          </a:xfrm>
        </p:spPr>
        <p:txBody>
          <a:bodyPr>
            <a:noAutofit/>
          </a:bodyPr>
          <a:lstStyle/>
          <a:p>
            <a:pPr algn="l"/>
            <a:r>
              <a:rPr lang="hr-HR" sz="1600" b="1" dirty="0" err="1">
                <a:solidFill>
                  <a:srgbClr val="FFFF00"/>
                </a:solidFill>
              </a:rPr>
              <a:t>Predilection</a:t>
            </a:r>
            <a:r>
              <a:rPr lang="hr-HR" sz="1600" b="1" dirty="0">
                <a:solidFill>
                  <a:srgbClr val="FFFF00"/>
                </a:solidFill>
              </a:rPr>
              <a:t> </a:t>
            </a:r>
            <a:r>
              <a:rPr lang="hr-HR" sz="1600" b="1" dirty="0" smtClean="0">
                <a:solidFill>
                  <a:srgbClr val="FFFF00"/>
                </a:solidFill>
              </a:rPr>
              <a:t>site for NFD is </a:t>
            </a:r>
            <a:r>
              <a:rPr lang="hr-HR" sz="1600" b="1" dirty="0" err="1" smtClean="0">
                <a:solidFill>
                  <a:srgbClr val="FFFF00"/>
                </a:solidFill>
              </a:rPr>
              <a:t>not</a:t>
            </a:r>
            <a:r>
              <a:rPr lang="hr-HR" sz="1600" b="1" dirty="0" smtClean="0">
                <a:solidFill>
                  <a:srgbClr val="FFFF00"/>
                </a:solidFill>
              </a:rPr>
              <a:t> </a:t>
            </a:r>
            <a:r>
              <a:rPr lang="hr-HR" sz="1600" b="1" dirty="0" err="1" smtClean="0">
                <a:solidFill>
                  <a:srgbClr val="FFFF00"/>
                </a:solidFill>
              </a:rPr>
              <a:t>only</a:t>
            </a:r>
            <a:r>
              <a:rPr lang="hr-HR" sz="1600" b="1" dirty="0" smtClean="0">
                <a:solidFill>
                  <a:srgbClr val="FFFF00"/>
                </a:solidFill>
              </a:rPr>
              <a:t> </a:t>
            </a:r>
            <a:r>
              <a:rPr lang="hr-HR" sz="1600" b="1" dirty="0" err="1" smtClean="0">
                <a:solidFill>
                  <a:srgbClr val="FFFF00"/>
                </a:solidFill>
              </a:rPr>
              <a:t>transentorhinal</a:t>
            </a:r>
            <a:r>
              <a:rPr lang="hr-HR" sz="1600" b="1" dirty="0" smtClean="0">
                <a:solidFill>
                  <a:srgbClr val="FFFF00"/>
                </a:solidFill>
              </a:rPr>
              <a:t> </a:t>
            </a:r>
            <a:r>
              <a:rPr lang="hr-HR" sz="1600" b="1" dirty="0" err="1" smtClean="0">
                <a:solidFill>
                  <a:srgbClr val="FFFF00"/>
                </a:solidFill>
              </a:rPr>
              <a:t>cx</a:t>
            </a:r>
            <a:r>
              <a:rPr lang="hr-HR" sz="1600" b="1" dirty="0" smtClean="0">
                <a:solidFill>
                  <a:srgbClr val="FFFF00"/>
                </a:solidFill>
              </a:rPr>
              <a:t> but </a:t>
            </a:r>
            <a:r>
              <a:rPr lang="hr-HR" sz="1600" b="1" dirty="0" err="1" smtClean="0">
                <a:solidFill>
                  <a:srgbClr val="FFFF00"/>
                </a:solidFill>
              </a:rPr>
              <a:t>also</a:t>
            </a:r>
            <a:r>
              <a:rPr lang="hr-HR" sz="1600" b="1" dirty="0" smtClean="0">
                <a:solidFill>
                  <a:srgbClr val="FFFF00"/>
                </a:solidFill>
              </a:rPr>
              <a:t> some </a:t>
            </a:r>
            <a:r>
              <a:rPr lang="hr-HR" sz="1600" b="1" dirty="0" err="1" smtClean="0">
                <a:solidFill>
                  <a:srgbClr val="FFFF00"/>
                </a:solidFill>
              </a:rPr>
              <a:t>brainstem</a:t>
            </a:r>
            <a:r>
              <a:rPr lang="hr-HR" sz="1600" b="1" dirty="0" smtClean="0">
                <a:solidFill>
                  <a:srgbClr val="FFFF00"/>
                </a:solidFill>
              </a:rPr>
              <a:t> </a:t>
            </a:r>
            <a:r>
              <a:rPr lang="hr-HR" sz="1600" b="1" dirty="0" err="1" smtClean="0">
                <a:solidFill>
                  <a:srgbClr val="FFFF00"/>
                </a:solidFill>
              </a:rPr>
              <a:t>nuclei</a:t>
            </a:r>
            <a:r>
              <a:rPr lang="hr-HR" sz="1600" b="1" dirty="0" smtClean="0">
                <a:solidFill>
                  <a:srgbClr val="FFFF00"/>
                </a:solidFill>
              </a:rPr>
              <a:t> </a:t>
            </a:r>
            <a:r>
              <a:rPr lang="hr-HR" sz="1600" b="1" dirty="0" err="1" smtClean="0">
                <a:solidFill>
                  <a:srgbClr val="FFFF00"/>
                </a:solidFill>
              </a:rPr>
              <a:t>in</a:t>
            </a:r>
            <a:r>
              <a:rPr lang="hr-HR" sz="1600" b="1" dirty="0" smtClean="0">
                <a:solidFill>
                  <a:srgbClr val="FFFF00"/>
                </a:solidFill>
              </a:rPr>
              <a:t> „</a:t>
            </a:r>
            <a:r>
              <a:rPr lang="hr-HR" sz="1600" b="1" dirty="0" err="1" smtClean="0">
                <a:solidFill>
                  <a:srgbClr val="FFFF00"/>
                </a:solidFill>
              </a:rPr>
              <a:t>pre</a:t>
            </a:r>
            <a:r>
              <a:rPr lang="hr-HR" sz="1600" b="1" dirty="0" smtClean="0">
                <a:solidFill>
                  <a:srgbClr val="FFFF00"/>
                </a:solidFill>
              </a:rPr>
              <a:t>-</a:t>
            </a:r>
            <a:r>
              <a:rPr lang="hr-HR" sz="1600" b="1" dirty="0" err="1" smtClean="0">
                <a:solidFill>
                  <a:srgbClr val="FFFF00"/>
                </a:solidFill>
              </a:rPr>
              <a:t>tangle</a:t>
            </a:r>
            <a:r>
              <a:rPr lang="hr-HR" sz="1600" b="1" dirty="0" smtClean="0">
                <a:solidFill>
                  <a:srgbClr val="FFFF00"/>
                </a:solidFill>
              </a:rPr>
              <a:t>” </a:t>
            </a:r>
            <a:r>
              <a:rPr lang="hr-HR" sz="1600" b="1" dirty="0" err="1" smtClean="0">
                <a:solidFill>
                  <a:srgbClr val="FFFF00"/>
                </a:solidFill>
              </a:rPr>
              <a:t>stage</a:t>
            </a:r>
            <a:r>
              <a:rPr lang="hr-HR" sz="1600" b="1" dirty="0" smtClean="0">
                <a:solidFill>
                  <a:srgbClr val="FFFF00"/>
                </a:solidFill>
              </a:rPr>
              <a:t> </a:t>
            </a:r>
            <a:r>
              <a:rPr lang="hr-HR" sz="1600" b="1" dirty="0" err="1" smtClean="0">
                <a:solidFill>
                  <a:srgbClr val="FFFF00"/>
                </a:solidFill>
              </a:rPr>
              <a:t>of</a:t>
            </a:r>
            <a:r>
              <a:rPr lang="hr-HR" sz="1600" b="1" dirty="0" smtClean="0">
                <a:solidFill>
                  <a:srgbClr val="FFFF00"/>
                </a:solidFill>
              </a:rPr>
              <a:t> NFD </a:t>
            </a:r>
            <a:r>
              <a:rPr lang="hr-HR" sz="1600" b="1" dirty="0" err="1" smtClean="0">
                <a:solidFill>
                  <a:srgbClr val="FFFF00"/>
                </a:solidFill>
              </a:rPr>
              <a:t>from</a:t>
            </a:r>
            <a:r>
              <a:rPr lang="hr-HR" sz="1600" b="1" dirty="0" smtClean="0">
                <a:solidFill>
                  <a:srgbClr val="FFFF00"/>
                </a:solidFill>
              </a:rPr>
              <a:t> </a:t>
            </a:r>
            <a:r>
              <a:rPr lang="hr-HR" sz="1600" b="1" dirty="0" err="1" smtClean="0">
                <a:solidFill>
                  <a:srgbClr val="FFFF00"/>
                </a:solidFill>
              </a:rPr>
              <a:t>where</a:t>
            </a:r>
            <a:r>
              <a:rPr lang="hr-HR" sz="1600" b="1" dirty="0" smtClean="0">
                <a:solidFill>
                  <a:srgbClr val="FFFF00"/>
                </a:solidFill>
              </a:rPr>
              <a:t> </a:t>
            </a:r>
            <a:r>
              <a:rPr lang="hr-HR" sz="1600" b="1" dirty="0" err="1">
                <a:solidFill>
                  <a:srgbClr val="FFFF00"/>
                </a:solidFill>
              </a:rPr>
              <a:t>spreading</a:t>
            </a:r>
            <a:r>
              <a:rPr lang="hr-HR" sz="1600" b="1" dirty="0">
                <a:solidFill>
                  <a:srgbClr val="FFFF00"/>
                </a:solidFill>
              </a:rPr>
              <a:t> </a:t>
            </a:r>
            <a:r>
              <a:rPr lang="hr-HR" sz="1600" b="1" dirty="0" err="1" smtClean="0">
                <a:solidFill>
                  <a:srgbClr val="FFFF00"/>
                </a:solidFill>
              </a:rPr>
              <a:t>of</a:t>
            </a:r>
            <a:r>
              <a:rPr lang="hr-HR" sz="1600" b="1" dirty="0" smtClean="0">
                <a:solidFill>
                  <a:srgbClr val="FFFF00"/>
                </a:solidFill>
              </a:rPr>
              <a:t> </a:t>
            </a:r>
            <a:r>
              <a:rPr lang="hr-HR" sz="1600" b="1" dirty="0" err="1" smtClean="0">
                <a:solidFill>
                  <a:srgbClr val="FFFF00"/>
                </a:solidFill>
              </a:rPr>
              <a:t>NFC</a:t>
            </a:r>
            <a:r>
              <a:rPr lang="hr-HR" sz="1600" b="1" dirty="0" smtClean="0">
                <a:solidFill>
                  <a:srgbClr val="FFFF00"/>
                </a:solidFill>
              </a:rPr>
              <a:t> </a:t>
            </a:r>
            <a:r>
              <a:rPr lang="hr-HR" sz="1600" b="1" dirty="0" err="1" smtClean="0">
                <a:solidFill>
                  <a:srgbClr val="FFFF00"/>
                </a:solidFill>
              </a:rPr>
              <a:t>occur</a:t>
            </a:r>
            <a:r>
              <a:rPr lang="hr-HR" sz="1600" b="1" dirty="0" smtClean="0">
                <a:solidFill>
                  <a:srgbClr val="FFFF00"/>
                </a:solidFill>
              </a:rPr>
              <a:t> </a:t>
            </a:r>
            <a:r>
              <a:rPr lang="hr-HR" sz="1600" b="1" dirty="0" err="1" smtClean="0">
                <a:solidFill>
                  <a:srgbClr val="FFFF00"/>
                </a:solidFill>
              </a:rPr>
              <a:t>in</a:t>
            </a:r>
            <a:r>
              <a:rPr lang="hr-HR" sz="1600" b="1" dirty="0" smtClean="0">
                <a:solidFill>
                  <a:srgbClr val="FFFF00"/>
                </a:solidFill>
              </a:rPr>
              <a:t> AD</a:t>
            </a:r>
            <a:endParaRPr lang="en-GB" sz="1600" b="1" dirty="0">
              <a:solidFill>
                <a:srgbClr val="FFFF00"/>
              </a:solidFill>
            </a:endParaRPr>
          </a:p>
        </p:txBody>
      </p:sp>
      <p:pic>
        <p:nvPicPr>
          <p:cNvPr id="14" name="Picture 1028" descr="transECu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30" y="1779587"/>
            <a:ext cx="3175726" cy="19383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037"/>
          <p:cNvSpPr txBox="1">
            <a:spLocks noChangeArrowheads="1"/>
          </p:cNvSpPr>
          <p:nvPr/>
        </p:nvSpPr>
        <p:spPr bwMode="auto">
          <a:xfrm>
            <a:off x="2436227" y="3442754"/>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400" dirty="0">
                <a:solidFill>
                  <a:prstClr val="black"/>
                </a:solidFill>
                <a:latin typeface="Tahoma" pitchFamily="34" charset="0"/>
              </a:rPr>
              <a:t>AT8 ICC</a:t>
            </a: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7164" y="231886"/>
            <a:ext cx="3626836" cy="2765066"/>
          </a:xfrm>
          <a:prstGeom prst="rect">
            <a:avLst/>
          </a:prstGeom>
        </p:spPr>
      </p:pic>
      <p:pic>
        <p:nvPicPr>
          <p:cNvPr id="19" name="Picture 5" descr="earlytempat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3189" y="147509"/>
            <a:ext cx="1031268" cy="14672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037"/>
          <p:cNvSpPr txBox="1">
            <a:spLocks noChangeArrowheads="1"/>
          </p:cNvSpPr>
          <p:nvPr/>
        </p:nvSpPr>
        <p:spPr bwMode="auto">
          <a:xfrm>
            <a:off x="4067944" y="1340768"/>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400" dirty="0">
                <a:solidFill>
                  <a:prstClr val="black"/>
                </a:solidFill>
                <a:latin typeface="Tahoma" pitchFamily="34" charset="0"/>
              </a:rPr>
              <a:t>AT8 ICC</a:t>
            </a:r>
          </a:p>
        </p:txBody>
      </p:sp>
      <p:sp>
        <p:nvSpPr>
          <p:cNvPr id="21" name="Text Box 1037"/>
          <p:cNvSpPr txBox="1">
            <a:spLocks noChangeArrowheads="1"/>
          </p:cNvSpPr>
          <p:nvPr/>
        </p:nvSpPr>
        <p:spPr bwMode="auto">
          <a:xfrm>
            <a:off x="8138988" y="6364560"/>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400" dirty="0">
                <a:solidFill>
                  <a:prstClr val="black"/>
                </a:solidFill>
                <a:latin typeface="Tahoma" pitchFamily="34" charset="0"/>
              </a:rPr>
              <a:t>AT8 ICC</a:t>
            </a: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6349" y="2613873"/>
            <a:ext cx="1498376" cy="1125477"/>
          </a:xfrm>
          <a:prstGeom prst="rect">
            <a:avLst/>
          </a:prstGeom>
        </p:spPr>
      </p:pic>
      <p:sp>
        <p:nvSpPr>
          <p:cNvPr id="25" name="Line 6"/>
          <p:cNvSpPr>
            <a:spLocks noChangeShapeType="1"/>
          </p:cNvSpPr>
          <p:nvPr/>
        </p:nvSpPr>
        <p:spPr bwMode="auto">
          <a:xfrm>
            <a:off x="7812360" y="1645568"/>
            <a:ext cx="326628" cy="973832"/>
          </a:xfrm>
          <a:prstGeom prst="line">
            <a:avLst/>
          </a:prstGeom>
          <a:noFill/>
          <a:ln w="9525">
            <a:solidFill>
              <a:schemeClr val="tx2">
                <a:lumMod val="40000"/>
                <a:lumOff val="6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 name="Line 6"/>
          <p:cNvSpPr>
            <a:spLocks noChangeShapeType="1"/>
          </p:cNvSpPr>
          <p:nvPr/>
        </p:nvSpPr>
        <p:spPr bwMode="auto">
          <a:xfrm flipV="1">
            <a:off x="2160981" y="1384377"/>
            <a:ext cx="1872208" cy="155865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 name="TextBox 1"/>
          <p:cNvSpPr txBox="1"/>
          <p:nvPr/>
        </p:nvSpPr>
        <p:spPr>
          <a:xfrm>
            <a:off x="7812360" y="2731492"/>
            <a:ext cx="870751" cy="369332"/>
          </a:xfrm>
          <a:prstGeom prst="rect">
            <a:avLst/>
          </a:prstGeom>
          <a:noFill/>
        </p:spPr>
        <p:txBody>
          <a:bodyPr wrap="none" rtlCol="0">
            <a:spAutoFit/>
          </a:bodyPr>
          <a:lstStyle/>
          <a:p>
            <a:r>
              <a:rPr lang="hr-HR" dirty="0" smtClean="0"/>
              <a:t>ST DRN</a:t>
            </a:r>
            <a:endParaRPr lang="en-US" dirty="0"/>
          </a:p>
        </p:txBody>
      </p:sp>
    </p:spTree>
    <p:extLst>
      <p:ext uri="{BB962C8B-B14F-4D97-AF65-F5344CB8AC3E}">
        <p14:creationId xmlns:p14="http://schemas.microsoft.com/office/powerpoint/2010/main" val="2368834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7" y="278352"/>
            <a:ext cx="5606412" cy="5547242"/>
          </a:xfrm>
          <a:prstGeom prst="rect">
            <a:avLst/>
          </a:prstGeom>
        </p:spPr>
      </p:pic>
      <p:sp>
        <p:nvSpPr>
          <p:cNvPr id="5" name="TextBox 4"/>
          <p:cNvSpPr txBox="1"/>
          <p:nvPr/>
        </p:nvSpPr>
        <p:spPr>
          <a:xfrm>
            <a:off x="1871192" y="6608385"/>
            <a:ext cx="7237312" cy="276999"/>
          </a:xfrm>
          <a:prstGeom prst="rect">
            <a:avLst/>
          </a:prstGeom>
          <a:noFill/>
        </p:spPr>
        <p:txBody>
          <a:bodyPr wrap="square" rtlCol="0">
            <a:spAutoFit/>
          </a:bodyPr>
          <a:lstStyle/>
          <a:p>
            <a:r>
              <a:rPr lang="hr-HR" sz="1200" dirty="0" smtClean="0">
                <a:solidFill>
                  <a:srgbClr val="FFC000"/>
                </a:solidFill>
              </a:rPr>
              <a:t>Bush D, </a:t>
            </a:r>
            <a:r>
              <a:rPr lang="hr-HR" sz="1200" dirty="0" err="1" smtClean="0">
                <a:solidFill>
                  <a:srgbClr val="FFC000"/>
                </a:solidFill>
              </a:rPr>
              <a:t>Barry</a:t>
            </a:r>
            <a:r>
              <a:rPr lang="hr-HR" sz="1200" dirty="0" smtClean="0">
                <a:solidFill>
                  <a:srgbClr val="FFC000"/>
                </a:solidFill>
              </a:rPr>
              <a:t> C, </a:t>
            </a:r>
            <a:r>
              <a:rPr lang="hr-HR" sz="1200" dirty="0" err="1" smtClean="0">
                <a:solidFill>
                  <a:srgbClr val="FFC000"/>
                </a:solidFill>
              </a:rPr>
              <a:t>Burghess</a:t>
            </a:r>
            <a:r>
              <a:rPr lang="hr-HR" sz="1200" dirty="0" smtClean="0">
                <a:solidFill>
                  <a:srgbClr val="FFC000"/>
                </a:solidFill>
              </a:rPr>
              <a:t> </a:t>
            </a:r>
            <a:r>
              <a:rPr lang="hr-HR" sz="1200" dirty="0" err="1" smtClean="0">
                <a:solidFill>
                  <a:srgbClr val="FFC000"/>
                </a:solidFill>
              </a:rPr>
              <a:t>N</a:t>
            </a:r>
            <a:r>
              <a:rPr lang="hr-HR" sz="1200" dirty="0" smtClean="0">
                <a:solidFill>
                  <a:srgbClr val="FFC000"/>
                </a:solidFill>
              </a:rPr>
              <a:t> (2014) </a:t>
            </a:r>
            <a:r>
              <a:rPr lang="hr-HR" sz="1200" dirty="0" err="1" smtClean="0">
                <a:solidFill>
                  <a:srgbClr val="FFC000"/>
                </a:solidFill>
              </a:rPr>
              <a:t>What</a:t>
            </a:r>
            <a:r>
              <a:rPr lang="hr-HR" sz="1200" dirty="0" smtClean="0">
                <a:solidFill>
                  <a:srgbClr val="FFC000"/>
                </a:solidFill>
              </a:rPr>
              <a:t> do </a:t>
            </a:r>
            <a:r>
              <a:rPr lang="hr-HR" sz="1200" dirty="0" err="1" smtClean="0">
                <a:solidFill>
                  <a:srgbClr val="FFC000"/>
                </a:solidFill>
              </a:rPr>
              <a:t>grid</a:t>
            </a:r>
            <a:r>
              <a:rPr lang="hr-HR" sz="1200" dirty="0" smtClean="0">
                <a:solidFill>
                  <a:srgbClr val="FFC000"/>
                </a:solidFill>
              </a:rPr>
              <a:t> </a:t>
            </a:r>
            <a:r>
              <a:rPr lang="hr-HR" sz="1200" dirty="0" err="1" smtClean="0">
                <a:solidFill>
                  <a:srgbClr val="FFC000"/>
                </a:solidFill>
              </a:rPr>
              <a:t>cells</a:t>
            </a:r>
            <a:r>
              <a:rPr lang="hr-HR" sz="1200" dirty="0" smtClean="0">
                <a:solidFill>
                  <a:srgbClr val="FFC000"/>
                </a:solidFill>
              </a:rPr>
              <a:t> </a:t>
            </a:r>
            <a:r>
              <a:rPr lang="hr-HR" sz="1200" dirty="0" err="1" smtClean="0">
                <a:solidFill>
                  <a:srgbClr val="FFC000"/>
                </a:solidFill>
              </a:rPr>
              <a:t>contribute</a:t>
            </a:r>
            <a:r>
              <a:rPr lang="hr-HR" sz="1200" dirty="0" smtClean="0">
                <a:solidFill>
                  <a:srgbClr val="FFC000"/>
                </a:solidFill>
              </a:rPr>
              <a:t> to place </a:t>
            </a:r>
            <a:r>
              <a:rPr lang="hr-HR" sz="1200" dirty="0" err="1" smtClean="0">
                <a:solidFill>
                  <a:srgbClr val="FFC000"/>
                </a:solidFill>
              </a:rPr>
              <a:t>cell</a:t>
            </a:r>
            <a:r>
              <a:rPr lang="hr-HR" sz="1200" dirty="0" smtClean="0">
                <a:solidFill>
                  <a:srgbClr val="FFC000"/>
                </a:solidFill>
              </a:rPr>
              <a:t> </a:t>
            </a:r>
            <a:r>
              <a:rPr lang="hr-HR" sz="1200" dirty="0" err="1" smtClean="0">
                <a:solidFill>
                  <a:srgbClr val="FFC000"/>
                </a:solidFill>
              </a:rPr>
              <a:t>firing</a:t>
            </a:r>
            <a:r>
              <a:rPr lang="hr-HR" sz="1200" dirty="0" smtClean="0">
                <a:solidFill>
                  <a:srgbClr val="FFC000"/>
                </a:solidFill>
              </a:rPr>
              <a:t>? </a:t>
            </a:r>
            <a:r>
              <a:rPr lang="hr-HR" sz="1200" dirty="0" err="1" smtClean="0">
                <a:solidFill>
                  <a:srgbClr val="FFC000"/>
                </a:solidFill>
              </a:rPr>
              <a:t>Trends</a:t>
            </a:r>
            <a:r>
              <a:rPr lang="hr-HR" sz="1200" dirty="0" smtClean="0">
                <a:solidFill>
                  <a:srgbClr val="FFC000"/>
                </a:solidFill>
              </a:rPr>
              <a:t> </a:t>
            </a:r>
            <a:r>
              <a:rPr lang="hr-HR" sz="1200" dirty="0" err="1" smtClean="0">
                <a:solidFill>
                  <a:srgbClr val="FFC000"/>
                </a:solidFill>
              </a:rPr>
              <a:t>Neurosci</a:t>
            </a:r>
            <a:r>
              <a:rPr lang="hr-HR" sz="1200" dirty="0" smtClean="0">
                <a:solidFill>
                  <a:srgbClr val="FFC000"/>
                </a:solidFill>
              </a:rPr>
              <a:t>. 37: 136-145</a:t>
            </a:r>
            <a:endParaRPr lang="en-US" sz="1200" dirty="0">
              <a:solidFill>
                <a:srgbClr val="FFC000"/>
              </a:solidFill>
            </a:endParaRPr>
          </a:p>
        </p:txBody>
      </p:sp>
      <p:sp>
        <p:nvSpPr>
          <p:cNvPr id="6" name="TextBox 5"/>
          <p:cNvSpPr txBox="1"/>
          <p:nvPr/>
        </p:nvSpPr>
        <p:spPr>
          <a:xfrm>
            <a:off x="1403648" y="-15823"/>
            <a:ext cx="576064" cy="369332"/>
          </a:xfrm>
          <a:prstGeom prst="rect">
            <a:avLst/>
          </a:prstGeom>
          <a:noFill/>
        </p:spPr>
        <p:txBody>
          <a:bodyPr wrap="square" rtlCol="0">
            <a:spAutoFit/>
          </a:bodyPr>
          <a:lstStyle/>
          <a:p>
            <a:r>
              <a:rPr lang="hr-HR" dirty="0" smtClean="0">
                <a:solidFill>
                  <a:prstClr val="black"/>
                </a:solidFill>
              </a:rPr>
              <a:t>CA1</a:t>
            </a:r>
            <a:endParaRPr lang="en-US" dirty="0">
              <a:solidFill>
                <a:prstClr val="black"/>
              </a:solidFill>
            </a:endParaRPr>
          </a:p>
        </p:txBody>
      </p:sp>
      <p:sp>
        <p:nvSpPr>
          <p:cNvPr id="7" name="TextBox 6"/>
          <p:cNvSpPr txBox="1"/>
          <p:nvPr/>
        </p:nvSpPr>
        <p:spPr>
          <a:xfrm>
            <a:off x="4264134" y="-15823"/>
            <a:ext cx="759747" cy="369332"/>
          </a:xfrm>
          <a:prstGeom prst="rect">
            <a:avLst/>
          </a:prstGeom>
          <a:noFill/>
        </p:spPr>
        <p:txBody>
          <a:bodyPr wrap="square" rtlCol="0">
            <a:spAutoFit/>
          </a:bodyPr>
          <a:lstStyle/>
          <a:p>
            <a:r>
              <a:rPr lang="hr-HR" dirty="0" err="1" smtClean="0">
                <a:solidFill>
                  <a:schemeClr val="bg1"/>
                </a:solidFill>
              </a:rPr>
              <a:t>mEC</a:t>
            </a:r>
            <a:endParaRPr lang="en-US" dirty="0">
              <a:solidFill>
                <a:schemeClr val="bg1"/>
              </a:solidFill>
            </a:endParaRPr>
          </a:p>
        </p:txBody>
      </p:sp>
      <p:sp>
        <p:nvSpPr>
          <p:cNvPr id="8" name="TextBox 7"/>
          <p:cNvSpPr txBox="1"/>
          <p:nvPr/>
        </p:nvSpPr>
        <p:spPr>
          <a:xfrm>
            <a:off x="2195736" y="-33930"/>
            <a:ext cx="2448272" cy="369332"/>
          </a:xfrm>
          <a:prstGeom prst="rect">
            <a:avLst/>
          </a:prstGeom>
          <a:noFill/>
        </p:spPr>
        <p:txBody>
          <a:bodyPr wrap="square" rtlCol="0">
            <a:spAutoFit/>
          </a:bodyPr>
          <a:lstStyle/>
          <a:p>
            <a:r>
              <a:rPr lang="hr-HR" dirty="0" err="1" smtClean="0">
                <a:solidFill>
                  <a:schemeClr val="bg1"/>
                </a:solidFill>
              </a:rPr>
              <a:t>Firing</a:t>
            </a:r>
            <a:r>
              <a:rPr lang="hr-HR" dirty="0" smtClean="0">
                <a:solidFill>
                  <a:schemeClr val="bg1"/>
                </a:solidFill>
              </a:rPr>
              <a:t> rate </a:t>
            </a:r>
            <a:r>
              <a:rPr lang="hr-HR" dirty="0" err="1" smtClean="0">
                <a:solidFill>
                  <a:schemeClr val="bg1"/>
                </a:solidFill>
              </a:rPr>
              <a:t>maps</a:t>
            </a:r>
            <a:endParaRPr lang="en-US" dirty="0">
              <a:solidFill>
                <a:schemeClr val="bg1"/>
              </a:solidFill>
            </a:endParaRPr>
          </a:p>
        </p:txBody>
      </p:sp>
      <p:sp>
        <p:nvSpPr>
          <p:cNvPr id="9" name="TextBox 8"/>
          <p:cNvSpPr txBox="1"/>
          <p:nvPr/>
        </p:nvSpPr>
        <p:spPr>
          <a:xfrm>
            <a:off x="222481" y="6071974"/>
            <a:ext cx="3946509" cy="461665"/>
          </a:xfrm>
          <a:prstGeom prst="rect">
            <a:avLst/>
          </a:prstGeom>
          <a:noFill/>
        </p:spPr>
        <p:txBody>
          <a:bodyPr wrap="square" rtlCol="0">
            <a:spAutoFit/>
          </a:bodyPr>
          <a:lstStyle/>
          <a:p>
            <a:r>
              <a:rPr lang="hr-HR" sz="1200" dirty="0" smtClean="0">
                <a:solidFill>
                  <a:schemeClr val="bg1"/>
                </a:solidFill>
              </a:rPr>
              <a:t>+ </a:t>
            </a:r>
            <a:r>
              <a:rPr lang="hr-HR" sz="1200" dirty="0" err="1" smtClean="0">
                <a:solidFill>
                  <a:schemeClr val="bg1"/>
                </a:solidFill>
              </a:rPr>
              <a:t>head</a:t>
            </a:r>
            <a:r>
              <a:rPr lang="hr-HR" sz="1200" dirty="0" smtClean="0">
                <a:solidFill>
                  <a:schemeClr val="bg1"/>
                </a:solidFill>
              </a:rPr>
              <a:t>-</a:t>
            </a:r>
            <a:r>
              <a:rPr lang="hr-HR" sz="1200" dirty="0" err="1" smtClean="0">
                <a:solidFill>
                  <a:schemeClr val="bg1"/>
                </a:solidFill>
              </a:rPr>
              <a:t>direction</a:t>
            </a:r>
            <a:r>
              <a:rPr lang="hr-HR" sz="1200" dirty="0" smtClean="0">
                <a:solidFill>
                  <a:schemeClr val="bg1"/>
                </a:solidFill>
              </a:rPr>
              <a:t> </a:t>
            </a:r>
            <a:r>
              <a:rPr lang="hr-HR" sz="1200" dirty="0" err="1" smtClean="0">
                <a:solidFill>
                  <a:schemeClr val="bg1"/>
                </a:solidFill>
              </a:rPr>
              <a:t>cells</a:t>
            </a:r>
            <a:endParaRPr lang="hr-HR" sz="1200" dirty="0" smtClean="0">
              <a:solidFill>
                <a:schemeClr val="bg1"/>
              </a:solidFill>
            </a:endParaRPr>
          </a:p>
          <a:p>
            <a:r>
              <a:rPr lang="hr-HR" sz="1200" dirty="0" smtClean="0">
                <a:solidFill>
                  <a:schemeClr val="bg1"/>
                </a:solidFill>
              </a:rPr>
              <a:t>+ </a:t>
            </a:r>
            <a:r>
              <a:rPr lang="hr-HR" sz="1200" dirty="0" err="1" smtClean="0">
                <a:solidFill>
                  <a:schemeClr val="bg1"/>
                </a:solidFill>
              </a:rPr>
              <a:t>cells</a:t>
            </a:r>
            <a:r>
              <a:rPr lang="hr-HR" sz="1200" dirty="0" smtClean="0">
                <a:solidFill>
                  <a:schemeClr val="bg1"/>
                </a:solidFill>
              </a:rPr>
              <a:t> </a:t>
            </a:r>
            <a:r>
              <a:rPr lang="hr-HR" sz="1200" dirty="0" err="1" smtClean="0">
                <a:solidFill>
                  <a:schemeClr val="bg1"/>
                </a:solidFill>
              </a:rPr>
              <a:t>that</a:t>
            </a:r>
            <a:r>
              <a:rPr lang="hr-HR" sz="1200" dirty="0" smtClean="0">
                <a:solidFill>
                  <a:schemeClr val="bg1"/>
                </a:solidFill>
              </a:rPr>
              <a:t> </a:t>
            </a:r>
            <a:r>
              <a:rPr lang="hr-HR" sz="1200" dirty="0" err="1" smtClean="0">
                <a:solidFill>
                  <a:schemeClr val="bg1"/>
                </a:solidFill>
              </a:rPr>
              <a:t>encode</a:t>
            </a:r>
            <a:r>
              <a:rPr lang="hr-HR" sz="1200" dirty="0" smtClean="0">
                <a:solidFill>
                  <a:schemeClr val="bg1"/>
                </a:solidFill>
              </a:rPr>
              <a:t> </a:t>
            </a:r>
            <a:r>
              <a:rPr lang="hr-HR" sz="1200" dirty="0" err="1" smtClean="0">
                <a:solidFill>
                  <a:schemeClr val="bg1"/>
                </a:solidFill>
              </a:rPr>
              <a:t>object</a:t>
            </a:r>
            <a:r>
              <a:rPr lang="hr-HR" sz="1200" dirty="0" smtClean="0">
                <a:solidFill>
                  <a:schemeClr val="bg1"/>
                </a:solidFill>
              </a:rPr>
              <a:t> </a:t>
            </a:r>
            <a:r>
              <a:rPr lang="hr-HR" sz="1200" dirty="0" err="1" smtClean="0">
                <a:solidFill>
                  <a:schemeClr val="bg1"/>
                </a:solidFill>
              </a:rPr>
              <a:t>locations</a:t>
            </a:r>
            <a:r>
              <a:rPr lang="hr-HR" sz="1200" dirty="0" smtClean="0">
                <a:solidFill>
                  <a:schemeClr val="bg1"/>
                </a:solidFill>
              </a:rPr>
              <a:t> …</a:t>
            </a:r>
            <a:endParaRPr lang="en-US" sz="1200"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679" y="692696"/>
            <a:ext cx="3390900" cy="3568700"/>
          </a:xfrm>
          <a:prstGeom prst="rect">
            <a:avLst/>
          </a:prstGeom>
        </p:spPr>
      </p:pic>
      <p:sp>
        <p:nvSpPr>
          <p:cNvPr id="11" name="TextBox 10"/>
          <p:cNvSpPr txBox="1"/>
          <p:nvPr/>
        </p:nvSpPr>
        <p:spPr>
          <a:xfrm>
            <a:off x="5670376" y="4289028"/>
            <a:ext cx="3654152" cy="2308324"/>
          </a:xfrm>
          <a:prstGeom prst="rect">
            <a:avLst/>
          </a:prstGeom>
          <a:noFill/>
        </p:spPr>
        <p:txBody>
          <a:bodyPr wrap="square" rtlCol="0">
            <a:spAutoFit/>
          </a:bodyPr>
          <a:lstStyle/>
          <a:p>
            <a:r>
              <a:rPr lang="en-US" dirty="0">
                <a:solidFill>
                  <a:schemeClr val="bg1"/>
                </a:solidFill>
              </a:rPr>
              <a:t>Place cell firing patterns can be </a:t>
            </a:r>
            <a:r>
              <a:rPr lang="en-US" dirty="0" err="1">
                <a:solidFill>
                  <a:schemeClr val="bg1"/>
                </a:solidFill>
              </a:rPr>
              <a:t>modelled</a:t>
            </a:r>
            <a:r>
              <a:rPr lang="en-US" dirty="0">
                <a:solidFill>
                  <a:schemeClr val="bg1"/>
                </a:solidFill>
              </a:rPr>
              <a:t> as the </a:t>
            </a:r>
            <a:r>
              <a:rPr lang="en-US" dirty="0" err="1">
                <a:solidFill>
                  <a:schemeClr val="bg1"/>
                </a:solidFill>
              </a:rPr>
              <a:t>thresholded</a:t>
            </a:r>
            <a:r>
              <a:rPr lang="en-US" dirty="0">
                <a:solidFill>
                  <a:schemeClr val="bg1"/>
                </a:solidFill>
              </a:rPr>
              <a:t> sum of BVC </a:t>
            </a:r>
            <a:r>
              <a:rPr lang="en-US" dirty="0" smtClean="0">
                <a:solidFill>
                  <a:schemeClr val="bg1"/>
                </a:solidFill>
              </a:rPr>
              <a:t>inputs</a:t>
            </a:r>
            <a:r>
              <a:rPr lang="hr-HR" dirty="0" smtClean="0">
                <a:solidFill>
                  <a:schemeClr val="bg1"/>
                </a:solidFill>
              </a:rPr>
              <a:t>. BVC are </a:t>
            </a:r>
            <a:r>
              <a:rPr lang="hr-HR" dirty="0" err="1" smtClean="0">
                <a:solidFill>
                  <a:schemeClr val="bg1"/>
                </a:solidFill>
              </a:rPr>
              <a:t>found</a:t>
            </a:r>
            <a:r>
              <a:rPr lang="hr-HR" dirty="0" smtClean="0">
                <a:solidFill>
                  <a:schemeClr val="bg1"/>
                </a:solidFill>
              </a:rPr>
              <a:t> </a:t>
            </a:r>
            <a:r>
              <a:rPr lang="hr-HR" dirty="0" err="1" smtClean="0">
                <a:solidFill>
                  <a:schemeClr val="bg1"/>
                </a:solidFill>
              </a:rPr>
              <a:t>in</a:t>
            </a:r>
            <a:r>
              <a:rPr lang="hr-HR" dirty="0" smtClean="0">
                <a:solidFill>
                  <a:schemeClr val="bg1"/>
                </a:solidFill>
              </a:rPr>
              <a:t> </a:t>
            </a:r>
            <a:r>
              <a:rPr lang="hr-HR" dirty="0" err="1" smtClean="0">
                <a:solidFill>
                  <a:schemeClr val="bg1"/>
                </a:solidFill>
              </a:rPr>
              <a:t>in</a:t>
            </a:r>
            <a:r>
              <a:rPr lang="hr-HR" dirty="0" smtClean="0">
                <a:solidFill>
                  <a:schemeClr val="bg1"/>
                </a:solidFill>
              </a:rPr>
              <a:t> </a:t>
            </a:r>
            <a:r>
              <a:rPr lang="hr-HR" dirty="0" err="1">
                <a:solidFill>
                  <a:schemeClr val="bg1"/>
                </a:solidFill>
              </a:rPr>
              <a:t>subiculum</a:t>
            </a:r>
            <a:r>
              <a:rPr lang="hr-HR" dirty="0">
                <a:solidFill>
                  <a:schemeClr val="bg1"/>
                </a:solidFill>
              </a:rPr>
              <a:t>, </a:t>
            </a:r>
            <a:r>
              <a:rPr lang="hr-HR" dirty="0" err="1">
                <a:solidFill>
                  <a:schemeClr val="bg1"/>
                </a:solidFill>
              </a:rPr>
              <a:t>parasubiculum</a:t>
            </a:r>
            <a:r>
              <a:rPr lang="hr-HR" dirty="0">
                <a:solidFill>
                  <a:schemeClr val="bg1"/>
                </a:solidFill>
              </a:rPr>
              <a:t> </a:t>
            </a:r>
            <a:r>
              <a:rPr lang="hr-HR" dirty="0" err="1">
                <a:solidFill>
                  <a:schemeClr val="bg1"/>
                </a:solidFill>
              </a:rPr>
              <a:t>and</a:t>
            </a:r>
            <a:r>
              <a:rPr lang="hr-HR" dirty="0">
                <a:solidFill>
                  <a:schemeClr val="bg1"/>
                </a:solidFill>
              </a:rPr>
              <a:t> </a:t>
            </a:r>
            <a:r>
              <a:rPr lang="hr-HR" dirty="0" err="1">
                <a:solidFill>
                  <a:schemeClr val="bg1"/>
                </a:solidFill>
              </a:rPr>
              <a:t>mEC</a:t>
            </a:r>
            <a:r>
              <a:rPr lang="hr-HR" dirty="0">
                <a:solidFill>
                  <a:schemeClr val="bg1"/>
                </a:solidFill>
              </a:rPr>
              <a:t>: </a:t>
            </a:r>
            <a:r>
              <a:rPr lang="hr-HR" dirty="0" err="1" smtClean="0">
                <a:solidFill>
                  <a:schemeClr val="bg1"/>
                </a:solidFill>
              </a:rPr>
              <a:t>they</a:t>
            </a:r>
            <a:r>
              <a:rPr lang="hr-HR" dirty="0" smtClean="0">
                <a:solidFill>
                  <a:schemeClr val="bg1"/>
                </a:solidFill>
              </a:rPr>
              <a:t> </a:t>
            </a:r>
            <a:r>
              <a:rPr lang="en-US" dirty="0" smtClean="0">
                <a:solidFill>
                  <a:schemeClr val="bg1"/>
                </a:solidFill>
              </a:rPr>
              <a:t>fire </a:t>
            </a:r>
            <a:r>
              <a:rPr lang="en-US" dirty="0">
                <a:solidFill>
                  <a:schemeClr val="bg1"/>
                </a:solidFill>
              </a:rPr>
              <a:t>at a specific distance and direction from environmental boundaries</a:t>
            </a:r>
            <a:endParaRPr lang="hr-HR"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03991707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101536"/>
            <a:ext cx="4176464" cy="5484937"/>
          </a:xfrm>
          <a:prstGeom prst="rect">
            <a:avLst/>
          </a:prstGeom>
        </p:spPr>
      </p:pic>
      <p:sp>
        <p:nvSpPr>
          <p:cNvPr id="5" name="TextBox 4"/>
          <p:cNvSpPr txBox="1"/>
          <p:nvPr/>
        </p:nvSpPr>
        <p:spPr>
          <a:xfrm>
            <a:off x="1331640" y="6562249"/>
            <a:ext cx="7237312" cy="276999"/>
          </a:xfrm>
          <a:prstGeom prst="rect">
            <a:avLst/>
          </a:prstGeom>
          <a:noFill/>
        </p:spPr>
        <p:txBody>
          <a:bodyPr wrap="square" rtlCol="0">
            <a:spAutoFit/>
          </a:bodyPr>
          <a:lstStyle/>
          <a:p>
            <a:r>
              <a:rPr lang="hr-HR" sz="1200" dirty="0" smtClean="0">
                <a:solidFill>
                  <a:srgbClr val="FFC000"/>
                </a:solidFill>
              </a:rPr>
              <a:t>Bush D, </a:t>
            </a:r>
            <a:r>
              <a:rPr lang="hr-HR" sz="1200" dirty="0" err="1" smtClean="0">
                <a:solidFill>
                  <a:srgbClr val="FFC000"/>
                </a:solidFill>
              </a:rPr>
              <a:t>Barry</a:t>
            </a:r>
            <a:r>
              <a:rPr lang="hr-HR" sz="1200" dirty="0" smtClean="0">
                <a:solidFill>
                  <a:srgbClr val="FFC000"/>
                </a:solidFill>
              </a:rPr>
              <a:t> C, </a:t>
            </a:r>
            <a:r>
              <a:rPr lang="hr-HR" sz="1200" dirty="0" err="1" smtClean="0">
                <a:solidFill>
                  <a:srgbClr val="FFC000"/>
                </a:solidFill>
              </a:rPr>
              <a:t>Burghess</a:t>
            </a:r>
            <a:r>
              <a:rPr lang="hr-HR" sz="1200" dirty="0" smtClean="0">
                <a:solidFill>
                  <a:srgbClr val="FFC000"/>
                </a:solidFill>
              </a:rPr>
              <a:t> </a:t>
            </a:r>
            <a:r>
              <a:rPr lang="hr-HR" sz="1200" dirty="0" err="1" smtClean="0">
                <a:solidFill>
                  <a:srgbClr val="FFC000"/>
                </a:solidFill>
              </a:rPr>
              <a:t>N</a:t>
            </a:r>
            <a:r>
              <a:rPr lang="hr-HR" sz="1200" dirty="0" smtClean="0">
                <a:solidFill>
                  <a:srgbClr val="FFC000"/>
                </a:solidFill>
              </a:rPr>
              <a:t> (2014) </a:t>
            </a:r>
            <a:r>
              <a:rPr lang="hr-HR" sz="1200" dirty="0" err="1" smtClean="0">
                <a:solidFill>
                  <a:srgbClr val="FFC000"/>
                </a:solidFill>
              </a:rPr>
              <a:t>What</a:t>
            </a:r>
            <a:r>
              <a:rPr lang="hr-HR" sz="1200" dirty="0" smtClean="0">
                <a:solidFill>
                  <a:srgbClr val="FFC000"/>
                </a:solidFill>
              </a:rPr>
              <a:t> do </a:t>
            </a:r>
            <a:r>
              <a:rPr lang="hr-HR" sz="1200" dirty="0" err="1" smtClean="0">
                <a:solidFill>
                  <a:srgbClr val="FFC000"/>
                </a:solidFill>
              </a:rPr>
              <a:t>grid</a:t>
            </a:r>
            <a:r>
              <a:rPr lang="hr-HR" sz="1200" dirty="0" smtClean="0">
                <a:solidFill>
                  <a:srgbClr val="FFC000"/>
                </a:solidFill>
              </a:rPr>
              <a:t> </a:t>
            </a:r>
            <a:r>
              <a:rPr lang="hr-HR" sz="1200" dirty="0" err="1" smtClean="0">
                <a:solidFill>
                  <a:srgbClr val="FFC000"/>
                </a:solidFill>
              </a:rPr>
              <a:t>cells</a:t>
            </a:r>
            <a:r>
              <a:rPr lang="hr-HR" sz="1200" dirty="0" smtClean="0">
                <a:solidFill>
                  <a:srgbClr val="FFC000"/>
                </a:solidFill>
              </a:rPr>
              <a:t> </a:t>
            </a:r>
            <a:r>
              <a:rPr lang="hr-HR" sz="1200" dirty="0" err="1" smtClean="0">
                <a:solidFill>
                  <a:srgbClr val="FFC000"/>
                </a:solidFill>
              </a:rPr>
              <a:t>contribute</a:t>
            </a:r>
            <a:r>
              <a:rPr lang="hr-HR" sz="1200" dirty="0" smtClean="0">
                <a:solidFill>
                  <a:srgbClr val="FFC000"/>
                </a:solidFill>
              </a:rPr>
              <a:t> to place </a:t>
            </a:r>
            <a:r>
              <a:rPr lang="hr-HR" sz="1200" dirty="0" err="1" smtClean="0">
                <a:solidFill>
                  <a:srgbClr val="FFC000"/>
                </a:solidFill>
              </a:rPr>
              <a:t>cell</a:t>
            </a:r>
            <a:r>
              <a:rPr lang="hr-HR" sz="1200" dirty="0" smtClean="0">
                <a:solidFill>
                  <a:srgbClr val="FFC000"/>
                </a:solidFill>
              </a:rPr>
              <a:t> </a:t>
            </a:r>
            <a:r>
              <a:rPr lang="hr-HR" sz="1200" dirty="0" err="1" smtClean="0">
                <a:solidFill>
                  <a:srgbClr val="FFC000"/>
                </a:solidFill>
              </a:rPr>
              <a:t>firing</a:t>
            </a:r>
            <a:r>
              <a:rPr lang="hr-HR" sz="1200" dirty="0" smtClean="0">
                <a:solidFill>
                  <a:srgbClr val="FFC000"/>
                </a:solidFill>
              </a:rPr>
              <a:t>? </a:t>
            </a:r>
            <a:r>
              <a:rPr lang="hr-HR" sz="1200" dirty="0" err="1" smtClean="0">
                <a:solidFill>
                  <a:srgbClr val="FFC000"/>
                </a:solidFill>
              </a:rPr>
              <a:t>Trends</a:t>
            </a:r>
            <a:r>
              <a:rPr lang="hr-HR" sz="1200" dirty="0" smtClean="0">
                <a:solidFill>
                  <a:srgbClr val="FFC000"/>
                </a:solidFill>
              </a:rPr>
              <a:t> </a:t>
            </a:r>
            <a:r>
              <a:rPr lang="hr-HR" sz="1200" dirty="0" err="1" smtClean="0">
                <a:solidFill>
                  <a:srgbClr val="FFC000"/>
                </a:solidFill>
              </a:rPr>
              <a:t>Neurosci</a:t>
            </a:r>
            <a:r>
              <a:rPr lang="hr-HR" sz="1200" dirty="0" smtClean="0">
                <a:solidFill>
                  <a:srgbClr val="FFC000"/>
                </a:solidFill>
              </a:rPr>
              <a:t>. 37: 136-145</a:t>
            </a:r>
            <a:endParaRPr lang="en-US" sz="1200" dirty="0">
              <a:solidFill>
                <a:srgbClr val="FFC000"/>
              </a:solidFill>
            </a:endParaRPr>
          </a:p>
        </p:txBody>
      </p:sp>
      <p:sp>
        <p:nvSpPr>
          <p:cNvPr id="6" name="TextBox 5"/>
          <p:cNvSpPr txBox="1"/>
          <p:nvPr/>
        </p:nvSpPr>
        <p:spPr>
          <a:xfrm>
            <a:off x="146118" y="1288308"/>
            <a:ext cx="1944216" cy="584775"/>
          </a:xfrm>
          <a:prstGeom prst="rect">
            <a:avLst/>
          </a:prstGeom>
          <a:noFill/>
        </p:spPr>
        <p:txBody>
          <a:bodyPr wrap="square" rtlCol="0">
            <a:spAutoFit/>
          </a:bodyPr>
          <a:lstStyle/>
          <a:p>
            <a:r>
              <a:rPr lang="hr-HR" sz="1600" dirty="0" smtClean="0">
                <a:solidFill>
                  <a:schemeClr val="bg1"/>
                </a:solidFill>
              </a:rPr>
              <a:t>Deformacija poznate okoline</a:t>
            </a:r>
            <a:endParaRPr lang="en-US" sz="1600" dirty="0">
              <a:solidFill>
                <a:schemeClr val="bg1"/>
              </a:solidFill>
            </a:endParaRPr>
          </a:p>
        </p:txBody>
      </p:sp>
      <p:sp>
        <p:nvSpPr>
          <p:cNvPr id="7" name="TextBox 6"/>
          <p:cNvSpPr txBox="1"/>
          <p:nvPr/>
        </p:nvSpPr>
        <p:spPr>
          <a:xfrm>
            <a:off x="6228184" y="1288308"/>
            <a:ext cx="2880320" cy="1077218"/>
          </a:xfrm>
          <a:prstGeom prst="rect">
            <a:avLst/>
          </a:prstGeom>
          <a:noFill/>
        </p:spPr>
        <p:txBody>
          <a:bodyPr wrap="square" rtlCol="0">
            <a:spAutoFit/>
          </a:bodyPr>
          <a:lstStyle/>
          <a:p>
            <a:r>
              <a:rPr lang="hr-HR" sz="1600" dirty="0" smtClean="0">
                <a:solidFill>
                  <a:schemeClr val="bg1"/>
                </a:solidFill>
              </a:rPr>
              <a:t>Postavljanje nove granice u poznatoj okolini (ista stanica sada reprezentira (kodira) za dva mjesta</a:t>
            </a:r>
            <a:endParaRPr lang="en-US" sz="1600" dirty="0">
              <a:solidFill>
                <a:schemeClr val="bg1"/>
              </a:solidFill>
            </a:endParaRPr>
          </a:p>
        </p:txBody>
      </p:sp>
      <p:sp>
        <p:nvSpPr>
          <p:cNvPr id="8" name="TextBox 7"/>
          <p:cNvSpPr txBox="1"/>
          <p:nvPr/>
        </p:nvSpPr>
        <p:spPr>
          <a:xfrm>
            <a:off x="136284" y="2204864"/>
            <a:ext cx="1944216" cy="1077218"/>
          </a:xfrm>
          <a:prstGeom prst="rect">
            <a:avLst/>
          </a:prstGeom>
          <a:noFill/>
        </p:spPr>
        <p:txBody>
          <a:bodyPr wrap="square" rtlCol="0">
            <a:spAutoFit/>
          </a:bodyPr>
          <a:lstStyle/>
          <a:p>
            <a:r>
              <a:rPr lang="hr-HR" sz="1600" dirty="0" smtClean="0">
                <a:solidFill>
                  <a:schemeClr val="bg1"/>
                </a:solidFill>
              </a:rPr>
              <a:t>Rotacija </a:t>
            </a:r>
            <a:r>
              <a:rPr lang="hr-HR" sz="1600" dirty="0" err="1" smtClean="0">
                <a:solidFill>
                  <a:schemeClr val="bg1"/>
                </a:solidFill>
              </a:rPr>
              <a:t>distalnog</a:t>
            </a:r>
            <a:r>
              <a:rPr lang="hr-HR" sz="1600" dirty="0" smtClean="0">
                <a:solidFill>
                  <a:schemeClr val="bg1"/>
                </a:solidFill>
              </a:rPr>
              <a:t> vidnog orijentira (crna linija) u inače simetričnoj okolini</a:t>
            </a:r>
            <a:endParaRPr lang="en-US" sz="1600" dirty="0">
              <a:solidFill>
                <a:schemeClr val="bg1"/>
              </a:solidFill>
            </a:endParaRPr>
          </a:p>
        </p:txBody>
      </p:sp>
      <p:sp>
        <p:nvSpPr>
          <p:cNvPr id="9" name="TextBox 8"/>
          <p:cNvSpPr txBox="1"/>
          <p:nvPr/>
        </p:nvSpPr>
        <p:spPr>
          <a:xfrm>
            <a:off x="476178" y="260648"/>
            <a:ext cx="8640960" cy="461665"/>
          </a:xfrm>
          <a:prstGeom prst="rect">
            <a:avLst/>
          </a:prstGeom>
          <a:noFill/>
        </p:spPr>
        <p:txBody>
          <a:bodyPr wrap="square" rtlCol="0">
            <a:spAutoFit/>
          </a:bodyPr>
          <a:lstStyle/>
          <a:p>
            <a:r>
              <a:rPr lang="hr-HR" sz="2400" b="1" dirty="0" smtClean="0">
                <a:solidFill>
                  <a:srgbClr val="FFFF00"/>
                </a:solidFill>
              </a:rPr>
              <a:t>Čimbenici koji utječu na okidanje stanica koje pamte mjesta</a:t>
            </a:r>
            <a:endParaRPr lang="en-US" sz="2400" b="1" dirty="0">
              <a:solidFill>
                <a:srgbClr val="FFFF00"/>
              </a:solidFill>
            </a:endParaRPr>
          </a:p>
        </p:txBody>
      </p:sp>
      <p:sp>
        <p:nvSpPr>
          <p:cNvPr id="10" name="TextBox 9"/>
          <p:cNvSpPr txBox="1"/>
          <p:nvPr/>
        </p:nvSpPr>
        <p:spPr>
          <a:xfrm>
            <a:off x="6948264" y="3289036"/>
            <a:ext cx="2160240" cy="2585323"/>
          </a:xfrm>
          <a:prstGeom prst="rect">
            <a:avLst/>
          </a:prstGeom>
          <a:noFill/>
        </p:spPr>
        <p:txBody>
          <a:bodyPr wrap="square" rtlCol="0">
            <a:spAutoFit/>
          </a:bodyPr>
          <a:lstStyle/>
          <a:p>
            <a:r>
              <a:rPr lang="en-US" dirty="0">
                <a:solidFill>
                  <a:schemeClr val="bg1"/>
                </a:solidFill>
              </a:rPr>
              <a:t>Although approximately 90% of principal cells in the dorsal hippocampus can exhibit place fields, only 15–50% do so in any given environment </a:t>
            </a:r>
          </a:p>
        </p:txBody>
      </p:sp>
      <p:sp>
        <p:nvSpPr>
          <p:cNvPr id="11" name="TextBox 10"/>
          <p:cNvSpPr txBox="1"/>
          <p:nvPr/>
        </p:nvSpPr>
        <p:spPr>
          <a:xfrm>
            <a:off x="136284" y="4365104"/>
            <a:ext cx="1915436" cy="2308324"/>
          </a:xfrm>
          <a:prstGeom prst="rect">
            <a:avLst/>
          </a:prstGeom>
          <a:noFill/>
        </p:spPr>
        <p:txBody>
          <a:bodyPr wrap="square" rtlCol="0">
            <a:spAutoFit/>
          </a:bodyPr>
          <a:lstStyle/>
          <a:p>
            <a:r>
              <a:rPr lang="en-US" sz="1200" dirty="0">
                <a:solidFill>
                  <a:schemeClr val="bg1"/>
                </a:solidFill>
              </a:rPr>
              <a:t>Minor manipulations of environmental features may modulate the firing rate of active place cells, </a:t>
            </a:r>
            <a:r>
              <a:rPr lang="en-US" sz="1200" dirty="0" smtClean="0">
                <a:solidFill>
                  <a:schemeClr val="bg1"/>
                </a:solidFill>
              </a:rPr>
              <a:t>particularly </a:t>
            </a:r>
            <a:r>
              <a:rPr lang="en-US" sz="1200" dirty="0">
                <a:solidFill>
                  <a:schemeClr val="bg1"/>
                </a:solidFill>
              </a:rPr>
              <a:t>in CA3 (‘rate remapping’), whereas larger </a:t>
            </a:r>
            <a:r>
              <a:rPr lang="en-US" sz="1200" dirty="0" smtClean="0">
                <a:solidFill>
                  <a:schemeClr val="bg1"/>
                </a:solidFill>
              </a:rPr>
              <a:t>manipulations </a:t>
            </a:r>
            <a:r>
              <a:rPr lang="en-US" sz="1200" dirty="0">
                <a:solidFill>
                  <a:schemeClr val="bg1"/>
                </a:solidFill>
              </a:rPr>
              <a:t>of the environment can change the entire ensemble of active place cells and their firing locations (‘global </a:t>
            </a:r>
            <a:r>
              <a:rPr lang="en-US" sz="1200" dirty="0" smtClean="0">
                <a:solidFill>
                  <a:schemeClr val="bg1"/>
                </a:solidFill>
              </a:rPr>
              <a:t>remapping’</a:t>
            </a:r>
            <a:r>
              <a:rPr lang="hr-HR" sz="1200" dirty="0" smtClean="0">
                <a:solidFill>
                  <a:schemeClr val="bg1"/>
                </a:solidFill>
              </a:rPr>
              <a:t>)</a:t>
            </a:r>
            <a:r>
              <a:rPr lang="en-US" sz="1200" dirty="0" smtClean="0">
                <a:solidFill>
                  <a:schemeClr val="bg1"/>
                </a:solidFill>
              </a:rPr>
              <a:t> </a:t>
            </a:r>
            <a:endParaRPr lang="en-US" sz="1200" dirty="0">
              <a:solidFill>
                <a:schemeClr val="bg1"/>
              </a:solidFill>
            </a:endParaRPr>
          </a:p>
        </p:txBody>
      </p:sp>
      <p:sp>
        <p:nvSpPr>
          <p:cNvPr id="12" name="Down Arrow 11"/>
          <p:cNvSpPr/>
          <p:nvPr/>
        </p:nvSpPr>
        <p:spPr>
          <a:xfrm>
            <a:off x="6228184" y="4941168"/>
            <a:ext cx="288032" cy="151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p:cNvSpPr txBox="1"/>
          <p:nvPr/>
        </p:nvSpPr>
        <p:spPr>
          <a:xfrm rot="16200000">
            <a:off x="5713516" y="4118592"/>
            <a:ext cx="1368152" cy="276999"/>
          </a:xfrm>
          <a:prstGeom prst="rect">
            <a:avLst/>
          </a:prstGeom>
          <a:noFill/>
        </p:spPr>
        <p:txBody>
          <a:bodyPr wrap="square" rtlCol="0">
            <a:spAutoFit/>
          </a:bodyPr>
          <a:lstStyle/>
          <a:p>
            <a:r>
              <a:rPr lang="hr-HR" sz="1200" dirty="0" smtClean="0">
                <a:solidFill>
                  <a:schemeClr val="bg1"/>
                </a:solidFill>
              </a:rPr>
              <a:t>Global </a:t>
            </a:r>
            <a:r>
              <a:rPr lang="hr-HR" sz="1200" dirty="0" err="1" smtClean="0">
                <a:solidFill>
                  <a:schemeClr val="bg1"/>
                </a:solidFill>
              </a:rPr>
              <a:t>remapping</a:t>
            </a:r>
            <a:endParaRPr lang="en-US" sz="1200" dirty="0">
              <a:solidFill>
                <a:schemeClr val="bg1"/>
              </a:solidFill>
            </a:endParaRPr>
          </a:p>
        </p:txBody>
      </p:sp>
      <p:sp>
        <p:nvSpPr>
          <p:cNvPr id="14" name="Down Arrow 13"/>
          <p:cNvSpPr/>
          <p:nvPr/>
        </p:nvSpPr>
        <p:spPr>
          <a:xfrm rot="16200000">
            <a:off x="2951820" y="3501007"/>
            <a:ext cx="288032" cy="151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p:cNvSpPr txBox="1"/>
          <p:nvPr/>
        </p:nvSpPr>
        <p:spPr>
          <a:xfrm>
            <a:off x="921616" y="4108174"/>
            <a:ext cx="1368152" cy="276999"/>
          </a:xfrm>
          <a:prstGeom prst="rect">
            <a:avLst/>
          </a:prstGeom>
          <a:noFill/>
        </p:spPr>
        <p:txBody>
          <a:bodyPr wrap="square" rtlCol="0">
            <a:spAutoFit/>
          </a:bodyPr>
          <a:lstStyle/>
          <a:p>
            <a:r>
              <a:rPr lang="hr-HR" sz="1200" dirty="0" smtClean="0">
                <a:solidFill>
                  <a:schemeClr val="bg1"/>
                </a:solidFill>
              </a:rPr>
              <a:t>Rate </a:t>
            </a:r>
            <a:r>
              <a:rPr lang="hr-HR" sz="1200" dirty="0" err="1" smtClean="0">
                <a:solidFill>
                  <a:schemeClr val="bg1"/>
                </a:solidFill>
              </a:rPr>
              <a:t>remapping</a:t>
            </a:r>
            <a:endParaRPr lang="en-US" sz="1200" dirty="0">
              <a:solidFill>
                <a:schemeClr val="bg1"/>
              </a:solidFill>
            </a:endParaRPr>
          </a:p>
        </p:txBody>
      </p:sp>
    </p:spTree>
    <p:extLst>
      <p:ext uri="{BB962C8B-B14F-4D97-AF65-F5344CB8AC3E}">
        <p14:creationId xmlns:p14="http://schemas.microsoft.com/office/powerpoint/2010/main" val="185973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lstStyle/>
          <a:p>
            <a:r>
              <a:rPr lang="hr-HR" dirty="0" err="1" smtClean="0">
                <a:solidFill>
                  <a:srgbClr val="FFFF00"/>
                </a:solidFill>
              </a:rPr>
              <a:t>Connectomic</a:t>
            </a:r>
            <a:r>
              <a:rPr lang="hr-HR" dirty="0" smtClean="0">
                <a:solidFill>
                  <a:srgbClr val="FFFF00"/>
                </a:solidFill>
              </a:rPr>
              <a:t> </a:t>
            </a:r>
            <a:r>
              <a:rPr lang="hr-HR" dirty="0" err="1" smtClean="0">
                <a:solidFill>
                  <a:srgbClr val="FFFF00"/>
                </a:solidFill>
              </a:rPr>
              <a:t>mapping</a:t>
            </a: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818928"/>
            <a:ext cx="6738154" cy="4927822"/>
          </a:xfrm>
          <a:prstGeom prst="rect">
            <a:avLst/>
          </a:prstGeom>
        </p:spPr>
      </p:pic>
      <p:sp>
        <p:nvSpPr>
          <p:cNvPr id="6" name="Rectangle 5"/>
          <p:cNvSpPr/>
          <p:nvPr/>
        </p:nvSpPr>
        <p:spPr>
          <a:xfrm>
            <a:off x="1187624" y="1196752"/>
            <a:ext cx="6738154"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513346"/>
            <a:ext cx="1008112" cy="619510"/>
          </a:xfrm>
          <a:prstGeom prst="rect">
            <a:avLst/>
          </a:prstGeom>
        </p:spPr>
      </p:pic>
      <p:sp>
        <p:nvSpPr>
          <p:cNvPr id="8" name="TextBox 7"/>
          <p:cNvSpPr txBox="1"/>
          <p:nvPr/>
        </p:nvSpPr>
        <p:spPr>
          <a:xfrm>
            <a:off x="3419872" y="1338052"/>
            <a:ext cx="1296144" cy="307777"/>
          </a:xfrm>
          <a:prstGeom prst="rect">
            <a:avLst/>
          </a:prstGeom>
          <a:noFill/>
        </p:spPr>
        <p:txBody>
          <a:bodyPr wrap="square" rtlCol="0">
            <a:spAutoFit/>
          </a:bodyPr>
          <a:lstStyle/>
          <a:p>
            <a:r>
              <a:rPr lang="hr-HR" sz="1400" dirty="0" smtClean="0">
                <a:solidFill>
                  <a:schemeClr val="bg1"/>
                </a:solidFill>
                <a:latin typeface="Times New Roman" pitchFamily="18" charset="0"/>
                <a:cs typeface="Times New Roman" pitchFamily="18" charset="0"/>
              </a:rPr>
              <a:t>FRONTAL</a:t>
            </a:r>
            <a:endParaRPr lang="en-US" sz="1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303421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72816"/>
            <a:ext cx="8229600" cy="4968551"/>
          </a:xfrm>
        </p:spPr>
        <p:txBody>
          <a:bodyPr>
            <a:normAutofit fontScale="70000" lnSpcReduction="20000"/>
          </a:bodyPr>
          <a:lstStyle/>
          <a:p>
            <a:r>
              <a:rPr lang="hr-HR" dirty="0">
                <a:solidFill>
                  <a:schemeClr val="bg1"/>
                </a:solidFill>
              </a:rPr>
              <a:t>P</a:t>
            </a:r>
            <a:r>
              <a:rPr lang="en-US" dirty="0" smtClean="0">
                <a:solidFill>
                  <a:schemeClr val="bg1"/>
                </a:solidFill>
              </a:rPr>
              <a:t>lace </a:t>
            </a:r>
            <a:r>
              <a:rPr lang="en-US" dirty="0">
                <a:solidFill>
                  <a:schemeClr val="bg1"/>
                </a:solidFill>
              </a:rPr>
              <a:t>cell spatial firing patterns are determined by environmental sensory inputs, including those representing the distance and direction to environmental </a:t>
            </a:r>
            <a:r>
              <a:rPr lang="en-US" dirty="0" smtClean="0">
                <a:solidFill>
                  <a:schemeClr val="bg1"/>
                </a:solidFill>
              </a:rPr>
              <a:t>boundaries</a:t>
            </a:r>
            <a:r>
              <a:rPr lang="hr-HR" dirty="0" smtClean="0">
                <a:solidFill>
                  <a:schemeClr val="bg1"/>
                </a:solidFill>
              </a:rPr>
              <a:t> (BVC)</a:t>
            </a:r>
          </a:p>
          <a:p>
            <a:endParaRPr lang="hr-HR" dirty="0">
              <a:solidFill>
                <a:schemeClr val="bg1"/>
              </a:solidFill>
            </a:endParaRPr>
          </a:p>
          <a:p>
            <a:r>
              <a:rPr lang="hr-HR" dirty="0">
                <a:solidFill>
                  <a:schemeClr val="bg1"/>
                </a:solidFill>
              </a:rPr>
              <a:t>G</a:t>
            </a:r>
            <a:r>
              <a:rPr lang="en-US" dirty="0" smtClean="0">
                <a:solidFill>
                  <a:schemeClr val="bg1"/>
                </a:solidFill>
              </a:rPr>
              <a:t>rid </a:t>
            </a:r>
            <a:r>
              <a:rPr lang="en-US" dirty="0">
                <a:solidFill>
                  <a:schemeClr val="bg1"/>
                </a:solidFill>
              </a:rPr>
              <a:t>cells provide a complementary self-motion related input that contributes to maintaining place cell </a:t>
            </a:r>
            <a:r>
              <a:rPr lang="en-US" dirty="0" smtClean="0">
                <a:solidFill>
                  <a:schemeClr val="bg1"/>
                </a:solidFill>
              </a:rPr>
              <a:t>firing</a:t>
            </a:r>
            <a:r>
              <a:rPr lang="hr-HR" dirty="0" smtClean="0">
                <a:solidFill>
                  <a:schemeClr val="bg1"/>
                </a:solidFill>
              </a:rPr>
              <a:t>:</a:t>
            </a:r>
            <a:r>
              <a:rPr lang="en-US" dirty="0" smtClean="0">
                <a:solidFill>
                  <a:schemeClr val="bg1"/>
                </a:solidFill>
              </a:rPr>
              <a:t> </a:t>
            </a:r>
            <a:r>
              <a:rPr lang="en-US" dirty="0">
                <a:solidFill>
                  <a:schemeClr val="bg1"/>
                </a:solidFill>
              </a:rPr>
              <a:t>In this view, </a:t>
            </a:r>
            <a:r>
              <a:rPr lang="en-US" dirty="0">
                <a:solidFill>
                  <a:srgbClr val="FFFF00"/>
                </a:solidFill>
              </a:rPr>
              <a:t>grid </a:t>
            </a:r>
            <a:r>
              <a:rPr lang="en-US" dirty="0" smtClean="0">
                <a:solidFill>
                  <a:srgbClr val="FFFF00"/>
                </a:solidFill>
              </a:rPr>
              <a:t>and </a:t>
            </a:r>
            <a:r>
              <a:rPr lang="en-US" dirty="0">
                <a:solidFill>
                  <a:srgbClr val="FFFF00"/>
                </a:solidFill>
              </a:rPr>
              <a:t>place cell firing patterns are not successive stages of a processing hierarchy</a:t>
            </a:r>
            <a:r>
              <a:rPr lang="en-US" dirty="0">
                <a:solidFill>
                  <a:schemeClr val="bg1"/>
                </a:solidFill>
              </a:rPr>
              <a:t>, but complementary and interacting representations that work in combination to support the reliable coding of large-scale space. </a:t>
            </a:r>
            <a:endParaRPr lang="hr-HR" dirty="0" smtClean="0">
              <a:solidFill>
                <a:schemeClr val="bg1"/>
              </a:solidFill>
            </a:endParaRPr>
          </a:p>
          <a:p>
            <a:endParaRPr lang="hr-HR" dirty="0">
              <a:solidFill>
                <a:schemeClr val="bg1"/>
              </a:solidFill>
            </a:endParaRPr>
          </a:p>
          <a:p>
            <a:r>
              <a:rPr lang="hr-HR" dirty="0" err="1" smtClean="0">
                <a:solidFill>
                  <a:schemeClr val="bg1"/>
                </a:solidFill>
              </a:rPr>
              <a:t>Inferotemporal</a:t>
            </a:r>
            <a:r>
              <a:rPr lang="hr-HR" dirty="0" smtClean="0">
                <a:solidFill>
                  <a:schemeClr val="bg1"/>
                </a:solidFill>
              </a:rPr>
              <a:t> </a:t>
            </a:r>
            <a:r>
              <a:rPr lang="hr-HR" dirty="0" err="1" smtClean="0">
                <a:solidFill>
                  <a:schemeClr val="bg1"/>
                </a:solidFill>
              </a:rPr>
              <a:t>visual</a:t>
            </a:r>
            <a:r>
              <a:rPr lang="hr-HR" dirty="0" smtClean="0">
                <a:solidFill>
                  <a:schemeClr val="bg1"/>
                </a:solidFill>
              </a:rPr>
              <a:t> </a:t>
            </a:r>
            <a:r>
              <a:rPr lang="hr-HR" dirty="0" err="1" smtClean="0">
                <a:solidFill>
                  <a:schemeClr val="bg1"/>
                </a:solidFill>
              </a:rPr>
              <a:t>stream</a:t>
            </a:r>
            <a:r>
              <a:rPr lang="hr-HR" dirty="0" smtClean="0">
                <a:solidFill>
                  <a:schemeClr val="bg1"/>
                </a:solidFill>
              </a:rPr>
              <a:t>: epizodičko deklarativno pamćenje razvilo se iz neurona koji pamte prostor i objekte (300 </a:t>
            </a:r>
            <a:r>
              <a:rPr lang="hr-HR" dirty="0" err="1" smtClean="0">
                <a:solidFill>
                  <a:schemeClr val="bg1"/>
                </a:solidFill>
              </a:rPr>
              <a:t>ms</a:t>
            </a:r>
            <a:r>
              <a:rPr lang="hr-HR" dirty="0" smtClean="0">
                <a:solidFill>
                  <a:schemeClr val="bg1"/>
                </a:solidFill>
              </a:rPr>
              <a:t> - konceptni neuroni neosjetljivi su na male razlike u izgledu podražaja, za razliku od V1, V2, </a:t>
            </a:r>
            <a:r>
              <a:rPr lang="hr-HR" dirty="0" err="1" smtClean="0">
                <a:solidFill>
                  <a:schemeClr val="bg1"/>
                </a:solidFill>
              </a:rPr>
              <a:t>etc</a:t>
            </a:r>
            <a:r>
              <a:rPr lang="hr-HR" dirty="0" smtClean="0">
                <a:solidFill>
                  <a:schemeClr val="bg1"/>
                </a:solidFill>
              </a:rPr>
              <a:t>. neurona koji su osjetljiviji i na male razlike).</a:t>
            </a:r>
            <a:endParaRPr lang="en-US" dirty="0">
              <a:solidFill>
                <a:schemeClr val="bg1"/>
              </a:solidFill>
            </a:endParaRPr>
          </a:p>
        </p:txBody>
      </p:sp>
      <p:sp>
        <p:nvSpPr>
          <p:cNvPr id="4" name="Title 3"/>
          <p:cNvSpPr txBox="1">
            <a:spLocks noGrp="1"/>
          </p:cNvSpPr>
          <p:nvPr>
            <p:ph type="title"/>
          </p:nvPr>
        </p:nvSpPr>
        <p:spPr>
          <a:xfrm>
            <a:off x="457200" y="245973"/>
            <a:ext cx="8229600" cy="1200329"/>
          </a:xfrm>
          <a:prstGeom prst="rect">
            <a:avLst/>
          </a:prstGeom>
          <a:noFill/>
        </p:spPr>
        <p:txBody>
          <a:bodyPr wrap="square" rtlCol="0">
            <a:spAutoFit/>
          </a:bodyPr>
          <a:lstStyle/>
          <a:p>
            <a:r>
              <a:rPr lang="hr-HR" sz="3600" dirty="0" smtClean="0">
                <a:solidFill>
                  <a:srgbClr val="FFFF00"/>
                </a:solidFill>
              </a:rPr>
              <a:t>Kako stanice mreže (</a:t>
            </a:r>
            <a:r>
              <a:rPr lang="hr-HR" sz="3600" dirty="0" err="1" smtClean="0">
                <a:solidFill>
                  <a:srgbClr val="FFFF00"/>
                </a:solidFill>
              </a:rPr>
              <a:t>grid</a:t>
            </a:r>
            <a:r>
              <a:rPr lang="hr-HR" sz="3600" dirty="0" smtClean="0">
                <a:solidFill>
                  <a:srgbClr val="FFFF00"/>
                </a:solidFill>
              </a:rPr>
              <a:t> </a:t>
            </a:r>
            <a:r>
              <a:rPr lang="hr-HR" sz="3600" dirty="0" err="1" smtClean="0">
                <a:solidFill>
                  <a:srgbClr val="FFFF00"/>
                </a:solidFill>
              </a:rPr>
              <a:t>cells</a:t>
            </a:r>
            <a:r>
              <a:rPr lang="hr-HR" sz="3600" dirty="0" smtClean="0">
                <a:solidFill>
                  <a:srgbClr val="FFFF00"/>
                </a:solidFill>
              </a:rPr>
              <a:t>) utječu na okidanje stanica koje pamte mjesta?</a:t>
            </a:r>
            <a:endParaRPr lang="en-US" sz="3600" dirty="0">
              <a:solidFill>
                <a:srgbClr val="FFFF00"/>
              </a:solidFill>
            </a:endParaRPr>
          </a:p>
        </p:txBody>
      </p:sp>
    </p:spTree>
    <p:extLst>
      <p:ext uri="{BB962C8B-B14F-4D97-AF65-F5344CB8AC3E}">
        <p14:creationId xmlns:p14="http://schemas.microsoft.com/office/powerpoint/2010/main" val="322229145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032" y="116632"/>
            <a:ext cx="8229600" cy="634082"/>
          </a:xfrm>
        </p:spPr>
        <p:txBody>
          <a:bodyPr>
            <a:normAutofit fontScale="90000"/>
          </a:bodyPr>
          <a:lstStyle/>
          <a:p>
            <a:r>
              <a:rPr lang="hr-HR" dirty="0" smtClean="0">
                <a:solidFill>
                  <a:srgbClr val="FFFF00"/>
                </a:solidFill>
              </a:rPr>
              <a:t>Konceptni neuroni</a:t>
            </a:r>
            <a:endParaRPr lang="en-US" dirty="0">
              <a:solidFill>
                <a:srgbClr val="FFFF00"/>
              </a:solidFill>
            </a:endParaRPr>
          </a:p>
        </p:txBody>
      </p:sp>
      <p:sp>
        <p:nvSpPr>
          <p:cNvPr id="4" name="TextBox 3"/>
          <p:cNvSpPr txBox="1"/>
          <p:nvPr/>
        </p:nvSpPr>
        <p:spPr>
          <a:xfrm>
            <a:off x="431032" y="6564047"/>
            <a:ext cx="7957392" cy="276999"/>
          </a:xfrm>
          <a:prstGeom prst="rect">
            <a:avLst/>
          </a:prstGeom>
          <a:noFill/>
        </p:spPr>
        <p:txBody>
          <a:bodyPr wrap="square" rtlCol="0">
            <a:spAutoFit/>
          </a:bodyPr>
          <a:lstStyle/>
          <a:p>
            <a:r>
              <a:rPr lang="hr-HR" sz="1200" dirty="0" err="1" smtClean="0">
                <a:solidFill>
                  <a:srgbClr val="FFC000"/>
                </a:solidFill>
              </a:rPr>
              <a:t>Quian</a:t>
            </a:r>
            <a:r>
              <a:rPr lang="hr-HR" sz="1200" dirty="0" smtClean="0">
                <a:solidFill>
                  <a:srgbClr val="FFC000"/>
                </a:solidFill>
              </a:rPr>
              <a:t> </a:t>
            </a:r>
            <a:r>
              <a:rPr lang="hr-HR" sz="1200" dirty="0" err="1" smtClean="0">
                <a:solidFill>
                  <a:srgbClr val="FFC000"/>
                </a:solidFill>
              </a:rPr>
              <a:t>Quaroga</a:t>
            </a:r>
            <a:r>
              <a:rPr lang="hr-HR" sz="1200" dirty="0" smtClean="0">
                <a:solidFill>
                  <a:srgbClr val="FFC000"/>
                </a:solidFill>
              </a:rPr>
              <a:t> R. (2012) </a:t>
            </a:r>
            <a:r>
              <a:rPr lang="en-US" sz="1200" dirty="0" smtClean="0">
                <a:solidFill>
                  <a:srgbClr val="FFC000"/>
                </a:solidFill>
              </a:rPr>
              <a:t>Concept </a:t>
            </a:r>
            <a:r>
              <a:rPr lang="en-US" sz="1200" dirty="0">
                <a:solidFill>
                  <a:srgbClr val="FFC000"/>
                </a:solidFill>
              </a:rPr>
              <a:t>cells: the building blocks of declarative memory </a:t>
            </a:r>
            <a:r>
              <a:rPr lang="en-US" sz="1200" dirty="0" smtClean="0">
                <a:solidFill>
                  <a:srgbClr val="FFC000"/>
                </a:solidFill>
              </a:rPr>
              <a:t>functions</a:t>
            </a:r>
            <a:r>
              <a:rPr lang="hr-HR" sz="1200" dirty="0" smtClean="0">
                <a:solidFill>
                  <a:srgbClr val="FFC000"/>
                </a:solidFill>
              </a:rPr>
              <a:t>.</a:t>
            </a:r>
            <a:r>
              <a:rPr lang="en-US" sz="1200" dirty="0" smtClean="0">
                <a:solidFill>
                  <a:srgbClr val="FFC000"/>
                </a:solidFill>
              </a:rPr>
              <a:t> </a:t>
            </a:r>
            <a:r>
              <a:rPr lang="hr-HR" sz="1200" dirty="0" smtClean="0">
                <a:solidFill>
                  <a:srgbClr val="FFC000"/>
                </a:solidFill>
              </a:rPr>
              <a:t>Nat. </a:t>
            </a:r>
            <a:r>
              <a:rPr lang="hr-HR" sz="1200" dirty="0" err="1" smtClean="0">
                <a:solidFill>
                  <a:srgbClr val="FFC000"/>
                </a:solidFill>
              </a:rPr>
              <a:t>Rev</a:t>
            </a:r>
            <a:r>
              <a:rPr lang="hr-HR" sz="1200" dirty="0" smtClean="0">
                <a:solidFill>
                  <a:srgbClr val="FFC000"/>
                </a:solidFill>
              </a:rPr>
              <a:t>. </a:t>
            </a:r>
            <a:r>
              <a:rPr lang="hr-HR" sz="1200" dirty="0" err="1" smtClean="0">
                <a:solidFill>
                  <a:srgbClr val="FFC000"/>
                </a:solidFill>
              </a:rPr>
              <a:t>Neurosci</a:t>
            </a:r>
            <a:r>
              <a:rPr lang="hr-HR" sz="1200" dirty="0" smtClean="0">
                <a:solidFill>
                  <a:srgbClr val="FFC000"/>
                </a:solidFill>
              </a:rPr>
              <a:t>. 13: 587-597</a:t>
            </a:r>
            <a:endParaRPr lang="en-US" sz="1200" dirty="0">
              <a:solidFill>
                <a:srgbClr val="FFC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92696"/>
            <a:ext cx="8580634" cy="5752014"/>
          </a:xfrm>
          <a:prstGeom prst="rect">
            <a:avLst/>
          </a:prstGeom>
        </p:spPr>
      </p:pic>
    </p:spTree>
    <p:extLst>
      <p:ext uri="{BB962C8B-B14F-4D97-AF65-F5344CB8AC3E}">
        <p14:creationId xmlns:p14="http://schemas.microsoft.com/office/powerpoint/2010/main" val="27904996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836712"/>
            <a:ext cx="7266948" cy="5544616"/>
          </a:xfrm>
          <a:prstGeom prst="rect">
            <a:avLst/>
          </a:prstGeom>
        </p:spPr>
      </p:pic>
      <p:sp>
        <p:nvSpPr>
          <p:cNvPr id="5" name="TextBox 4"/>
          <p:cNvSpPr txBox="1"/>
          <p:nvPr/>
        </p:nvSpPr>
        <p:spPr>
          <a:xfrm>
            <a:off x="431032" y="6564047"/>
            <a:ext cx="7957392" cy="276999"/>
          </a:xfrm>
          <a:prstGeom prst="rect">
            <a:avLst/>
          </a:prstGeom>
          <a:noFill/>
        </p:spPr>
        <p:txBody>
          <a:bodyPr wrap="square" rtlCol="0">
            <a:spAutoFit/>
          </a:bodyPr>
          <a:lstStyle/>
          <a:p>
            <a:r>
              <a:rPr lang="hr-HR" sz="1200" dirty="0" err="1" smtClean="0">
                <a:solidFill>
                  <a:srgbClr val="FFC000"/>
                </a:solidFill>
              </a:rPr>
              <a:t>Quian</a:t>
            </a:r>
            <a:r>
              <a:rPr lang="hr-HR" sz="1200" dirty="0" smtClean="0">
                <a:solidFill>
                  <a:srgbClr val="FFC000"/>
                </a:solidFill>
              </a:rPr>
              <a:t> </a:t>
            </a:r>
            <a:r>
              <a:rPr lang="hr-HR" sz="1200" dirty="0" err="1" smtClean="0">
                <a:solidFill>
                  <a:srgbClr val="FFC000"/>
                </a:solidFill>
              </a:rPr>
              <a:t>Quaroga</a:t>
            </a:r>
            <a:r>
              <a:rPr lang="hr-HR" sz="1200" dirty="0" smtClean="0">
                <a:solidFill>
                  <a:srgbClr val="FFC000"/>
                </a:solidFill>
              </a:rPr>
              <a:t> R. (2012) </a:t>
            </a:r>
            <a:r>
              <a:rPr lang="en-US" sz="1200" dirty="0" smtClean="0">
                <a:solidFill>
                  <a:srgbClr val="FFC000"/>
                </a:solidFill>
              </a:rPr>
              <a:t>Concept </a:t>
            </a:r>
            <a:r>
              <a:rPr lang="en-US" sz="1200" dirty="0">
                <a:solidFill>
                  <a:srgbClr val="FFC000"/>
                </a:solidFill>
              </a:rPr>
              <a:t>cells: the building blocks of declarative memory </a:t>
            </a:r>
            <a:r>
              <a:rPr lang="en-US" sz="1200" dirty="0" smtClean="0">
                <a:solidFill>
                  <a:srgbClr val="FFC000"/>
                </a:solidFill>
              </a:rPr>
              <a:t>functions</a:t>
            </a:r>
            <a:r>
              <a:rPr lang="hr-HR" sz="1200" dirty="0" smtClean="0">
                <a:solidFill>
                  <a:srgbClr val="FFC000"/>
                </a:solidFill>
              </a:rPr>
              <a:t>.</a:t>
            </a:r>
            <a:r>
              <a:rPr lang="en-US" sz="1200" dirty="0" smtClean="0">
                <a:solidFill>
                  <a:srgbClr val="FFC000"/>
                </a:solidFill>
              </a:rPr>
              <a:t> </a:t>
            </a:r>
            <a:r>
              <a:rPr lang="hr-HR" sz="1200" dirty="0" smtClean="0">
                <a:solidFill>
                  <a:srgbClr val="FFC000"/>
                </a:solidFill>
              </a:rPr>
              <a:t>Nat. </a:t>
            </a:r>
            <a:r>
              <a:rPr lang="hr-HR" sz="1200" dirty="0" err="1" smtClean="0">
                <a:solidFill>
                  <a:srgbClr val="FFC000"/>
                </a:solidFill>
              </a:rPr>
              <a:t>Rev</a:t>
            </a:r>
            <a:r>
              <a:rPr lang="hr-HR" sz="1200" dirty="0" smtClean="0">
                <a:solidFill>
                  <a:srgbClr val="FFC000"/>
                </a:solidFill>
              </a:rPr>
              <a:t>. </a:t>
            </a:r>
            <a:r>
              <a:rPr lang="hr-HR" sz="1200" dirty="0" err="1" smtClean="0">
                <a:solidFill>
                  <a:srgbClr val="FFC000"/>
                </a:solidFill>
              </a:rPr>
              <a:t>Neurosci</a:t>
            </a:r>
            <a:r>
              <a:rPr lang="hr-HR" sz="1200" dirty="0" smtClean="0">
                <a:solidFill>
                  <a:srgbClr val="FFC000"/>
                </a:solidFill>
              </a:rPr>
              <a:t>. 13: 587-597</a:t>
            </a:r>
            <a:endParaRPr lang="en-US" sz="1200" dirty="0">
              <a:solidFill>
                <a:srgbClr val="FFC000"/>
              </a:solidFill>
            </a:endParaRPr>
          </a:p>
        </p:txBody>
      </p:sp>
      <p:sp>
        <p:nvSpPr>
          <p:cNvPr id="6" name="TextBox 5"/>
          <p:cNvSpPr txBox="1"/>
          <p:nvPr/>
        </p:nvSpPr>
        <p:spPr>
          <a:xfrm>
            <a:off x="1501469" y="129870"/>
            <a:ext cx="5816518" cy="584775"/>
          </a:xfrm>
          <a:prstGeom prst="rect">
            <a:avLst/>
          </a:prstGeom>
          <a:noFill/>
        </p:spPr>
        <p:txBody>
          <a:bodyPr wrap="square" rtlCol="0">
            <a:spAutoFit/>
          </a:bodyPr>
          <a:lstStyle/>
          <a:p>
            <a:r>
              <a:rPr lang="hr-HR" sz="1600" b="1" dirty="0" err="1" smtClean="0">
                <a:solidFill>
                  <a:srgbClr val="FFFF00"/>
                </a:solidFill>
              </a:rPr>
              <a:t>Attractor</a:t>
            </a:r>
            <a:r>
              <a:rPr lang="hr-HR" sz="1600" b="1" dirty="0" smtClean="0">
                <a:solidFill>
                  <a:srgbClr val="FFFF00"/>
                </a:solidFill>
              </a:rPr>
              <a:t> </a:t>
            </a:r>
            <a:r>
              <a:rPr lang="hr-HR" sz="1600" b="1" dirty="0" err="1" smtClean="0">
                <a:solidFill>
                  <a:srgbClr val="FFFF00"/>
                </a:solidFill>
              </a:rPr>
              <a:t>dynamics</a:t>
            </a:r>
            <a:r>
              <a:rPr lang="hr-HR" sz="1600" b="1" dirty="0" smtClean="0">
                <a:solidFill>
                  <a:srgbClr val="FFFF00"/>
                </a:solidFill>
              </a:rPr>
              <a:t> </a:t>
            </a:r>
            <a:r>
              <a:rPr lang="hr-HR" sz="1600" b="1" dirty="0" err="1" smtClean="0">
                <a:solidFill>
                  <a:srgbClr val="FFFF00"/>
                </a:solidFill>
              </a:rPr>
              <a:t>of</a:t>
            </a:r>
            <a:r>
              <a:rPr lang="hr-HR" sz="1600" b="1" dirty="0" smtClean="0">
                <a:solidFill>
                  <a:srgbClr val="FFFF00"/>
                </a:solidFill>
              </a:rPr>
              <a:t> </a:t>
            </a:r>
            <a:r>
              <a:rPr lang="hr-HR" sz="1600" b="1" dirty="0" err="1" smtClean="0">
                <a:solidFill>
                  <a:srgbClr val="FFFF00"/>
                </a:solidFill>
              </a:rPr>
              <a:t>concept</a:t>
            </a:r>
            <a:r>
              <a:rPr lang="hr-HR" sz="1600" b="1" dirty="0" smtClean="0">
                <a:solidFill>
                  <a:srgbClr val="FFFF00"/>
                </a:solidFill>
              </a:rPr>
              <a:t> </a:t>
            </a:r>
            <a:r>
              <a:rPr lang="hr-HR" sz="1600" b="1" dirty="0" err="1" smtClean="0">
                <a:solidFill>
                  <a:srgbClr val="FFFF00"/>
                </a:solidFill>
              </a:rPr>
              <a:t>neurons</a:t>
            </a:r>
            <a:r>
              <a:rPr lang="hr-HR" sz="1600" b="1" dirty="0">
                <a:solidFill>
                  <a:srgbClr val="FFFF00"/>
                </a:solidFill>
              </a:rPr>
              <a:t> </a:t>
            </a:r>
            <a:r>
              <a:rPr lang="hr-HR" sz="1600" b="1" dirty="0" err="1" smtClean="0">
                <a:solidFill>
                  <a:srgbClr val="FFFF00"/>
                </a:solidFill>
              </a:rPr>
              <a:t>from</a:t>
            </a:r>
            <a:r>
              <a:rPr lang="hr-HR" sz="1600" b="1" dirty="0" smtClean="0">
                <a:solidFill>
                  <a:srgbClr val="FFFF00"/>
                </a:solidFill>
              </a:rPr>
              <a:t> a </a:t>
            </a:r>
            <a:r>
              <a:rPr lang="hr-HR" sz="1600" b="1" dirty="0" err="1" smtClean="0">
                <a:solidFill>
                  <a:srgbClr val="FFFF00"/>
                </a:solidFill>
              </a:rPr>
              <a:t>few</a:t>
            </a:r>
            <a:r>
              <a:rPr lang="hr-HR" sz="1600" b="1" dirty="0" smtClean="0">
                <a:solidFill>
                  <a:srgbClr val="FFFF00"/>
                </a:solidFill>
              </a:rPr>
              <a:t> </a:t>
            </a:r>
            <a:r>
              <a:rPr lang="hr-HR" sz="1600" b="1" dirty="0" err="1" smtClean="0">
                <a:solidFill>
                  <a:srgbClr val="FFFF00"/>
                </a:solidFill>
              </a:rPr>
              <a:t>visual</a:t>
            </a:r>
            <a:r>
              <a:rPr lang="hr-HR" sz="1600" b="1" dirty="0" smtClean="0">
                <a:solidFill>
                  <a:srgbClr val="FFFF00"/>
                </a:solidFill>
              </a:rPr>
              <a:t> </a:t>
            </a:r>
            <a:r>
              <a:rPr lang="hr-HR" sz="1600" b="1" dirty="0" err="1" smtClean="0">
                <a:solidFill>
                  <a:srgbClr val="FFFF00"/>
                </a:solidFill>
              </a:rPr>
              <a:t>cues</a:t>
            </a:r>
            <a:endParaRPr lang="hr-HR" sz="1600" b="1" dirty="0">
              <a:solidFill>
                <a:srgbClr val="FFFF00"/>
              </a:solidFill>
            </a:endParaRPr>
          </a:p>
          <a:p>
            <a:r>
              <a:rPr lang="hr-HR" sz="1600" b="1" dirty="0" err="1" smtClean="0">
                <a:solidFill>
                  <a:srgbClr val="FFFF00"/>
                </a:solidFill>
              </a:rPr>
              <a:t>by</a:t>
            </a:r>
            <a:r>
              <a:rPr lang="hr-HR" sz="1600" b="1" dirty="0" smtClean="0">
                <a:solidFill>
                  <a:srgbClr val="FFFF00"/>
                </a:solidFill>
              </a:rPr>
              <a:t> </a:t>
            </a:r>
            <a:r>
              <a:rPr lang="hr-HR" sz="1600" b="1" dirty="0" err="1" smtClean="0">
                <a:solidFill>
                  <a:srgbClr val="FFFF00"/>
                </a:solidFill>
              </a:rPr>
              <a:t>the</a:t>
            </a:r>
            <a:r>
              <a:rPr lang="hr-HR" sz="1600" b="1" dirty="0" smtClean="0">
                <a:solidFill>
                  <a:srgbClr val="FFFF00"/>
                </a:solidFill>
              </a:rPr>
              <a:t> </a:t>
            </a:r>
            <a:r>
              <a:rPr lang="hr-HR" sz="1600" b="1" dirty="0" err="1" smtClean="0">
                <a:solidFill>
                  <a:srgbClr val="FFFF00"/>
                </a:solidFill>
              </a:rPr>
              <a:t>activation</a:t>
            </a:r>
            <a:r>
              <a:rPr lang="hr-HR" sz="1600" b="1" dirty="0" smtClean="0">
                <a:solidFill>
                  <a:srgbClr val="FFFF00"/>
                </a:solidFill>
              </a:rPr>
              <a:t> </a:t>
            </a:r>
            <a:r>
              <a:rPr lang="hr-HR" sz="1600" b="1" dirty="0" err="1" smtClean="0">
                <a:solidFill>
                  <a:srgbClr val="FFFF00"/>
                </a:solidFill>
              </a:rPr>
              <a:t>of</a:t>
            </a:r>
            <a:r>
              <a:rPr lang="hr-HR" sz="1600" b="1" dirty="0" smtClean="0">
                <a:solidFill>
                  <a:srgbClr val="FFFF00"/>
                </a:solidFill>
              </a:rPr>
              <a:t> a </a:t>
            </a:r>
            <a:r>
              <a:rPr lang="hr-HR" sz="1600" b="1" dirty="0" err="1" smtClean="0">
                <a:solidFill>
                  <a:srgbClr val="FFFF00"/>
                </a:solidFill>
              </a:rPr>
              <a:t>network</a:t>
            </a:r>
            <a:r>
              <a:rPr lang="hr-HR" sz="1600" b="1" dirty="0" smtClean="0">
                <a:solidFill>
                  <a:srgbClr val="FFFF00"/>
                </a:solidFill>
              </a:rPr>
              <a:t> </a:t>
            </a:r>
            <a:r>
              <a:rPr lang="hr-HR" sz="1600" b="1" dirty="0" err="1" smtClean="0">
                <a:solidFill>
                  <a:srgbClr val="FFFF00"/>
                </a:solidFill>
              </a:rPr>
              <a:t>representing</a:t>
            </a:r>
            <a:r>
              <a:rPr lang="hr-HR" sz="1600" b="1" dirty="0" smtClean="0">
                <a:solidFill>
                  <a:srgbClr val="FFFF00"/>
                </a:solidFill>
              </a:rPr>
              <a:t> a </a:t>
            </a:r>
            <a:r>
              <a:rPr lang="hr-HR" sz="1600" b="1" dirty="0" err="1" smtClean="0">
                <a:solidFill>
                  <a:srgbClr val="FFFF00"/>
                </a:solidFill>
              </a:rPr>
              <a:t>given</a:t>
            </a:r>
            <a:r>
              <a:rPr lang="hr-HR" sz="1600" b="1" dirty="0" smtClean="0">
                <a:solidFill>
                  <a:srgbClr val="FFFF00"/>
                </a:solidFill>
              </a:rPr>
              <a:t> </a:t>
            </a:r>
            <a:r>
              <a:rPr lang="hr-HR" sz="1600" b="1" dirty="0" err="1" smtClean="0">
                <a:solidFill>
                  <a:srgbClr val="FFFF00"/>
                </a:solidFill>
              </a:rPr>
              <a:t>concept</a:t>
            </a:r>
            <a:endParaRPr lang="en-US" sz="1600" b="1" dirty="0">
              <a:solidFill>
                <a:srgbClr val="FFFF00"/>
              </a:solidFill>
            </a:endParaRPr>
          </a:p>
        </p:txBody>
      </p:sp>
    </p:spTree>
    <p:extLst>
      <p:ext uri="{BB962C8B-B14F-4D97-AF65-F5344CB8AC3E}">
        <p14:creationId xmlns:p14="http://schemas.microsoft.com/office/powerpoint/2010/main" val="29680841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29063"/>
            <a:ext cx="8229600" cy="937783"/>
          </a:xfrm>
        </p:spPr>
        <p:txBody>
          <a:bodyPr>
            <a:noAutofit/>
          </a:bodyPr>
          <a:lstStyle/>
          <a:p>
            <a:r>
              <a:rPr lang="hr-HR" sz="2400" b="1" dirty="0" err="1" smtClean="0">
                <a:solidFill>
                  <a:srgbClr val="FFFF00"/>
                </a:solidFill>
              </a:rPr>
              <a:t>Striking</a:t>
            </a:r>
            <a:r>
              <a:rPr lang="hr-HR" sz="2400" b="1" dirty="0" smtClean="0">
                <a:solidFill>
                  <a:srgbClr val="FFFF00"/>
                </a:solidFill>
              </a:rPr>
              <a:t> </a:t>
            </a:r>
            <a:r>
              <a:rPr lang="hr-HR" sz="2400" b="1" dirty="0" err="1" smtClean="0">
                <a:solidFill>
                  <a:srgbClr val="FFFF00"/>
                </a:solidFill>
              </a:rPr>
              <a:t>similarities</a:t>
            </a:r>
            <a:r>
              <a:rPr lang="hr-HR" sz="2400" b="1" dirty="0" smtClean="0">
                <a:solidFill>
                  <a:srgbClr val="FFFF00"/>
                </a:solidFill>
              </a:rPr>
              <a:t> </a:t>
            </a:r>
            <a:r>
              <a:rPr lang="hr-HR" sz="2400" b="1" dirty="0" err="1" smtClean="0">
                <a:solidFill>
                  <a:srgbClr val="FFFF00"/>
                </a:solidFill>
              </a:rPr>
              <a:t>between</a:t>
            </a:r>
            <a:r>
              <a:rPr lang="hr-HR" sz="2400" b="1" dirty="0" smtClean="0">
                <a:solidFill>
                  <a:srgbClr val="FFFF00"/>
                </a:solidFill>
              </a:rPr>
              <a:t> place </a:t>
            </a:r>
            <a:r>
              <a:rPr lang="hr-HR" sz="2400" b="1" dirty="0" err="1" smtClean="0">
                <a:solidFill>
                  <a:srgbClr val="FFFF00"/>
                </a:solidFill>
              </a:rPr>
              <a:t>cells</a:t>
            </a:r>
            <a:r>
              <a:rPr lang="hr-HR" sz="2400" b="1" dirty="0" smtClean="0">
                <a:solidFill>
                  <a:srgbClr val="FFFF00"/>
                </a:solidFill>
              </a:rPr>
              <a:t> </a:t>
            </a:r>
            <a:r>
              <a:rPr lang="hr-HR" sz="2400" b="1" dirty="0" err="1" smtClean="0">
                <a:solidFill>
                  <a:srgbClr val="FFFF00"/>
                </a:solidFill>
              </a:rPr>
              <a:t>in</a:t>
            </a:r>
            <a:r>
              <a:rPr lang="hr-HR" sz="2400" b="1" dirty="0" smtClean="0">
                <a:solidFill>
                  <a:srgbClr val="FFFF00"/>
                </a:solidFill>
              </a:rPr>
              <a:t> </a:t>
            </a:r>
            <a:r>
              <a:rPr lang="hr-HR" sz="2400" b="1" dirty="0" err="1" smtClean="0">
                <a:solidFill>
                  <a:srgbClr val="FFFF00"/>
                </a:solidFill>
              </a:rPr>
              <a:t>the</a:t>
            </a:r>
            <a:r>
              <a:rPr lang="hr-HR" sz="2400" b="1" dirty="0" smtClean="0">
                <a:solidFill>
                  <a:srgbClr val="FFFF00"/>
                </a:solidFill>
              </a:rPr>
              <a:t> </a:t>
            </a:r>
            <a:r>
              <a:rPr lang="hr-HR" sz="2400" b="1" dirty="0" err="1" smtClean="0">
                <a:solidFill>
                  <a:srgbClr val="FFFF00"/>
                </a:solidFill>
              </a:rPr>
              <a:t>rodent</a:t>
            </a:r>
            <a:r>
              <a:rPr lang="hr-HR" sz="2400" b="1" dirty="0" smtClean="0">
                <a:solidFill>
                  <a:srgbClr val="FFFF00"/>
                </a:solidFill>
              </a:rPr>
              <a:t> </a:t>
            </a:r>
            <a:r>
              <a:rPr lang="hr-HR" sz="2400" b="1" dirty="0" err="1" smtClean="0">
                <a:solidFill>
                  <a:srgbClr val="FFFF00"/>
                </a:solidFill>
              </a:rPr>
              <a:t>hippocampus</a:t>
            </a:r>
            <a:r>
              <a:rPr lang="hr-HR" sz="2400" b="1" dirty="0" smtClean="0">
                <a:solidFill>
                  <a:srgbClr val="FFFF00"/>
                </a:solidFill>
              </a:rPr>
              <a:t> </a:t>
            </a:r>
            <a:r>
              <a:rPr lang="hr-HR" sz="2400" b="1" dirty="0" err="1" smtClean="0">
                <a:solidFill>
                  <a:srgbClr val="FFFF00"/>
                </a:solidFill>
              </a:rPr>
              <a:t>and</a:t>
            </a:r>
            <a:r>
              <a:rPr lang="hr-HR" sz="2400" b="1" dirty="0" smtClean="0">
                <a:solidFill>
                  <a:srgbClr val="FFFF00"/>
                </a:solidFill>
              </a:rPr>
              <a:t> </a:t>
            </a:r>
            <a:r>
              <a:rPr lang="hr-HR" sz="2400" b="1" dirty="0" err="1" smtClean="0">
                <a:solidFill>
                  <a:srgbClr val="FFFF00"/>
                </a:solidFill>
              </a:rPr>
              <a:t>concept</a:t>
            </a:r>
            <a:r>
              <a:rPr lang="hr-HR" sz="2400" b="1" dirty="0" smtClean="0">
                <a:solidFill>
                  <a:srgbClr val="FFFF00"/>
                </a:solidFill>
              </a:rPr>
              <a:t> </a:t>
            </a:r>
            <a:r>
              <a:rPr lang="hr-HR" sz="2400" b="1" dirty="0" err="1" smtClean="0">
                <a:solidFill>
                  <a:srgbClr val="FFFF00"/>
                </a:solidFill>
              </a:rPr>
              <a:t>neurons</a:t>
            </a:r>
            <a:r>
              <a:rPr lang="hr-HR" sz="2400" b="1" dirty="0" smtClean="0">
                <a:solidFill>
                  <a:srgbClr val="FFFF00"/>
                </a:solidFill>
              </a:rPr>
              <a:t> </a:t>
            </a:r>
            <a:r>
              <a:rPr lang="hr-HR" sz="2400" b="1" dirty="0" err="1" smtClean="0">
                <a:solidFill>
                  <a:srgbClr val="FFFF00"/>
                </a:solidFill>
              </a:rPr>
              <a:t>in</a:t>
            </a:r>
            <a:r>
              <a:rPr lang="hr-HR" sz="2400" b="1" dirty="0" smtClean="0">
                <a:solidFill>
                  <a:srgbClr val="FFFF00"/>
                </a:solidFill>
              </a:rPr>
              <a:t> MTL </a:t>
            </a:r>
            <a:r>
              <a:rPr lang="hr-HR" sz="2400" b="1" dirty="0" err="1" smtClean="0">
                <a:solidFill>
                  <a:srgbClr val="FFFF00"/>
                </a:solidFill>
              </a:rPr>
              <a:t>of</a:t>
            </a:r>
            <a:r>
              <a:rPr lang="hr-HR" sz="2400" b="1" dirty="0" smtClean="0">
                <a:solidFill>
                  <a:srgbClr val="FFFF00"/>
                </a:solidFill>
              </a:rPr>
              <a:t> </a:t>
            </a:r>
            <a:r>
              <a:rPr lang="hr-HR" sz="2400" b="1" dirty="0" err="1" smtClean="0">
                <a:solidFill>
                  <a:srgbClr val="FFFF00"/>
                </a:solidFill>
              </a:rPr>
              <a:t>humans</a:t>
            </a:r>
            <a:r>
              <a:rPr lang="hr-HR" sz="2400" b="1" dirty="0" smtClean="0">
                <a:solidFill>
                  <a:srgbClr val="FFFF00"/>
                </a:solidFill>
              </a:rPr>
              <a:t>:</a:t>
            </a:r>
            <a:endParaRPr lang="en-US" sz="2400" b="1" dirty="0">
              <a:solidFill>
                <a:srgbClr val="FFFF00"/>
              </a:solidFill>
            </a:endParaRPr>
          </a:p>
        </p:txBody>
      </p:sp>
      <p:sp>
        <p:nvSpPr>
          <p:cNvPr id="3" name="Content Placeholder 2"/>
          <p:cNvSpPr>
            <a:spLocks noGrp="1"/>
          </p:cNvSpPr>
          <p:nvPr>
            <p:ph idx="1"/>
          </p:nvPr>
        </p:nvSpPr>
        <p:spPr>
          <a:xfrm>
            <a:off x="0" y="908720"/>
            <a:ext cx="9144000" cy="5589240"/>
          </a:xfrm>
        </p:spPr>
        <p:txBody>
          <a:bodyPr>
            <a:noAutofit/>
          </a:bodyPr>
          <a:lstStyle/>
          <a:p>
            <a:pPr marL="0" indent="0">
              <a:buNone/>
            </a:pPr>
            <a:r>
              <a:rPr lang="hr-HR" sz="1600" dirty="0" smtClean="0">
                <a:solidFill>
                  <a:schemeClr val="bg1"/>
                </a:solidFill>
              </a:rPr>
              <a:t>1. </a:t>
            </a:r>
            <a:r>
              <a:rPr lang="hr-HR" sz="1600" dirty="0" err="1" smtClean="0">
                <a:solidFill>
                  <a:schemeClr val="bg1"/>
                </a:solidFill>
              </a:rPr>
              <a:t>Both</a:t>
            </a:r>
            <a:r>
              <a:rPr lang="hr-HR" sz="1600" dirty="0" smtClean="0">
                <a:solidFill>
                  <a:schemeClr val="bg1"/>
                </a:solidFill>
              </a:rPr>
              <a:t> are </a:t>
            </a:r>
            <a:r>
              <a:rPr lang="hr-HR" sz="1600" dirty="0" err="1" smtClean="0">
                <a:solidFill>
                  <a:schemeClr val="bg1"/>
                </a:solidFill>
              </a:rPr>
              <a:t>very</a:t>
            </a:r>
            <a:r>
              <a:rPr lang="hr-HR" sz="1600" dirty="0" smtClean="0">
                <a:solidFill>
                  <a:schemeClr val="bg1"/>
                </a:solidFill>
              </a:rPr>
              <a:t> </a:t>
            </a:r>
            <a:r>
              <a:rPr lang="hr-HR" sz="1600" u="sng" dirty="0" err="1" smtClean="0">
                <a:solidFill>
                  <a:srgbClr val="FFFF00"/>
                </a:solidFill>
              </a:rPr>
              <a:t>selective</a:t>
            </a:r>
            <a:r>
              <a:rPr lang="hr-HR" sz="1600" u="sng" dirty="0" smtClean="0">
                <a:solidFill>
                  <a:srgbClr val="FFFF00"/>
                </a:solidFill>
              </a:rPr>
              <a:t> </a:t>
            </a:r>
            <a:r>
              <a:rPr lang="hr-HR" sz="1600" u="sng" dirty="0" err="1" smtClean="0">
                <a:solidFill>
                  <a:srgbClr val="FFFF00"/>
                </a:solidFill>
              </a:rPr>
              <a:t>and</a:t>
            </a:r>
            <a:r>
              <a:rPr lang="hr-HR" sz="1600" u="sng" dirty="0" smtClean="0">
                <a:solidFill>
                  <a:srgbClr val="FFFF00"/>
                </a:solidFill>
              </a:rPr>
              <a:t> </a:t>
            </a:r>
            <a:r>
              <a:rPr lang="hr-HR" sz="1600" u="sng" dirty="0" err="1" smtClean="0">
                <a:solidFill>
                  <a:srgbClr val="FFFF00"/>
                </a:solidFill>
              </a:rPr>
              <a:t>fire</a:t>
            </a:r>
            <a:r>
              <a:rPr lang="hr-HR" sz="1600" u="sng" dirty="0" smtClean="0">
                <a:solidFill>
                  <a:srgbClr val="FFFF00"/>
                </a:solidFill>
              </a:rPr>
              <a:t> to </a:t>
            </a:r>
            <a:r>
              <a:rPr lang="hr-HR" sz="1600" u="sng" dirty="0" err="1" smtClean="0">
                <a:solidFill>
                  <a:srgbClr val="FFFF00"/>
                </a:solidFill>
              </a:rPr>
              <a:t>their</a:t>
            </a:r>
            <a:r>
              <a:rPr lang="hr-HR" sz="1600" u="sng" dirty="0" smtClean="0">
                <a:solidFill>
                  <a:srgbClr val="FFFF00"/>
                </a:solidFill>
              </a:rPr>
              <a:t> </a:t>
            </a:r>
            <a:r>
              <a:rPr lang="hr-HR" sz="1600" u="sng" dirty="0" err="1" smtClean="0">
                <a:solidFill>
                  <a:srgbClr val="FFFF00"/>
                </a:solidFill>
              </a:rPr>
              <a:t>preferred</a:t>
            </a:r>
            <a:r>
              <a:rPr lang="hr-HR" sz="1600" u="sng" dirty="0" smtClean="0">
                <a:solidFill>
                  <a:srgbClr val="FFFF00"/>
                </a:solidFill>
              </a:rPr>
              <a:t> </a:t>
            </a:r>
            <a:r>
              <a:rPr lang="hr-HR" sz="1600" u="sng" dirty="0" err="1" smtClean="0">
                <a:solidFill>
                  <a:srgbClr val="FFFF00"/>
                </a:solidFill>
              </a:rPr>
              <a:t>stimulus</a:t>
            </a:r>
            <a:r>
              <a:rPr lang="hr-HR" sz="1600" u="sng" dirty="0" smtClean="0">
                <a:solidFill>
                  <a:srgbClr val="FFFF00"/>
                </a:solidFill>
              </a:rPr>
              <a:t> </a:t>
            </a:r>
            <a:r>
              <a:rPr lang="hr-HR" sz="1600" dirty="0" smtClean="0">
                <a:solidFill>
                  <a:schemeClr val="bg1"/>
                </a:solidFill>
              </a:rPr>
              <a:t>(place </a:t>
            </a:r>
            <a:r>
              <a:rPr lang="hr-HR" sz="1600" dirty="0" err="1" smtClean="0">
                <a:solidFill>
                  <a:schemeClr val="bg1"/>
                </a:solidFill>
              </a:rPr>
              <a:t>field</a:t>
            </a:r>
            <a:r>
              <a:rPr lang="hr-HR" sz="1600" dirty="0" smtClean="0">
                <a:solidFill>
                  <a:schemeClr val="bg1"/>
                </a:solidFill>
              </a:rPr>
              <a:t> / </a:t>
            </a:r>
            <a:r>
              <a:rPr lang="hr-HR" sz="1600" dirty="0" err="1" smtClean="0">
                <a:solidFill>
                  <a:schemeClr val="bg1"/>
                </a:solidFill>
              </a:rPr>
              <a:t>concept</a:t>
            </a:r>
            <a:r>
              <a:rPr lang="hr-HR" sz="1600" dirty="0" smtClean="0">
                <a:solidFill>
                  <a:schemeClr val="bg1"/>
                </a:solidFill>
              </a:rPr>
              <a:t>)</a:t>
            </a:r>
          </a:p>
          <a:p>
            <a:pPr marL="514350" indent="-514350">
              <a:buAutoNum type="arabicPeriod"/>
            </a:pPr>
            <a:endParaRPr lang="hr-HR" sz="1600" dirty="0" smtClean="0">
              <a:solidFill>
                <a:schemeClr val="bg1"/>
              </a:solidFill>
            </a:endParaRPr>
          </a:p>
          <a:p>
            <a:pPr marL="0" indent="0">
              <a:buNone/>
            </a:pPr>
            <a:r>
              <a:rPr lang="hr-HR" sz="1600" dirty="0" smtClean="0">
                <a:solidFill>
                  <a:schemeClr val="bg1"/>
                </a:solidFill>
              </a:rPr>
              <a:t>2. P</a:t>
            </a:r>
            <a:r>
              <a:rPr lang="en-US" sz="1600" dirty="0" smtClean="0">
                <a:solidFill>
                  <a:schemeClr val="bg1"/>
                </a:solidFill>
              </a:rPr>
              <a:t>lace </a:t>
            </a:r>
            <a:r>
              <a:rPr lang="en-US" sz="1600" dirty="0">
                <a:solidFill>
                  <a:schemeClr val="bg1"/>
                </a:solidFill>
              </a:rPr>
              <a:t>cells give an </a:t>
            </a:r>
            <a:r>
              <a:rPr lang="en-US" sz="1600" u="sng" dirty="0">
                <a:solidFill>
                  <a:srgbClr val="FFFF00"/>
                </a:solidFill>
              </a:rPr>
              <a:t>explicit representation of the environment</a:t>
            </a:r>
            <a:r>
              <a:rPr lang="en-US" sz="1600" dirty="0">
                <a:solidFill>
                  <a:schemeClr val="bg1"/>
                </a:solidFill>
              </a:rPr>
              <a:t> that allows an accurate prediction of the animal’s </a:t>
            </a:r>
            <a:r>
              <a:rPr lang="en-US" sz="1600" dirty="0" smtClean="0">
                <a:solidFill>
                  <a:schemeClr val="bg1"/>
                </a:solidFill>
              </a:rPr>
              <a:t>location</a:t>
            </a:r>
            <a:r>
              <a:rPr lang="hr-HR" sz="1600" dirty="0" smtClean="0">
                <a:solidFill>
                  <a:schemeClr val="bg1"/>
                </a:solidFill>
              </a:rPr>
              <a:t>, </a:t>
            </a:r>
            <a:r>
              <a:rPr lang="en-US" sz="1600" dirty="0" smtClean="0">
                <a:solidFill>
                  <a:schemeClr val="bg1"/>
                </a:solidFill>
              </a:rPr>
              <a:t>similar </a:t>
            </a:r>
            <a:r>
              <a:rPr lang="en-US" sz="1600" dirty="0">
                <a:solidFill>
                  <a:schemeClr val="bg1"/>
                </a:solidFill>
              </a:rPr>
              <a:t>to the </a:t>
            </a:r>
            <a:r>
              <a:rPr lang="en-US" sz="1600" u="sng" dirty="0">
                <a:solidFill>
                  <a:srgbClr val="FFFF00"/>
                </a:solidFill>
              </a:rPr>
              <a:t>explicit representation of concepts</a:t>
            </a:r>
            <a:r>
              <a:rPr lang="en-US" sz="1600" dirty="0">
                <a:solidFill>
                  <a:schemeClr val="bg1"/>
                </a:solidFill>
              </a:rPr>
              <a:t> by human MTL neurons that </a:t>
            </a:r>
            <a:r>
              <a:rPr lang="en-US" sz="1600" dirty="0" smtClean="0">
                <a:solidFill>
                  <a:schemeClr val="bg1"/>
                </a:solidFill>
              </a:rPr>
              <a:t>allow </a:t>
            </a:r>
            <a:r>
              <a:rPr lang="en-US" sz="1600" dirty="0">
                <a:solidFill>
                  <a:schemeClr val="bg1"/>
                </a:solidFill>
              </a:rPr>
              <a:t>the prediction of the stimulus </a:t>
            </a:r>
            <a:r>
              <a:rPr lang="en-US" sz="1600" dirty="0" smtClean="0">
                <a:solidFill>
                  <a:schemeClr val="bg1"/>
                </a:solidFill>
              </a:rPr>
              <a:t>seen</a:t>
            </a:r>
            <a:endParaRPr lang="hr-HR" sz="1600" dirty="0" smtClean="0">
              <a:solidFill>
                <a:schemeClr val="bg1"/>
              </a:solidFill>
            </a:endParaRPr>
          </a:p>
          <a:p>
            <a:pPr marL="514350" indent="-514350">
              <a:buAutoNum type="arabicPeriod"/>
            </a:pPr>
            <a:endParaRPr lang="hr-HR" sz="1600" dirty="0" smtClean="0">
              <a:solidFill>
                <a:schemeClr val="bg1"/>
              </a:solidFill>
            </a:endParaRPr>
          </a:p>
          <a:p>
            <a:pPr marL="0" indent="0">
              <a:buNone/>
            </a:pPr>
            <a:r>
              <a:rPr lang="hr-HR" sz="1600" dirty="0" smtClean="0">
                <a:solidFill>
                  <a:schemeClr val="bg1"/>
                </a:solidFill>
              </a:rPr>
              <a:t>3. </a:t>
            </a:r>
            <a:r>
              <a:rPr lang="hr-HR" sz="1600" dirty="0" err="1" smtClean="0">
                <a:solidFill>
                  <a:schemeClr val="bg1"/>
                </a:solidFill>
              </a:rPr>
              <a:t>Both</a:t>
            </a:r>
            <a:r>
              <a:rPr lang="hr-HR" sz="1600" dirty="0" smtClean="0">
                <a:solidFill>
                  <a:schemeClr val="bg1"/>
                </a:solidFill>
              </a:rPr>
              <a:t> </a:t>
            </a:r>
            <a:r>
              <a:rPr lang="en-US" sz="1600" dirty="0" smtClean="0">
                <a:solidFill>
                  <a:schemeClr val="bg1"/>
                </a:solidFill>
              </a:rPr>
              <a:t>place </a:t>
            </a:r>
            <a:r>
              <a:rPr lang="hr-HR" sz="1600" dirty="0" err="1" smtClean="0">
                <a:solidFill>
                  <a:schemeClr val="bg1"/>
                </a:solidFill>
              </a:rPr>
              <a:t>and</a:t>
            </a:r>
            <a:r>
              <a:rPr lang="hr-HR" sz="1600" dirty="0" smtClean="0">
                <a:solidFill>
                  <a:schemeClr val="bg1"/>
                </a:solidFill>
              </a:rPr>
              <a:t> </a:t>
            </a:r>
            <a:r>
              <a:rPr lang="hr-HR" sz="1600" dirty="0" err="1" smtClean="0">
                <a:solidFill>
                  <a:schemeClr val="bg1"/>
                </a:solidFill>
              </a:rPr>
              <a:t>concept</a:t>
            </a:r>
            <a:r>
              <a:rPr lang="hr-HR" sz="1600" dirty="0" smtClean="0">
                <a:solidFill>
                  <a:schemeClr val="bg1"/>
                </a:solidFill>
              </a:rPr>
              <a:t> </a:t>
            </a:r>
            <a:r>
              <a:rPr lang="hr-HR" sz="1600" dirty="0" err="1" smtClean="0">
                <a:solidFill>
                  <a:schemeClr val="bg1"/>
                </a:solidFill>
              </a:rPr>
              <a:t>cells</a:t>
            </a:r>
            <a:r>
              <a:rPr lang="en-US" sz="1600" dirty="0" smtClean="0">
                <a:solidFill>
                  <a:schemeClr val="bg1"/>
                </a:solidFill>
              </a:rPr>
              <a:t> </a:t>
            </a:r>
            <a:r>
              <a:rPr lang="en-US" sz="1600" dirty="0">
                <a:solidFill>
                  <a:schemeClr val="bg1"/>
                </a:solidFill>
              </a:rPr>
              <a:t>show </a:t>
            </a:r>
            <a:r>
              <a:rPr lang="en-US" sz="1600" u="sng" dirty="0">
                <a:solidFill>
                  <a:srgbClr val="FFFF00"/>
                </a:solidFill>
              </a:rPr>
              <a:t>attractor dynamics</a:t>
            </a:r>
            <a:r>
              <a:rPr lang="en-US" sz="1600" dirty="0">
                <a:solidFill>
                  <a:schemeClr val="bg1"/>
                </a:solidFill>
              </a:rPr>
              <a:t>: their firing changes abruptly when environmental shapes are changed </a:t>
            </a:r>
            <a:r>
              <a:rPr lang="en-US" sz="1600" dirty="0" smtClean="0">
                <a:solidFill>
                  <a:schemeClr val="bg1"/>
                </a:solidFill>
              </a:rPr>
              <a:t>incrementally</a:t>
            </a:r>
            <a:r>
              <a:rPr lang="hr-HR" sz="1600" dirty="0" smtClean="0">
                <a:solidFill>
                  <a:schemeClr val="bg1"/>
                </a:solidFill>
              </a:rPr>
              <a:t>, </a:t>
            </a:r>
            <a:r>
              <a:rPr lang="hr-HR" sz="1600" dirty="0" err="1" smtClean="0">
                <a:solidFill>
                  <a:schemeClr val="bg1"/>
                </a:solidFill>
              </a:rPr>
              <a:t>which</a:t>
            </a:r>
            <a:r>
              <a:rPr lang="hr-HR" sz="1600" dirty="0">
                <a:solidFill>
                  <a:schemeClr val="bg1"/>
                </a:solidFill>
              </a:rPr>
              <a:t> </a:t>
            </a:r>
            <a:r>
              <a:rPr lang="hr-HR" sz="1600" dirty="0" err="1" smtClean="0">
                <a:solidFill>
                  <a:schemeClr val="bg1"/>
                </a:solidFill>
              </a:rPr>
              <a:t>resembles</a:t>
            </a:r>
            <a:r>
              <a:rPr lang="en-US" sz="1600" dirty="0" smtClean="0">
                <a:solidFill>
                  <a:schemeClr val="bg1"/>
                </a:solidFill>
              </a:rPr>
              <a:t> </a:t>
            </a:r>
            <a:r>
              <a:rPr lang="en-US" sz="1600" dirty="0">
                <a:solidFill>
                  <a:schemeClr val="bg1"/>
                </a:solidFill>
              </a:rPr>
              <a:t>all‑or‑none responses of human MTL </a:t>
            </a:r>
            <a:r>
              <a:rPr lang="en-US" sz="1600" dirty="0" smtClean="0">
                <a:solidFill>
                  <a:schemeClr val="bg1"/>
                </a:solidFill>
              </a:rPr>
              <a:t>neurons</a:t>
            </a:r>
            <a:r>
              <a:rPr lang="hr-HR" sz="1600" dirty="0" smtClean="0">
                <a:solidFill>
                  <a:schemeClr val="bg1"/>
                </a:solidFill>
              </a:rPr>
              <a:t> </a:t>
            </a:r>
            <a:r>
              <a:rPr lang="hr-HR" sz="1600" dirty="0" err="1" smtClean="0">
                <a:solidFill>
                  <a:schemeClr val="bg1"/>
                </a:solidFill>
              </a:rPr>
              <a:t>that</a:t>
            </a:r>
            <a:r>
              <a:rPr lang="en-US" sz="1600" dirty="0" smtClean="0">
                <a:solidFill>
                  <a:schemeClr val="bg1"/>
                </a:solidFill>
              </a:rPr>
              <a:t> </a:t>
            </a:r>
            <a:r>
              <a:rPr lang="en-US" sz="1600" dirty="0">
                <a:solidFill>
                  <a:schemeClr val="bg1"/>
                </a:solidFill>
              </a:rPr>
              <a:t>dramatically change their firing upon picture recognition and could set up on an attractor (by the activation of a network representing a given concept) from a few visual </a:t>
            </a:r>
            <a:r>
              <a:rPr lang="en-US" sz="1600" dirty="0" smtClean="0">
                <a:solidFill>
                  <a:schemeClr val="bg1"/>
                </a:solidFill>
              </a:rPr>
              <a:t>cues</a:t>
            </a:r>
            <a:endParaRPr lang="hr-HR" sz="1600" dirty="0" smtClean="0">
              <a:solidFill>
                <a:schemeClr val="bg1"/>
              </a:solidFill>
            </a:endParaRPr>
          </a:p>
          <a:p>
            <a:pPr marL="514350" indent="-514350">
              <a:buAutoNum type="arabicPeriod"/>
            </a:pPr>
            <a:endParaRPr lang="hr-HR" sz="1600" dirty="0" smtClean="0">
              <a:solidFill>
                <a:schemeClr val="bg1"/>
              </a:solidFill>
            </a:endParaRPr>
          </a:p>
          <a:p>
            <a:pPr marL="0" indent="0">
              <a:buNone/>
            </a:pPr>
            <a:r>
              <a:rPr lang="hr-HR" sz="1600" dirty="0" smtClean="0">
                <a:solidFill>
                  <a:schemeClr val="bg1"/>
                </a:solidFill>
              </a:rPr>
              <a:t>4. </a:t>
            </a:r>
            <a:r>
              <a:rPr lang="hr-HR" sz="1600" dirty="0" err="1" smtClean="0">
                <a:solidFill>
                  <a:schemeClr val="bg1"/>
                </a:solidFill>
              </a:rPr>
              <a:t>Pl</a:t>
            </a:r>
            <a:r>
              <a:rPr lang="en-US" sz="1600" dirty="0" smtClean="0">
                <a:solidFill>
                  <a:schemeClr val="bg1"/>
                </a:solidFill>
              </a:rPr>
              <a:t>ace </a:t>
            </a:r>
            <a:r>
              <a:rPr lang="en-US" sz="1600" dirty="0">
                <a:solidFill>
                  <a:schemeClr val="bg1"/>
                </a:solidFill>
              </a:rPr>
              <a:t>cells maintain their tuning after the light is turned </a:t>
            </a:r>
            <a:r>
              <a:rPr lang="en-US" sz="1600" dirty="0" smtClean="0">
                <a:solidFill>
                  <a:schemeClr val="bg1"/>
                </a:solidFill>
              </a:rPr>
              <a:t>off </a:t>
            </a:r>
            <a:r>
              <a:rPr lang="en-US" sz="1600" dirty="0">
                <a:solidFill>
                  <a:schemeClr val="bg1"/>
                </a:solidFill>
              </a:rPr>
              <a:t>— that is, their </a:t>
            </a:r>
            <a:r>
              <a:rPr lang="en-US" sz="1600" u="sng" dirty="0">
                <a:solidFill>
                  <a:srgbClr val="FFFF00"/>
                </a:solidFill>
              </a:rPr>
              <a:t>firing can be triggered in the absence of visual information</a:t>
            </a:r>
            <a:r>
              <a:rPr lang="en-US" sz="1600" dirty="0">
                <a:solidFill>
                  <a:schemeClr val="bg1"/>
                </a:solidFill>
              </a:rPr>
              <a:t> — just like the firing of concept cells can be elicited by </a:t>
            </a:r>
            <a:r>
              <a:rPr lang="en-US" sz="1600" dirty="0" smtClean="0">
                <a:solidFill>
                  <a:schemeClr val="bg1"/>
                </a:solidFill>
              </a:rPr>
              <a:t>imagery, </a:t>
            </a:r>
            <a:r>
              <a:rPr lang="en-US" sz="1600" dirty="0">
                <a:solidFill>
                  <a:schemeClr val="bg1"/>
                </a:solidFill>
              </a:rPr>
              <a:t>internal </a:t>
            </a:r>
            <a:r>
              <a:rPr lang="en-US" sz="1600" dirty="0" smtClean="0">
                <a:solidFill>
                  <a:schemeClr val="bg1"/>
                </a:solidFill>
              </a:rPr>
              <a:t>thoughts </a:t>
            </a:r>
            <a:r>
              <a:rPr lang="en-US" sz="1600" dirty="0">
                <a:solidFill>
                  <a:schemeClr val="bg1"/>
                </a:solidFill>
              </a:rPr>
              <a:t>or </a:t>
            </a:r>
            <a:r>
              <a:rPr lang="en-US" sz="1600" dirty="0" smtClean="0">
                <a:solidFill>
                  <a:schemeClr val="bg1"/>
                </a:solidFill>
              </a:rPr>
              <a:t>recall</a:t>
            </a:r>
            <a:endParaRPr lang="hr-HR" sz="1600" dirty="0" smtClean="0">
              <a:solidFill>
                <a:schemeClr val="bg1"/>
              </a:solidFill>
            </a:endParaRPr>
          </a:p>
          <a:p>
            <a:pPr marL="514350" indent="-514350">
              <a:buAutoNum type="arabicPeriod"/>
            </a:pPr>
            <a:endParaRPr lang="hr-HR" sz="1600" dirty="0" smtClean="0">
              <a:solidFill>
                <a:schemeClr val="bg1"/>
              </a:solidFill>
            </a:endParaRPr>
          </a:p>
          <a:p>
            <a:pPr marL="0" indent="0">
              <a:buNone/>
            </a:pPr>
            <a:r>
              <a:rPr lang="hr-HR" sz="1600" dirty="0" smtClean="0">
                <a:solidFill>
                  <a:schemeClr val="bg1"/>
                </a:solidFill>
              </a:rPr>
              <a:t>5. P</a:t>
            </a:r>
            <a:r>
              <a:rPr lang="en-US" sz="1600" dirty="0" smtClean="0">
                <a:solidFill>
                  <a:schemeClr val="bg1"/>
                </a:solidFill>
              </a:rPr>
              <a:t>lace </a:t>
            </a:r>
            <a:r>
              <a:rPr lang="en-US" sz="1600" dirty="0">
                <a:solidFill>
                  <a:schemeClr val="bg1"/>
                </a:solidFill>
              </a:rPr>
              <a:t>cells </a:t>
            </a:r>
            <a:r>
              <a:rPr lang="en-US" sz="1600" u="sng" dirty="0">
                <a:solidFill>
                  <a:srgbClr val="FFFF00"/>
                </a:solidFill>
              </a:rPr>
              <a:t>can be formed within </a:t>
            </a:r>
            <a:r>
              <a:rPr lang="en-US" sz="1600" u="sng" dirty="0" smtClean="0">
                <a:solidFill>
                  <a:srgbClr val="FFFF00"/>
                </a:solidFill>
              </a:rPr>
              <a:t>minutes</a:t>
            </a:r>
            <a:r>
              <a:rPr lang="en-US" sz="1600" dirty="0" smtClean="0">
                <a:solidFill>
                  <a:schemeClr val="bg1"/>
                </a:solidFill>
              </a:rPr>
              <a:t>, </a:t>
            </a:r>
            <a:r>
              <a:rPr lang="en-US" sz="1600" dirty="0">
                <a:solidFill>
                  <a:schemeClr val="bg1"/>
                </a:solidFill>
              </a:rPr>
              <a:t>and concept cells can also encode new concepts and associations relatively </a:t>
            </a:r>
            <a:r>
              <a:rPr lang="en-US" sz="1600" dirty="0" smtClean="0">
                <a:solidFill>
                  <a:schemeClr val="bg1"/>
                </a:solidFill>
              </a:rPr>
              <a:t>quickly</a:t>
            </a:r>
            <a:r>
              <a:rPr lang="hr-HR" sz="1600" dirty="0" smtClean="0">
                <a:solidFill>
                  <a:schemeClr val="bg1"/>
                </a:solidFill>
              </a:rPr>
              <a:t> </a:t>
            </a:r>
            <a:r>
              <a:rPr lang="en-US" sz="1600" dirty="0" smtClean="0">
                <a:solidFill>
                  <a:schemeClr val="bg1"/>
                </a:solidFill>
              </a:rPr>
              <a:t>(for </a:t>
            </a:r>
            <a:r>
              <a:rPr lang="en-US" sz="1600" dirty="0">
                <a:solidFill>
                  <a:schemeClr val="bg1"/>
                </a:solidFill>
              </a:rPr>
              <a:t>example, in one study, MTL cells responded to researchers the patient did not know a couple of days before the experiment took </a:t>
            </a:r>
            <a:r>
              <a:rPr lang="en-US" sz="1600" dirty="0" smtClean="0">
                <a:solidFill>
                  <a:schemeClr val="bg1"/>
                </a:solidFill>
              </a:rPr>
              <a:t>place)</a:t>
            </a:r>
            <a:endParaRPr lang="hr-HR" sz="1600" dirty="0" smtClean="0">
              <a:solidFill>
                <a:schemeClr val="bg1"/>
              </a:solidFill>
            </a:endParaRPr>
          </a:p>
          <a:p>
            <a:pPr marL="514350" indent="-514350">
              <a:buAutoNum type="arabicPeriod"/>
            </a:pPr>
            <a:endParaRPr lang="hr-HR" sz="1600" dirty="0" smtClean="0">
              <a:solidFill>
                <a:schemeClr val="bg1"/>
              </a:solidFill>
            </a:endParaRPr>
          </a:p>
          <a:p>
            <a:pPr marL="0" indent="0">
              <a:buNone/>
            </a:pPr>
            <a:r>
              <a:rPr lang="hr-HR" sz="1600" dirty="0" smtClean="0">
                <a:solidFill>
                  <a:schemeClr val="bg1"/>
                </a:solidFill>
              </a:rPr>
              <a:t>6. </a:t>
            </a:r>
            <a:r>
              <a:rPr lang="hr-HR" sz="1600" dirty="0" err="1" smtClean="0">
                <a:solidFill>
                  <a:schemeClr val="bg1"/>
                </a:solidFill>
              </a:rPr>
              <a:t>In</a:t>
            </a:r>
            <a:r>
              <a:rPr lang="hr-HR" sz="1600" dirty="0" smtClean="0">
                <a:solidFill>
                  <a:schemeClr val="bg1"/>
                </a:solidFill>
              </a:rPr>
              <a:t> t</a:t>
            </a:r>
            <a:r>
              <a:rPr lang="en-US" sz="1600" dirty="0" smtClean="0">
                <a:solidFill>
                  <a:schemeClr val="bg1"/>
                </a:solidFill>
              </a:rPr>
              <a:t>he </a:t>
            </a:r>
            <a:r>
              <a:rPr lang="en-US" sz="1600" dirty="0">
                <a:solidFill>
                  <a:schemeClr val="bg1"/>
                </a:solidFill>
              </a:rPr>
              <a:t>rat hippocampus </a:t>
            </a:r>
            <a:r>
              <a:rPr lang="en-US" sz="1600" u="sng" dirty="0" err="1" smtClean="0">
                <a:solidFill>
                  <a:srgbClr val="FFFF00"/>
                </a:solidFill>
              </a:rPr>
              <a:t>neighbouring</a:t>
            </a:r>
            <a:r>
              <a:rPr lang="en-US" sz="1600" u="sng" dirty="0" smtClean="0">
                <a:solidFill>
                  <a:srgbClr val="FFFF00"/>
                </a:solidFill>
              </a:rPr>
              <a:t> </a:t>
            </a:r>
            <a:r>
              <a:rPr lang="en-US" sz="1600" u="sng" dirty="0">
                <a:solidFill>
                  <a:srgbClr val="FFFF00"/>
                </a:solidFill>
              </a:rPr>
              <a:t>neurons do not necessarily have </a:t>
            </a:r>
            <a:r>
              <a:rPr lang="en-US" sz="1600" u="sng" dirty="0" err="1">
                <a:solidFill>
                  <a:srgbClr val="FFFF00"/>
                </a:solidFill>
              </a:rPr>
              <a:t>neighbouring</a:t>
            </a:r>
            <a:r>
              <a:rPr lang="en-US" sz="1600" u="sng" dirty="0">
                <a:solidFill>
                  <a:srgbClr val="FFFF00"/>
                </a:solidFill>
              </a:rPr>
              <a:t> place </a:t>
            </a:r>
            <a:r>
              <a:rPr lang="en-US" sz="1600" u="sng" dirty="0" smtClean="0">
                <a:solidFill>
                  <a:srgbClr val="FFFF00"/>
                </a:solidFill>
              </a:rPr>
              <a:t>fields</a:t>
            </a:r>
            <a:r>
              <a:rPr lang="hr-HR" sz="1600" dirty="0" smtClean="0">
                <a:solidFill>
                  <a:schemeClr val="bg1"/>
                </a:solidFill>
              </a:rPr>
              <a:t>; </a:t>
            </a:r>
            <a:r>
              <a:rPr lang="en-US" sz="1600" dirty="0" smtClean="0">
                <a:solidFill>
                  <a:schemeClr val="bg1"/>
                </a:solidFill>
              </a:rPr>
              <a:t>it </a:t>
            </a:r>
            <a:r>
              <a:rPr lang="en-US" sz="1600" dirty="0">
                <a:solidFill>
                  <a:schemeClr val="bg1"/>
                </a:solidFill>
              </a:rPr>
              <a:t>is common to find that </a:t>
            </a:r>
            <a:r>
              <a:rPr lang="en-US" sz="1600" u="sng" dirty="0" err="1">
                <a:solidFill>
                  <a:srgbClr val="FFFF00"/>
                </a:solidFill>
              </a:rPr>
              <a:t>neighbouring</a:t>
            </a:r>
            <a:r>
              <a:rPr lang="en-US" sz="1600" u="sng" dirty="0">
                <a:solidFill>
                  <a:srgbClr val="FFFF00"/>
                </a:solidFill>
              </a:rPr>
              <a:t> </a:t>
            </a:r>
            <a:r>
              <a:rPr lang="hr-HR" sz="1600" u="sng" dirty="0" err="1" smtClean="0">
                <a:solidFill>
                  <a:srgbClr val="FFFF00"/>
                </a:solidFill>
              </a:rPr>
              <a:t>concept</a:t>
            </a:r>
            <a:r>
              <a:rPr lang="hr-HR" sz="1600" u="sng" dirty="0" smtClean="0">
                <a:solidFill>
                  <a:srgbClr val="FFFF00"/>
                </a:solidFill>
              </a:rPr>
              <a:t> </a:t>
            </a:r>
            <a:r>
              <a:rPr lang="en-US" sz="1600" u="sng" dirty="0" smtClean="0">
                <a:solidFill>
                  <a:srgbClr val="FFFF00"/>
                </a:solidFill>
              </a:rPr>
              <a:t>neurons </a:t>
            </a:r>
            <a:r>
              <a:rPr lang="en-US" sz="1600" u="sng" dirty="0">
                <a:solidFill>
                  <a:srgbClr val="FFFF00"/>
                </a:solidFill>
              </a:rPr>
              <a:t>— the activities of which could be separated</a:t>
            </a:r>
            <a:r>
              <a:rPr lang="en-US" sz="1600" dirty="0">
                <a:solidFill>
                  <a:schemeClr val="bg1"/>
                </a:solidFill>
              </a:rPr>
              <a:t> after spike sorting — respond to completely unrelated things (for example, Halle Berry and Mother </a:t>
            </a:r>
            <a:r>
              <a:rPr lang="en-US" sz="1600" dirty="0" smtClean="0">
                <a:solidFill>
                  <a:schemeClr val="bg1"/>
                </a:solidFill>
              </a:rPr>
              <a:t>Teresa)</a:t>
            </a:r>
            <a:endParaRPr lang="en-US" sz="1600" dirty="0">
              <a:solidFill>
                <a:schemeClr val="bg1"/>
              </a:solidFill>
            </a:endParaRPr>
          </a:p>
        </p:txBody>
      </p:sp>
    </p:spTree>
    <p:extLst>
      <p:ext uri="{BB962C8B-B14F-4D97-AF65-F5344CB8AC3E}">
        <p14:creationId xmlns:p14="http://schemas.microsoft.com/office/powerpoint/2010/main" val="800688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6632"/>
            <a:ext cx="8120785" cy="4339679"/>
          </a:xfrm>
          <a:prstGeom prst="rect">
            <a:avLst/>
          </a:prstGeom>
        </p:spPr>
      </p:pic>
      <p:sp>
        <p:nvSpPr>
          <p:cNvPr id="5" name="TextBox 4"/>
          <p:cNvSpPr txBox="1"/>
          <p:nvPr/>
        </p:nvSpPr>
        <p:spPr>
          <a:xfrm>
            <a:off x="81695" y="4734342"/>
            <a:ext cx="9036496" cy="2031325"/>
          </a:xfrm>
          <a:prstGeom prst="rect">
            <a:avLst/>
          </a:prstGeom>
          <a:noFill/>
        </p:spPr>
        <p:txBody>
          <a:bodyPr wrap="square" rtlCol="0">
            <a:spAutoFit/>
          </a:bodyPr>
          <a:lstStyle/>
          <a:p>
            <a:r>
              <a:rPr lang="hr-HR" dirty="0" smtClean="0">
                <a:solidFill>
                  <a:schemeClr val="bg1"/>
                </a:solidFill>
              </a:rPr>
              <a:t>R</a:t>
            </a:r>
            <a:r>
              <a:rPr lang="en-US" dirty="0" err="1" smtClean="0">
                <a:solidFill>
                  <a:schemeClr val="bg1"/>
                </a:solidFill>
              </a:rPr>
              <a:t>ecording</a:t>
            </a:r>
            <a:r>
              <a:rPr lang="en-US" dirty="0" smtClean="0">
                <a:solidFill>
                  <a:schemeClr val="bg1"/>
                </a:solidFill>
              </a:rPr>
              <a:t> </a:t>
            </a:r>
            <a:r>
              <a:rPr lang="en-US" dirty="0">
                <a:solidFill>
                  <a:schemeClr val="bg1"/>
                </a:solidFill>
              </a:rPr>
              <a:t>from </a:t>
            </a:r>
            <a:r>
              <a:rPr lang="en-US" dirty="0" smtClean="0">
                <a:solidFill>
                  <a:schemeClr val="bg1"/>
                </a:solidFill>
              </a:rPr>
              <a:t>single</a:t>
            </a:r>
            <a:r>
              <a:rPr lang="hr-HR" dirty="0" smtClean="0">
                <a:solidFill>
                  <a:schemeClr val="bg1"/>
                </a:solidFill>
              </a:rPr>
              <a:t> </a:t>
            </a:r>
            <a:r>
              <a:rPr lang="en-US" dirty="0" smtClean="0">
                <a:solidFill>
                  <a:schemeClr val="bg1"/>
                </a:solidFill>
              </a:rPr>
              <a:t>neurons </a:t>
            </a:r>
            <a:r>
              <a:rPr lang="en-US" dirty="0">
                <a:solidFill>
                  <a:schemeClr val="bg1"/>
                </a:solidFill>
              </a:rPr>
              <a:t>in the human medial temporal </a:t>
            </a:r>
            <a:r>
              <a:rPr lang="en-US" dirty="0" smtClean="0">
                <a:solidFill>
                  <a:schemeClr val="bg1"/>
                </a:solidFill>
              </a:rPr>
              <a:t>lobe</a:t>
            </a:r>
            <a:r>
              <a:rPr lang="hr-HR" dirty="0" smtClean="0">
                <a:solidFill>
                  <a:schemeClr val="bg1"/>
                </a:solidFill>
              </a:rPr>
              <a:t> </a:t>
            </a:r>
            <a:r>
              <a:rPr lang="hr-HR" dirty="0" err="1" smtClean="0">
                <a:solidFill>
                  <a:schemeClr val="bg1"/>
                </a:solidFill>
              </a:rPr>
              <a:t>were</a:t>
            </a:r>
            <a:r>
              <a:rPr lang="hr-HR" dirty="0" smtClean="0">
                <a:solidFill>
                  <a:schemeClr val="bg1"/>
                </a:solidFill>
              </a:rPr>
              <a:t> </a:t>
            </a:r>
            <a:r>
              <a:rPr lang="hr-HR" dirty="0" err="1" smtClean="0">
                <a:solidFill>
                  <a:schemeClr val="bg1"/>
                </a:solidFill>
              </a:rPr>
              <a:t>made</a:t>
            </a:r>
            <a:r>
              <a:rPr lang="hr-HR" dirty="0" smtClean="0">
                <a:solidFill>
                  <a:schemeClr val="bg1"/>
                </a:solidFill>
              </a:rPr>
              <a:t> </a:t>
            </a:r>
            <a:r>
              <a:rPr lang="en-US" dirty="0" smtClean="0">
                <a:solidFill>
                  <a:schemeClr val="bg1"/>
                </a:solidFill>
              </a:rPr>
              <a:t>while </a:t>
            </a:r>
            <a:r>
              <a:rPr lang="en-US" dirty="0">
                <a:solidFill>
                  <a:schemeClr val="bg1"/>
                </a:solidFill>
              </a:rPr>
              <a:t>the </a:t>
            </a:r>
            <a:r>
              <a:rPr lang="en-US" dirty="0" smtClean="0">
                <a:solidFill>
                  <a:schemeClr val="bg1"/>
                </a:solidFill>
              </a:rPr>
              <a:t>subjects</a:t>
            </a:r>
            <a:r>
              <a:rPr lang="hr-HR" dirty="0" smtClean="0">
                <a:solidFill>
                  <a:schemeClr val="bg1"/>
                </a:solidFill>
              </a:rPr>
              <a:t> </a:t>
            </a:r>
            <a:r>
              <a:rPr lang="en-US" dirty="0" smtClean="0">
                <a:solidFill>
                  <a:schemeClr val="bg1"/>
                </a:solidFill>
              </a:rPr>
              <a:t>were </a:t>
            </a:r>
            <a:r>
              <a:rPr lang="en-US" dirty="0">
                <a:solidFill>
                  <a:schemeClr val="bg1"/>
                </a:solidFill>
              </a:rPr>
              <a:t>asked to imagine previously viewed images</a:t>
            </a:r>
            <a:r>
              <a:rPr lang="en-US" dirty="0" smtClean="0">
                <a:solidFill>
                  <a:schemeClr val="bg1"/>
                </a:solidFill>
              </a:rPr>
              <a:t>.</a:t>
            </a:r>
            <a:r>
              <a:rPr lang="hr-HR" dirty="0" smtClean="0">
                <a:solidFill>
                  <a:schemeClr val="bg1"/>
                </a:solidFill>
              </a:rPr>
              <a:t> S</a:t>
            </a:r>
            <a:r>
              <a:rPr lang="en-US" dirty="0" smtClean="0">
                <a:solidFill>
                  <a:schemeClr val="bg1"/>
                </a:solidFill>
              </a:rPr>
              <a:t>ingle</a:t>
            </a:r>
            <a:r>
              <a:rPr lang="hr-HR" dirty="0" smtClean="0">
                <a:solidFill>
                  <a:schemeClr val="bg1"/>
                </a:solidFill>
              </a:rPr>
              <a:t> </a:t>
            </a:r>
            <a:r>
              <a:rPr lang="en-US" dirty="0" smtClean="0">
                <a:solidFill>
                  <a:schemeClr val="bg1"/>
                </a:solidFill>
              </a:rPr>
              <a:t>neurons </a:t>
            </a:r>
            <a:r>
              <a:rPr lang="en-US" dirty="0">
                <a:solidFill>
                  <a:schemeClr val="bg1"/>
                </a:solidFill>
              </a:rPr>
              <a:t>in the hippocampus, amygdala, </a:t>
            </a:r>
            <a:r>
              <a:rPr lang="en-US" dirty="0" err="1">
                <a:solidFill>
                  <a:schemeClr val="bg1"/>
                </a:solidFill>
              </a:rPr>
              <a:t>entorhinal</a:t>
            </a:r>
            <a:r>
              <a:rPr lang="en-US" dirty="0">
                <a:solidFill>
                  <a:schemeClr val="bg1"/>
                </a:solidFill>
              </a:rPr>
              <a:t> cortex </a:t>
            </a:r>
            <a:r>
              <a:rPr lang="en-US" dirty="0" smtClean="0">
                <a:solidFill>
                  <a:schemeClr val="bg1"/>
                </a:solidFill>
              </a:rPr>
              <a:t>and</a:t>
            </a:r>
            <a:r>
              <a:rPr lang="hr-HR" dirty="0" smtClean="0">
                <a:solidFill>
                  <a:schemeClr val="bg1"/>
                </a:solidFill>
              </a:rPr>
              <a:t> </a:t>
            </a:r>
            <a:r>
              <a:rPr lang="en-US" dirty="0" err="1" smtClean="0">
                <a:solidFill>
                  <a:schemeClr val="bg1"/>
                </a:solidFill>
              </a:rPr>
              <a:t>parahippocampal</a:t>
            </a:r>
            <a:r>
              <a:rPr lang="en-US" dirty="0" smtClean="0">
                <a:solidFill>
                  <a:schemeClr val="bg1"/>
                </a:solidFill>
              </a:rPr>
              <a:t> </a:t>
            </a:r>
            <a:r>
              <a:rPr lang="en-US" dirty="0" err="1">
                <a:solidFill>
                  <a:schemeClr val="bg1"/>
                </a:solidFill>
              </a:rPr>
              <a:t>gyrus</a:t>
            </a:r>
            <a:r>
              <a:rPr lang="en-US" dirty="0">
                <a:solidFill>
                  <a:schemeClr val="bg1"/>
                </a:solidFill>
              </a:rPr>
              <a:t> that selectively altered their </a:t>
            </a:r>
            <a:r>
              <a:rPr lang="hr-HR" dirty="0" err="1" smtClean="0">
                <a:solidFill>
                  <a:schemeClr val="bg1"/>
                </a:solidFill>
              </a:rPr>
              <a:t>fi</a:t>
            </a:r>
            <a:r>
              <a:rPr lang="en-US" dirty="0" smtClean="0">
                <a:solidFill>
                  <a:schemeClr val="bg1"/>
                </a:solidFill>
              </a:rPr>
              <a:t>ring rates</a:t>
            </a:r>
            <a:r>
              <a:rPr lang="hr-HR" dirty="0" smtClean="0">
                <a:solidFill>
                  <a:schemeClr val="bg1"/>
                </a:solidFill>
              </a:rPr>
              <a:t> </a:t>
            </a:r>
            <a:r>
              <a:rPr lang="en-US" dirty="0" smtClean="0">
                <a:solidFill>
                  <a:schemeClr val="bg1"/>
                </a:solidFill>
              </a:rPr>
              <a:t>depending </a:t>
            </a:r>
            <a:r>
              <a:rPr lang="en-US" dirty="0">
                <a:solidFill>
                  <a:schemeClr val="bg1"/>
                </a:solidFill>
              </a:rPr>
              <a:t>on the stimulus the subjects were imagining. Of </a:t>
            </a:r>
            <a:r>
              <a:rPr lang="en-US" dirty="0" smtClean="0">
                <a:solidFill>
                  <a:schemeClr val="bg1"/>
                </a:solidFill>
              </a:rPr>
              <a:t>the</a:t>
            </a:r>
            <a:r>
              <a:rPr lang="hr-HR" dirty="0" smtClean="0">
                <a:solidFill>
                  <a:schemeClr val="bg1"/>
                </a:solidFill>
              </a:rPr>
              <a:t> </a:t>
            </a:r>
            <a:r>
              <a:rPr lang="en-US" dirty="0" smtClean="0">
                <a:solidFill>
                  <a:schemeClr val="bg1"/>
                </a:solidFill>
              </a:rPr>
              <a:t>neurons </a:t>
            </a:r>
            <a:r>
              <a:rPr lang="en-US" dirty="0">
                <a:solidFill>
                  <a:schemeClr val="bg1"/>
                </a:solidFill>
              </a:rPr>
              <a:t>that </a:t>
            </a:r>
            <a:r>
              <a:rPr lang="hr-HR" dirty="0" err="1" smtClean="0">
                <a:solidFill>
                  <a:schemeClr val="bg1"/>
                </a:solidFill>
              </a:rPr>
              <a:t>fi</a:t>
            </a:r>
            <a:r>
              <a:rPr lang="en-US" dirty="0" smtClean="0">
                <a:solidFill>
                  <a:schemeClr val="bg1"/>
                </a:solidFill>
              </a:rPr>
              <a:t>red </a:t>
            </a:r>
            <a:r>
              <a:rPr lang="en-US" dirty="0">
                <a:solidFill>
                  <a:schemeClr val="bg1"/>
                </a:solidFill>
              </a:rPr>
              <a:t>selectively during both vision and imagery, </a:t>
            </a:r>
            <a:r>
              <a:rPr lang="en-US" dirty="0" smtClean="0">
                <a:solidFill>
                  <a:schemeClr val="bg1"/>
                </a:solidFill>
              </a:rPr>
              <a:t>the</a:t>
            </a:r>
            <a:r>
              <a:rPr lang="hr-HR" dirty="0" smtClean="0">
                <a:solidFill>
                  <a:schemeClr val="bg1"/>
                </a:solidFill>
              </a:rPr>
              <a:t> </a:t>
            </a:r>
            <a:r>
              <a:rPr lang="en-US" dirty="0" smtClean="0">
                <a:solidFill>
                  <a:schemeClr val="bg1"/>
                </a:solidFill>
              </a:rPr>
              <a:t>majority </a:t>
            </a:r>
            <a:r>
              <a:rPr lang="en-US" b="1" u="sng" dirty="0">
                <a:solidFill>
                  <a:srgbClr val="FFFF00"/>
                </a:solidFill>
              </a:rPr>
              <a:t>(88%) had identical </a:t>
            </a:r>
            <a:r>
              <a:rPr lang="en-US" b="1" u="sng" dirty="0" smtClean="0">
                <a:solidFill>
                  <a:srgbClr val="FFFF00"/>
                </a:solidFill>
              </a:rPr>
              <a:t>selectivity</a:t>
            </a:r>
            <a:r>
              <a:rPr lang="hr-HR" dirty="0" smtClean="0">
                <a:solidFill>
                  <a:schemeClr val="bg1"/>
                </a:solidFill>
              </a:rPr>
              <a:t>, </a:t>
            </a:r>
            <a:r>
              <a:rPr lang="en-US" dirty="0" smtClean="0">
                <a:solidFill>
                  <a:schemeClr val="bg1"/>
                </a:solidFill>
              </a:rPr>
              <a:t>suggest</a:t>
            </a:r>
            <a:r>
              <a:rPr lang="hr-HR" dirty="0" smtClean="0">
                <a:solidFill>
                  <a:schemeClr val="bg1"/>
                </a:solidFill>
              </a:rPr>
              <a:t>ing</a:t>
            </a:r>
            <a:r>
              <a:rPr lang="en-US" dirty="0" smtClean="0">
                <a:solidFill>
                  <a:schemeClr val="bg1"/>
                </a:solidFill>
              </a:rPr>
              <a:t> </a:t>
            </a:r>
            <a:r>
              <a:rPr lang="en-US" dirty="0">
                <a:solidFill>
                  <a:schemeClr val="bg1"/>
                </a:solidFill>
              </a:rPr>
              <a:t>a common substrate for the processing of </a:t>
            </a:r>
            <a:r>
              <a:rPr lang="en-US" dirty="0" smtClean="0">
                <a:solidFill>
                  <a:schemeClr val="bg1"/>
                </a:solidFill>
              </a:rPr>
              <a:t>incoming</a:t>
            </a:r>
            <a:r>
              <a:rPr lang="hr-HR" dirty="0" smtClean="0">
                <a:solidFill>
                  <a:schemeClr val="bg1"/>
                </a:solidFill>
              </a:rPr>
              <a:t> </a:t>
            </a:r>
            <a:r>
              <a:rPr lang="en-US" dirty="0" smtClean="0">
                <a:solidFill>
                  <a:schemeClr val="bg1"/>
                </a:solidFill>
              </a:rPr>
              <a:t>visual </a:t>
            </a:r>
            <a:r>
              <a:rPr lang="en-US" dirty="0">
                <a:solidFill>
                  <a:schemeClr val="bg1"/>
                </a:solidFill>
              </a:rPr>
              <a:t>information and visual recall.</a:t>
            </a:r>
          </a:p>
        </p:txBody>
      </p:sp>
      <p:sp>
        <p:nvSpPr>
          <p:cNvPr id="6" name="TextBox 5"/>
          <p:cNvSpPr txBox="1"/>
          <p:nvPr/>
        </p:nvSpPr>
        <p:spPr>
          <a:xfrm>
            <a:off x="2843808" y="6488668"/>
            <a:ext cx="6192688" cy="276999"/>
          </a:xfrm>
          <a:prstGeom prst="rect">
            <a:avLst/>
          </a:prstGeom>
          <a:noFill/>
        </p:spPr>
        <p:txBody>
          <a:bodyPr wrap="square" rtlCol="0">
            <a:spAutoFit/>
          </a:bodyPr>
          <a:lstStyle/>
          <a:p>
            <a:r>
              <a:rPr lang="hr-HR" sz="1200" dirty="0" err="1" smtClean="0">
                <a:solidFill>
                  <a:srgbClr val="FFC000"/>
                </a:solidFill>
              </a:rPr>
              <a:t>Krieman</a:t>
            </a:r>
            <a:r>
              <a:rPr lang="hr-HR" sz="1200" dirty="0" smtClean="0">
                <a:solidFill>
                  <a:srgbClr val="FFC000"/>
                </a:solidFill>
              </a:rPr>
              <a:t> G, </a:t>
            </a:r>
            <a:r>
              <a:rPr lang="hr-HR" sz="1200" dirty="0" err="1" smtClean="0">
                <a:solidFill>
                  <a:srgbClr val="FFC000"/>
                </a:solidFill>
              </a:rPr>
              <a:t>Koch</a:t>
            </a:r>
            <a:r>
              <a:rPr lang="hr-HR" sz="1200" dirty="0" smtClean="0">
                <a:solidFill>
                  <a:srgbClr val="FFC000"/>
                </a:solidFill>
              </a:rPr>
              <a:t> </a:t>
            </a:r>
            <a:r>
              <a:rPr lang="hr-HR" sz="1200" dirty="0" err="1" smtClean="0">
                <a:solidFill>
                  <a:srgbClr val="FFC000"/>
                </a:solidFill>
              </a:rPr>
              <a:t>C</a:t>
            </a:r>
            <a:r>
              <a:rPr lang="hr-HR" sz="1200" dirty="0" smtClean="0">
                <a:solidFill>
                  <a:srgbClr val="FFC000"/>
                </a:solidFill>
              </a:rPr>
              <a:t>, </a:t>
            </a:r>
            <a:r>
              <a:rPr lang="hr-HR" sz="1200" dirty="0" err="1" smtClean="0">
                <a:solidFill>
                  <a:srgbClr val="FFC000"/>
                </a:solidFill>
              </a:rPr>
              <a:t>Fried</a:t>
            </a:r>
            <a:r>
              <a:rPr lang="hr-HR" sz="1200" dirty="0" smtClean="0">
                <a:solidFill>
                  <a:srgbClr val="FFC000"/>
                </a:solidFill>
              </a:rPr>
              <a:t> </a:t>
            </a:r>
            <a:r>
              <a:rPr lang="hr-HR" sz="1200" dirty="0" err="1" smtClean="0">
                <a:solidFill>
                  <a:srgbClr val="FFC000"/>
                </a:solidFill>
              </a:rPr>
              <a:t>I</a:t>
            </a:r>
            <a:r>
              <a:rPr lang="hr-HR" sz="1200" dirty="0" smtClean="0">
                <a:solidFill>
                  <a:srgbClr val="FFC000"/>
                </a:solidFill>
              </a:rPr>
              <a:t> (</a:t>
            </a:r>
            <a:r>
              <a:rPr lang="hr-HR" sz="1200" b="1" dirty="0" smtClean="0">
                <a:solidFill>
                  <a:srgbClr val="FFC000"/>
                </a:solidFill>
              </a:rPr>
              <a:t>2000</a:t>
            </a:r>
            <a:r>
              <a:rPr lang="hr-HR" sz="1200" dirty="0" smtClean="0">
                <a:solidFill>
                  <a:srgbClr val="FFC000"/>
                </a:solidFill>
              </a:rPr>
              <a:t>) </a:t>
            </a:r>
            <a:r>
              <a:rPr lang="hr-HR" sz="1200" dirty="0" err="1" smtClean="0">
                <a:solidFill>
                  <a:srgbClr val="FFC000"/>
                </a:solidFill>
              </a:rPr>
              <a:t>Imagery</a:t>
            </a:r>
            <a:r>
              <a:rPr lang="hr-HR" sz="1200" dirty="0" smtClean="0">
                <a:solidFill>
                  <a:srgbClr val="FFC000"/>
                </a:solidFill>
              </a:rPr>
              <a:t> </a:t>
            </a:r>
            <a:r>
              <a:rPr lang="hr-HR" sz="1200" dirty="0" err="1" smtClean="0">
                <a:solidFill>
                  <a:srgbClr val="FFC000"/>
                </a:solidFill>
              </a:rPr>
              <a:t>neurons</a:t>
            </a:r>
            <a:r>
              <a:rPr lang="hr-HR" sz="1200" dirty="0" smtClean="0">
                <a:solidFill>
                  <a:srgbClr val="FFC000"/>
                </a:solidFill>
              </a:rPr>
              <a:t> </a:t>
            </a:r>
            <a:r>
              <a:rPr lang="hr-HR" sz="1200" dirty="0" err="1" smtClean="0">
                <a:solidFill>
                  <a:srgbClr val="FFC000"/>
                </a:solidFill>
              </a:rPr>
              <a:t>in</a:t>
            </a:r>
            <a:r>
              <a:rPr lang="hr-HR" sz="1200" dirty="0" smtClean="0">
                <a:solidFill>
                  <a:srgbClr val="FFC000"/>
                </a:solidFill>
              </a:rPr>
              <a:t> </a:t>
            </a:r>
            <a:r>
              <a:rPr lang="hr-HR" sz="1200" dirty="0" err="1" smtClean="0">
                <a:solidFill>
                  <a:srgbClr val="FFC000"/>
                </a:solidFill>
              </a:rPr>
              <a:t>the</a:t>
            </a:r>
            <a:r>
              <a:rPr lang="hr-HR" sz="1200" dirty="0" smtClean="0">
                <a:solidFill>
                  <a:srgbClr val="FFC000"/>
                </a:solidFill>
              </a:rPr>
              <a:t> human </a:t>
            </a:r>
            <a:r>
              <a:rPr lang="hr-HR" sz="1200" dirty="0" err="1" smtClean="0">
                <a:solidFill>
                  <a:srgbClr val="FFC000"/>
                </a:solidFill>
              </a:rPr>
              <a:t>brain</a:t>
            </a:r>
            <a:r>
              <a:rPr lang="hr-HR" sz="1200" dirty="0" smtClean="0">
                <a:solidFill>
                  <a:srgbClr val="FFC000"/>
                </a:solidFill>
              </a:rPr>
              <a:t>, Nature, 408: 357-360.</a:t>
            </a:r>
            <a:endParaRPr lang="en-US" sz="1200" dirty="0">
              <a:solidFill>
                <a:srgbClr val="FFC000"/>
              </a:solidFill>
            </a:endParaRPr>
          </a:p>
        </p:txBody>
      </p:sp>
      <p:sp>
        <p:nvSpPr>
          <p:cNvPr id="7" name="TextBox 6"/>
          <p:cNvSpPr txBox="1"/>
          <p:nvPr/>
        </p:nvSpPr>
        <p:spPr>
          <a:xfrm>
            <a:off x="5292080" y="404664"/>
            <a:ext cx="3765531" cy="923330"/>
          </a:xfrm>
          <a:prstGeom prst="rect">
            <a:avLst/>
          </a:prstGeom>
          <a:noFill/>
        </p:spPr>
        <p:txBody>
          <a:bodyPr wrap="square" rtlCol="0">
            <a:spAutoFit/>
          </a:bodyPr>
          <a:lstStyle/>
          <a:p>
            <a:r>
              <a:rPr lang="hr-HR" b="1" dirty="0" err="1" smtClean="0"/>
              <a:t>Mental</a:t>
            </a:r>
            <a:r>
              <a:rPr lang="hr-HR" b="1" dirty="0" smtClean="0"/>
              <a:t> </a:t>
            </a:r>
            <a:r>
              <a:rPr lang="hr-HR" b="1" dirty="0" err="1" smtClean="0"/>
              <a:t>imagery</a:t>
            </a:r>
            <a:r>
              <a:rPr lang="hr-HR" b="1" dirty="0" smtClean="0"/>
              <a:t> </a:t>
            </a:r>
            <a:r>
              <a:rPr lang="hr-HR" b="1" dirty="0" err="1" smtClean="0"/>
              <a:t>mechanisms</a:t>
            </a:r>
            <a:r>
              <a:rPr lang="hr-HR" b="1" dirty="0" smtClean="0"/>
              <a:t> are </a:t>
            </a:r>
            <a:r>
              <a:rPr lang="hr-HR" b="1" dirty="0" err="1" smtClean="0"/>
              <a:t>similar</a:t>
            </a:r>
            <a:r>
              <a:rPr lang="hr-HR" b="1" dirty="0" smtClean="0"/>
              <a:t> to </a:t>
            </a:r>
            <a:r>
              <a:rPr lang="hr-HR" b="1" dirty="0" err="1" smtClean="0"/>
              <a:t>those</a:t>
            </a:r>
            <a:r>
              <a:rPr lang="hr-HR" b="1" dirty="0" smtClean="0"/>
              <a:t> </a:t>
            </a:r>
            <a:r>
              <a:rPr lang="hr-HR" b="1" dirty="0" err="1" smtClean="0"/>
              <a:t>used</a:t>
            </a:r>
            <a:r>
              <a:rPr lang="hr-HR" b="1" dirty="0" smtClean="0"/>
              <a:t> </a:t>
            </a:r>
            <a:r>
              <a:rPr lang="hr-HR" b="1" dirty="0" err="1" smtClean="0"/>
              <a:t>during</a:t>
            </a:r>
            <a:r>
              <a:rPr lang="hr-HR" b="1" dirty="0" smtClean="0"/>
              <a:t> </a:t>
            </a:r>
            <a:r>
              <a:rPr lang="hr-HR" b="1" dirty="0" err="1" smtClean="0"/>
              <a:t>visual</a:t>
            </a:r>
            <a:r>
              <a:rPr lang="hr-HR" b="1" dirty="0" smtClean="0"/>
              <a:t> </a:t>
            </a:r>
            <a:r>
              <a:rPr lang="hr-HR" b="1" dirty="0" err="1" smtClean="0"/>
              <a:t>perception</a:t>
            </a:r>
            <a:endParaRPr lang="en-US" b="1" dirty="0"/>
          </a:p>
        </p:txBody>
      </p:sp>
    </p:spTree>
    <p:extLst>
      <p:ext uri="{BB962C8B-B14F-4D97-AF65-F5344CB8AC3E}">
        <p14:creationId xmlns:p14="http://schemas.microsoft.com/office/powerpoint/2010/main" val="290682171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948" y="0"/>
            <a:ext cx="8229600" cy="1143000"/>
          </a:xfrm>
        </p:spPr>
        <p:txBody>
          <a:bodyPr/>
          <a:lstStyle/>
          <a:p>
            <a:r>
              <a:rPr lang="hr-HR" b="1" dirty="0" err="1" smtClean="0">
                <a:solidFill>
                  <a:srgbClr val="FFFF00"/>
                </a:solidFill>
              </a:rPr>
              <a:t>Peg</a:t>
            </a:r>
            <a:r>
              <a:rPr lang="hr-HR" b="1" dirty="0" smtClean="0">
                <a:solidFill>
                  <a:srgbClr val="FFFF00"/>
                </a:solidFill>
              </a:rPr>
              <a:t> </a:t>
            </a:r>
            <a:r>
              <a:rPr lang="hr-HR" b="1" dirty="0" err="1" smtClean="0">
                <a:solidFill>
                  <a:srgbClr val="FFFF00"/>
                </a:solidFill>
              </a:rPr>
              <a:t>system</a:t>
            </a:r>
            <a:r>
              <a:rPr lang="hr-HR" b="1" dirty="0" smtClean="0">
                <a:solidFill>
                  <a:srgbClr val="FFFF00"/>
                </a:solidFill>
              </a:rPr>
              <a:t> / </a:t>
            </a:r>
            <a:r>
              <a:rPr lang="hr-HR" b="1" dirty="0" err="1" smtClean="0">
                <a:solidFill>
                  <a:srgbClr val="FFFF00"/>
                </a:solidFill>
              </a:rPr>
              <a:t>Memory</a:t>
            </a:r>
            <a:r>
              <a:rPr lang="hr-HR" b="1" dirty="0" smtClean="0">
                <a:solidFill>
                  <a:srgbClr val="FFFF00"/>
                </a:solidFill>
              </a:rPr>
              <a:t> </a:t>
            </a:r>
            <a:r>
              <a:rPr lang="hr-HR" b="1" dirty="0" err="1" smtClean="0">
                <a:solidFill>
                  <a:srgbClr val="FFFF00"/>
                </a:solidFill>
              </a:rPr>
              <a:t>palace</a:t>
            </a:r>
            <a:endParaRPr lang="hr-HR" b="1" dirty="0">
              <a:solidFill>
                <a:srgbClr val="FFFF00"/>
              </a:solidFill>
            </a:endParaRPr>
          </a:p>
        </p:txBody>
      </p:sp>
      <p:sp>
        <p:nvSpPr>
          <p:cNvPr id="3" name="Content Placeholder 2"/>
          <p:cNvSpPr>
            <a:spLocks noGrp="1"/>
          </p:cNvSpPr>
          <p:nvPr>
            <p:ph idx="1"/>
          </p:nvPr>
        </p:nvSpPr>
        <p:spPr>
          <a:xfrm>
            <a:off x="395536" y="1052736"/>
            <a:ext cx="7920880" cy="1800199"/>
          </a:xfrm>
        </p:spPr>
        <p:txBody>
          <a:bodyPr>
            <a:normAutofit fontScale="70000" lnSpcReduction="20000"/>
          </a:bodyPr>
          <a:lstStyle/>
          <a:p>
            <a:pPr marL="0" indent="0">
              <a:buNone/>
            </a:pPr>
            <a:r>
              <a:rPr lang="hr-HR" dirty="0">
                <a:solidFill>
                  <a:schemeClr val="bg1"/>
                </a:solidFill>
              </a:rPr>
              <a:t>"Govoreći sam sa sobom -1. </a:t>
            </a:r>
            <a:r>
              <a:rPr lang="hr-HR" dirty="0" err="1" smtClean="0">
                <a:solidFill>
                  <a:schemeClr val="bg1"/>
                </a:solidFill>
              </a:rPr>
              <a:t>Lingula</a:t>
            </a:r>
            <a:r>
              <a:rPr lang="hr-HR" dirty="0" smtClean="0">
                <a:solidFill>
                  <a:schemeClr val="bg1"/>
                </a:solidFill>
              </a:rPr>
              <a:t> (asocijacija </a:t>
            </a:r>
            <a:r>
              <a:rPr lang="hr-HR" dirty="0">
                <a:solidFill>
                  <a:schemeClr val="bg1"/>
                </a:solidFill>
              </a:rPr>
              <a:t>na jezik – </a:t>
            </a:r>
            <a:r>
              <a:rPr lang="hr-HR" dirty="0" err="1">
                <a:solidFill>
                  <a:schemeClr val="bg1"/>
                </a:solidFill>
              </a:rPr>
              <a:t>lingua</a:t>
            </a:r>
            <a:r>
              <a:rPr lang="hr-HR" dirty="0">
                <a:solidFill>
                  <a:schemeClr val="bg1"/>
                </a:solidFill>
              </a:rPr>
              <a:t>), počnem hodati </a:t>
            </a:r>
            <a:r>
              <a:rPr lang="hr-HR" dirty="0" smtClean="0">
                <a:solidFill>
                  <a:schemeClr val="bg1"/>
                </a:solidFill>
              </a:rPr>
              <a:t>iz centra </a:t>
            </a:r>
            <a:r>
              <a:rPr lang="hr-HR" dirty="0">
                <a:solidFill>
                  <a:schemeClr val="bg1"/>
                </a:solidFill>
              </a:rPr>
              <a:t>grada -2. </a:t>
            </a:r>
            <a:r>
              <a:rPr lang="hr-HR" dirty="0" err="1">
                <a:solidFill>
                  <a:schemeClr val="bg1"/>
                </a:solidFill>
              </a:rPr>
              <a:t>Lobulus</a:t>
            </a:r>
            <a:r>
              <a:rPr lang="hr-HR" dirty="0">
                <a:solidFill>
                  <a:schemeClr val="bg1"/>
                </a:solidFill>
              </a:rPr>
              <a:t> </a:t>
            </a:r>
            <a:r>
              <a:rPr lang="hr-HR" dirty="0" err="1">
                <a:solidFill>
                  <a:schemeClr val="bg1"/>
                </a:solidFill>
              </a:rPr>
              <a:t>centralis</a:t>
            </a:r>
            <a:r>
              <a:rPr lang="hr-HR" dirty="0">
                <a:solidFill>
                  <a:schemeClr val="bg1"/>
                </a:solidFill>
              </a:rPr>
              <a:t>, prema Sljemenu </a:t>
            </a:r>
            <a:r>
              <a:rPr lang="hr-HR" dirty="0" smtClean="0">
                <a:solidFill>
                  <a:schemeClr val="bg1"/>
                </a:solidFill>
              </a:rPr>
              <a:t>- 3. </a:t>
            </a:r>
            <a:r>
              <a:rPr lang="hr-HR" dirty="0" err="1">
                <a:solidFill>
                  <a:schemeClr val="bg1"/>
                </a:solidFill>
              </a:rPr>
              <a:t>Culmen</a:t>
            </a:r>
            <a:r>
              <a:rPr lang="hr-HR" dirty="0">
                <a:solidFill>
                  <a:schemeClr val="bg1"/>
                </a:solidFill>
              </a:rPr>
              <a:t>, a zatim se spustim nizbrdo - 4. </a:t>
            </a:r>
            <a:r>
              <a:rPr lang="hr-HR" dirty="0" err="1" smtClean="0">
                <a:solidFill>
                  <a:schemeClr val="bg1"/>
                </a:solidFill>
              </a:rPr>
              <a:t>Declive</a:t>
            </a:r>
            <a:r>
              <a:rPr lang="hr-HR" dirty="0" smtClean="0">
                <a:solidFill>
                  <a:schemeClr val="bg1"/>
                </a:solidFill>
              </a:rPr>
              <a:t>, </a:t>
            </a:r>
            <a:r>
              <a:rPr lang="pl-PL" dirty="0" smtClean="0">
                <a:solidFill>
                  <a:schemeClr val="bg1"/>
                </a:solidFill>
              </a:rPr>
              <a:t>putem </a:t>
            </a:r>
            <a:r>
              <a:rPr lang="pl-PL" dirty="0">
                <a:solidFill>
                  <a:schemeClr val="bg1"/>
                </a:solidFill>
              </a:rPr>
              <a:t>uzmem u ruku list - 5. Folium, u </a:t>
            </a:r>
            <a:r>
              <a:rPr lang="pl-PL" dirty="0" smtClean="0">
                <a:solidFill>
                  <a:schemeClr val="bg1"/>
                </a:solidFill>
              </a:rPr>
              <a:t>njega zamotam </a:t>
            </a:r>
            <a:r>
              <a:rPr lang="pl-PL" dirty="0">
                <a:solidFill>
                  <a:schemeClr val="bg1"/>
                </a:solidFill>
              </a:rPr>
              <a:t>krumpir - 6. Tuber, te ga stavim </a:t>
            </a:r>
            <a:r>
              <a:rPr lang="pl-PL" dirty="0" smtClean="0">
                <a:solidFill>
                  <a:schemeClr val="bg1"/>
                </a:solidFill>
              </a:rPr>
              <a:t>na piramidu </a:t>
            </a:r>
            <a:r>
              <a:rPr lang="pl-PL" dirty="0">
                <a:solidFill>
                  <a:schemeClr val="bg1"/>
                </a:solidFill>
              </a:rPr>
              <a:t>- 7. Pyramis, pa sve zajedno zamotam </a:t>
            </a:r>
            <a:r>
              <a:rPr lang="pl-PL" dirty="0" smtClean="0">
                <a:solidFill>
                  <a:schemeClr val="bg1"/>
                </a:solidFill>
              </a:rPr>
              <a:t>u </a:t>
            </a:r>
            <a:r>
              <a:rPr lang="hr-HR" dirty="0" smtClean="0">
                <a:solidFill>
                  <a:schemeClr val="bg1"/>
                </a:solidFill>
              </a:rPr>
              <a:t>maramicu </a:t>
            </a:r>
            <a:r>
              <a:rPr lang="hr-HR" dirty="0">
                <a:solidFill>
                  <a:schemeClr val="bg1"/>
                </a:solidFill>
              </a:rPr>
              <a:t>i na </a:t>
            </a:r>
            <a:r>
              <a:rPr lang="hr-HR" dirty="0" smtClean="0">
                <a:solidFill>
                  <a:schemeClr val="bg1"/>
                </a:solidFill>
              </a:rPr>
              <a:t>njezinoj </a:t>
            </a:r>
            <a:r>
              <a:rPr lang="hr-HR" dirty="0">
                <a:solidFill>
                  <a:schemeClr val="bg1"/>
                </a:solidFill>
              </a:rPr>
              <a:t>resici - 8. Uvula, </a:t>
            </a:r>
            <a:r>
              <a:rPr lang="hr-HR" dirty="0" smtClean="0">
                <a:solidFill>
                  <a:schemeClr val="bg1"/>
                </a:solidFill>
              </a:rPr>
              <a:t>zavežem čvor </a:t>
            </a:r>
            <a:r>
              <a:rPr lang="hr-HR" dirty="0">
                <a:solidFill>
                  <a:schemeClr val="bg1"/>
                </a:solidFill>
              </a:rPr>
              <a:t>- 9. </a:t>
            </a:r>
            <a:r>
              <a:rPr lang="hr-HR" dirty="0" err="1">
                <a:solidFill>
                  <a:schemeClr val="bg1"/>
                </a:solidFill>
              </a:rPr>
              <a:t>Nodulus</a:t>
            </a:r>
            <a:r>
              <a:rPr lang="hr-HR" dirty="0">
                <a:solidFill>
                  <a:schemeClr val="bg1"/>
                </a:solidFill>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684" y="2780928"/>
            <a:ext cx="5796136" cy="3876532"/>
          </a:xfrm>
          <a:prstGeom prst="rect">
            <a:avLst/>
          </a:prstGeom>
        </p:spPr>
      </p:pic>
    </p:spTree>
    <p:extLst>
      <p:ext uri="{BB962C8B-B14F-4D97-AF65-F5344CB8AC3E}">
        <p14:creationId xmlns:p14="http://schemas.microsoft.com/office/powerpoint/2010/main" val="21466781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916832"/>
            <a:ext cx="8229600" cy="1143000"/>
          </a:xfrm>
        </p:spPr>
        <p:txBody>
          <a:bodyPr/>
          <a:lstStyle/>
          <a:p>
            <a:r>
              <a:rPr lang="hr-HR" dirty="0" smtClean="0">
                <a:solidFill>
                  <a:srgbClr val="FFFF00"/>
                </a:solidFill>
              </a:rPr>
              <a:t>Hvala na pozornosti!</a:t>
            </a:r>
            <a:endParaRPr lang="en-US" dirty="0">
              <a:solidFill>
                <a:srgbClr val="FFFF00"/>
              </a:solidFill>
            </a:endParaRPr>
          </a:p>
        </p:txBody>
      </p:sp>
      <p:sp>
        <p:nvSpPr>
          <p:cNvPr id="5" name="Content Placeholder 4"/>
          <p:cNvSpPr>
            <a:spLocks noGrp="1"/>
          </p:cNvSpPr>
          <p:nvPr>
            <p:ph idx="1"/>
          </p:nvPr>
        </p:nvSpPr>
        <p:spPr>
          <a:xfrm>
            <a:off x="3563888" y="3789040"/>
            <a:ext cx="1954560" cy="892696"/>
          </a:xfrm>
        </p:spPr>
        <p:txBody>
          <a:bodyPr/>
          <a:lstStyle/>
          <a:p>
            <a:pPr marL="0" indent="0">
              <a:buNone/>
            </a:pPr>
            <a:r>
              <a:rPr lang="hr-HR" dirty="0" smtClean="0">
                <a:solidFill>
                  <a:schemeClr val="bg1"/>
                </a:solidFill>
              </a:rPr>
              <a:t>Pitanja?</a:t>
            </a:r>
            <a:endParaRPr lang="en-US" dirty="0">
              <a:solidFill>
                <a:schemeClr val="bg1"/>
              </a:solidFill>
            </a:endParaRPr>
          </a:p>
        </p:txBody>
      </p:sp>
    </p:spTree>
    <p:extLst>
      <p:ext uri="{BB962C8B-B14F-4D97-AF65-F5344CB8AC3E}">
        <p14:creationId xmlns:p14="http://schemas.microsoft.com/office/powerpoint/2010/main" val="393912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3752"/>
            <a:ext cx="8229600" cy="1143000"/>
          </a:xfrm>
        </p:spPr>
        <p:txBody>
          <a:bodyPr>
            <a:normAutofit/>
          </a:bodyPr>
          <a:lstStyle/>
          <a:p>
            <a:r>
              <a:rPr lang="hr-HR" dirty="0" err="1" smtClean="0">
                <a:solidFill>
                  <a:srgbClr val="FFFF00"/>
                </a:solidFill>
              </a:rPr>
              <a:t>Connectogram</a:t>
            </a:r>
            <a:r>
              <a:rPr lang="hr-HR" dirty="0" smtClean="0">
                <a:solidFill>
                  <a:srgbClr val="FFFF00"/>
                </a:solidFill>
              </a:rPr>
              <a:t> </a:t>
            </a:r>
            <a:r>
              <a:rPr lang="hr-HR" dirty="0" err="1" smtClean="0">
                <a:solidFill>
                  <a:srgbClr val="FFFF00"/>
                </a:solidFill>
              </a:rPr>
              <a:t>interpretation</a:t>
            </a: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920" y="1052736"/>
            <a:ext cx="7884368" cy="5407363"/>
          </a:xfrm>
          <a:prstGeom prst="rect">
            <a:avLst/>
          </a:prstGeom>
        </p:spPr>
      </p:pic>
    </p:spTree>
    <p:extLst>
      <p:ext uri="{BB962C8B-B14F-4D97-AF65-F5344CB8AC3E}">
        <p14:creationId xmlns:p14="http://schemas.microsoft.com/office/powerpoint/2010/main" val="4078155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3752"/>
            <a:ext cx="8229600" cy="1143000"/>
          </a:xfrm>
        </p:spPr>
        <p:txBody>
          <a:bodyPr/>
          <a:lstStyle/>
          <a:p>
            <a:r>
              <a:rPr lang="hr-HR" dirty="0" err="1" smtClean="0">
                <a:solidFill>
                  <a:srgbClr val="FFFF00"/>
                </a:solidFill>
              </a:rPr>
              <a:t>Population</a:t>
            </a:r>
            <a:r>
              <a:rPr lang="hr-HR" dirty="0" smtClean="0">
                <a:solidFill>
                  <a:srgbClr val="FFFF00"/>
                </a:solidFill>
              </a:rPr>
              <a:t> </a:t>
            </a:r>
            <a:r>
              <a:rPr lang="hr-HR" dirty="0" err="1" smtClean="0">
                <a:solidFill>
                  <a:srgbClr val="FFFF00"/>
                </a:solidFill>
              </a:rPr>
              <a:t>averaging</a:t>
            </a: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124744"/>
            <a:ext cx="8047052" cy="5570514"/>
          </a:xfrm>
          <a:prstGeom prst="rect">
            <a:avLst/>
          </a:prstGeom>
        </p:spPr>
      </p:pic>
    </p:spTree>
    <p:extLst>
      <p:ext uri="{BB962C8B-B14F-4D97-AF65-F5344CB8AC3E}">
        <p14:creationId xmlns:p14="http://schemas.microsoft.com/office/powerpoint/2010/main" val="4078155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3752"/>
            <a:ext cx="8229600" cy="1143000"/>
          </a:xfrm>
        </p:spPr>
        <p:txBody>
          <a:bodyPr>
            <a:normAutofit/>
          </a:bodyPr>
          <a:lstStyle/>
          <a:p>
            <a:r>
              <a:rPr lang="hr-HR" dirty="0" err="1" smtClean="0">
                <a:solidFill>
                  <a:srgbClr val="FFFF00"/>
                </a:solidFill>
              </a:rPr>
              <a:t>Connectomic</a:t>
            </a:r>
            <a:r>
              <a:rPr lang="hr-HR" dirty="0" smtClean="0">
                <a:solidFill>
                  <a:srgbClr val="FFFF00"/>
                </a:solidFill>
              </a:rPr>
              <a:t> </a:t>
            </a:r>
            <a:r>
              <a:rPr lang="hr-HR" dirty="0" err="1" smtClean="0">
                <a:solidFill>
                  <a:srgbClr val="FFFF00"/>
                </a:solidFill>
              </a:rPr>
              <a:t>profiling</a:t>
            </a:r>
            <a:r>
              <a:rPr lang="hr-HR" dirty="0" smtClean="0">
                <a:solidFill>
                  <a:srgbClr val="FFFF00"/>
                </a:solidFill>
              </a:rPr>
              <a:t> </a:t>
            </a:r>
            <a:r>
              <a:rPr lang="hr-HR" dirty="0" err="1" smtClean="0">
                <a:solidFill>
                  <a:srgbClr val="FFFF00"/>
                </a:solidFill>
              </a:rPr>
              <a:t>and</a:t>
            </a:r>
            <a:r>
              <a:rPr lang="hr-HR" dirty="0" smtClean="0">
                <a:solidFill>
                  <a:srgbClr val="FFFF00"/>
                </a:solidFill>
              </a:rPr>
              <a:t> </a:t>
            </a:r>
            <a:r>
              <a:rPr lang="hr-HR" dirty="0" err="1" smtClean="0">
                <a:solidFill>
                  <a:srgbClr val="FFFF00"/>
                </a:solidFill>
              </a:rPr>
              <a:t>modeling</a:t>
            </a: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077384"/>
            <a:ext cx="4722088" cy="559958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556792"/>
            <a:ext cx="1444589" cy="1440370"/>
          </a:xfrm>
          <a:prstGeom prst="rect">
            <a:avLst/>
          </a:prstGeom>
        </p:spPr>
      </p:pic>
      <p:sp>
        <p:nvSpPr>
          <p:cNvPr id="2" name="TextBox 1"/>
          <p:cNvSpPr txBox="1"/>
          <p:nvPr/>
        </p:nvSpPr>
        <p:spPr>
          <a:xfrm>
            <a:off x="5076056" y="1064275"/>
            <a:ext cx="1202445" cy="307777"/>
          </a:xfrm>
          <a:prstGeom prst="rect">
            <a:avLst/>
          </a:prstGeom>
          <a:noFill/>
        </p:spPr>
        <p:txBody>
          <a:bodyPr wrap="none" rtlCol="0">
            <a:spAutoFit/>
          </a:bodyPr>
          <a:lstStyle/>
          <a:p>
            <a:r>
              <a:rPr lang="hr-HR" sz="1400" dirty="0" smtClean="0">
                <a:solidFill>
                  <a:schemeClr val="bg1"/>
                </a:solidFill>
              </a:rPr>
              <a:t>„</a:t>
            </a:r>
            <a:r>
              <a:rPr lang="hr-HR" sz="1400" dirty="0" err="1" smtClean="0">
                <a:solidFill>
                  <a:schemeClr val="bg1"/>
                </a:solidFill>
              </a:rPr>
              <a:t>Finger</a:t>
            </a:r>
            <a:r>
              <a:rPr lang="hr-HR" sz="1400" dirty="0" smtClean="0">
                <a:solidFill>
                  <a:schemeClr val="bg1"/>
                </a:solidFill>
              </a:rPr>
              <a:t>-</a:t>
            </a:r>
            <a:r>
              <a:rPr lang="hr-HR" sz="1400" dirty="0" err="1" smtClean="0">
                <a:solidFill>
                  <a:schemeClr val="bg1"/>
                </a:solidFill>
              </a:rPr>
              <a:t>print</a:t>
            </a:r>
            <a:r>
              <a:rPr lang="hr-HR" sz="1400" dirty="0" smtClean="0">
                <a:solidFill>
                  <a:schemeClr val="bg1"/>
                </a:solidFill>
              </a:rPr>
              <a:t>”</a:t>
            </a:r>
            <a:endParaRPr lang="en-US" sz="1400" dirty="0">
              <a:solidFill>
                <a:schemeClr val="bg1"/>
              </a:solidFill>
            </a:endParaRPr>
          </a:p>
        </p:txBody>
      </p:sp>
    </p:spTree>
    <p:extLst>
      <p:ext uri="{BB962C8B-B14F-4D97-AF65-F5344CB8AC3E}">
        <p14:creationId xmlns:p14="http://schemas.microsoft.com/office/powerpoint/2010/main" val="1330342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
          <p:cNvSpPr>
            <a:spLocks noChangeArrowheads="1"/>
          </p:cNvSpPr>
          <p:nvPr/>
        </p:nvSpPr>
        <p:spPr bwMode="auto">
          <a:xfrm>
            <a:off x="-36513" y="0"/>
            <a:ext cx="9180513"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27651" name="Rectangle 4"/>
          <p:cNvSpPr>
            <a:spLocks noGrp="1" noChangeArrowheads="1"/>
          </p:cNvSpPr>
          <p:nvPr>
            <p:ph type="title"/>
          </p:nvPr>
        </p:nvSpPr>
        <p:spPr/>
        <p:txBody>
          <a:bodyPr/>
          <a:lstStyle/>
          <a:p>
            <a:pPr eaLnBrk="1" hangingPunct="1"/>
            <a:r>
              <a:rPr lang="hr-HR" b="1" dirty="0" err="1" smtClean="0">
                <a:solidFill>
                  <a:srgbClr val="FFFF00"/>
                </a:solidFill>
                <a:latin typeface="Calibri" pitchFamily="34" charset="0"/>
              </a:rPr>
              <a:t>Fasciculus</a:t>
            </a:r>
            <a:r>
              <a:rPr lang="hr-HR" b="1" dirty="0" smtClean="0">
                <a:solidFill>
                  <a:srgbClr val="FFFF00"/>
                </a:solidFill>
                <a:latin typeface="Calibri" pitchFamily="34" charset="0"/>
              </a:rPr>
              <a:t> </a:t>
            </a:r>
            <a:r>
              <a:rPr lang="hr-HR" b="1" dirty="0" err="1" smtClean="0">
                <a:solidFill>
                  <a:srgbClr val="FFFF00"/>
                </a:solidFill>
                <a:latin typeface="Calibri" pitchFamily="34" charset="0"/>
              </a:rPr>
              <a:t>arcuatus</a:t>
            </a:r>
            <a:endParaRPr lang="hr-HR" b="1" dirty="0" smtClean="0">
              <a:solidFill>
                <a:srgbClr val="FFFF00"/>
              </a:solidFill>
              <a:latin typeface="Calibri" pitchFamily="34" charset="0"/>
            </a:endParaRPr>
          </a:p>
        </p:txBody>
      </p:sp>
      <p:pic>
        <p:nvPicPr>
          <p:cNvPr id="27652" name="Picture 6" descr="UKF-NAKIC-3006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341438"/>
            <a:ext cx="543877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912" name="Picture 8" descr="UKF-NAKIC-3006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1438"/>
            <a:ext cx="543877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913" name="Picture 9" descr="UKF-NAKIC-3006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1341438"/>
            <a:ext cx="54006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010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19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919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7867"/>
            <a:ext cx="8579296" cy="936104"/>
          </a:xfrm>
        </p:spPr>
        <p:txBody>
          <a:bodyPr>
            <a:noAutofit/>
          </a:bodyPr>
          <a:lstStyle/>
          <a:p>
            <a:r>
              <a:rPr lang="hr-HR" sz="3200" dirty="0" err="1" smtClean="0">
                <a:solidFill>
                  <a:srgbClr val="FFFF00"/>
                </a:solidFill>
              </a:rPr>
              <a:t>Genetic</a:t>
            </a:r>
            <a:r>
              <a:rPr lang="hr-HR" sz="3200" dirty="0" smtClean="0">
                <a:solidFill>
                  <a:srgbClr val="FFFF00"/>
                </a:solidFill>
              </a:rPr>
              <a:t> influence on </a:t>
            </a:r>
            <a:r>
              <a:rPr lang="hr-HR" sz="3200" dirty="0" err="1" smtClean="0">
                <a:solidFill>
                  <a:srgbClr val="FFFF00"/>
                </a:solidFill>
              </a:rPr>
              <a:t>white</a:t>
            </a:r>
            <a:r>
              <a:rPr lang="hr-HR" sz="3200" dirty="0" smtClean="0">
                <a:solidFill>
                  <a:srgbClr val="FFFF00"/>
                </a:solidFill>
              </a:rPr>
              <a:t> </a:t>
            </a:r>
            <a:r>
              <a:rPr lang="hr-HR" sz="3200" dirty="0" err="1" smtClean="0">
                <a:solidFill>
                  <a:srgbClr val="FFFF00"/>
                </a:solidFill>
              </a:rPr>
              <a:t>matter</a:t>
            </a:r>
            <a:r>
              <a:rPr lang="hr-HR" sz="3200" dirty="0" smtClean="0">
                <a:solidFill>
                  <a:srgbClr val="FFFF00"/>
                </a:solidFill>
              </a:rPr>
              <a:t> </a:t>
            </a:r>
            <a:r>
              <a:rPr lang="hr-HR" sz="3200" dirty="0" err="1" smtClean="0">
                <a:solidFill>
                  <a:srgbClr val="FFFF00"/>
                </a:solidFill>
              </a:rPr>
              <a:t>integrity</a:t>
            </a:r>
            <a:r>
              <a:rPr lang="hr-HR" sz="3200" dirty="0" smtClean="0">
                <a:solidFill>
                  <a:srgbClr val="FFFF00"/>
                </a:solidFill>
              </a:rPr>
              <a:t> (FA)</a:t>
            </a:r>
            <a:endParaRPr lang="en-US" sz="3200" dirty="0">
              <a:solidFill>
                <a:srgbClr val="FFFF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7" y="836712"/>
            <a:ext cx="7632849" cy="4848272"/>
          </a:xfrm>
        </p:spPr>
      </p:pic>
      <p:sp>
        <p:nvSpPr>
          <p:cNvPr id="4" name="TextBox 3"/>
          <p:cNvSpPr txBox="1"/>
          <p:nvPr/>
        </p:nvSpPr>
        <p:spPr>
          <a:xfrm>
            <a:off x="4644008" y="6516052"/>
            <a:ext cx="4824536" cy="369332"/>
          </a:xfrm>
          <a:prstGeom prst="rect">
            <a:avLst/>
          </a:prstGeom>
          <a:noFill/>
        </p:spPr>
        <p:txBody>
          <a:bodyPr wrap="square" rtlCol="0">
            <a:spAutoFit/>
          </a:bodyPr>
          <a:lstStyle/>
          <a:p>
            <a:r>
              <a:rPr lang="hr-HR" dirty="0" err="1" smtClean="0">
                <a:solidFill>
                  <a:srgbClr val="FFC000"/>
                </a:solidFill>
              </a:rPr>
              <a:t>Chiang</a:t>
            </a:r>
            <a:r>
              <a:rPr lang="hr-HR" dirty="0" smtClean="0">
                <a:solidFill>
                  <a:srgbClr val="FFC000"/>
                </a:solidFill>
              </a:rPr>
              <a:t> et al., J. </a:t>
            </a:r>
            <a:r>
              <a:rPr lang="hr-HR" dirty="0" err="1" smtClean="0">
                <a:solidFill>
                  <a:srgbClr val="FFC000"/>
                </a:solidFill>
              </a:rPr>
              <a:t>Neurosci</a:t>
            </a:r>
            <a:r>
              <a:rPr lang="hr-HR" dirty="0" smtClean="0">
                <a:solidFill>
                  <a:srgbClr val="FFC000"/>
                </a:solidFill>
              </a:rPr>
              <a:t>., 2009, 29, 2212-2224</a:t>
            </a:r>
            <a:endParaRPr lang="en-US" dirty="0">
              <a:solidFill>
                <a:srgbClr val="FFC000"/>
              </a:solidFill>
            </a:endParaRPr>
          </a:p>
        </p:txBody>
      </p:sp>
      <p:sp>
        <p:nvSpPr>
          <p:cNvPr id="6" name="TextBox 5"/>
          <p:cNvSpPr txBox="1"/>
          <p:nvPr/>
        </p:nvSpPr>
        <p:spPr>
          <a:xfrm>
            <a:off x="539552" y="5661248"/>
            <a:ext cx="8136904" cy="1169551"/>
          </a:xfrm>
          <a:prstGeom prst="rect">
            <a:avLst/>
          </a:prstGeom>
          <a:noFill/>
        </p:spPr>
        <p:txBody>
          <a:bodyPr wrap="square" rtlCol="0">
            <a:spAutoFit/>
          </a:bodyPr>
          <a:lstStyle/>
          <a:p>
            <a:r>
              <a:rPr lang="hr-HR" sz="1400" dirty="0" smtClean="0"/>
              <a:t>23 </a:t>
            </a:r>
            <a:r>
              <a:rPr lang="hr-HR" sz="1400" dirty="0" err="1" smtClean="0"/>
              <a:t>pairs</a:t>
            </a:r>
            <a:r>
              <a:rPr lang="hr-HR" sz="1400" dirty="0" smtClean="0"/>
              <a:t> </a:t>
            </a:r>
            <a:r>
              <a:rPr lang="hr-HR" sz="1400" dirty="0" err="1" smtClean="0"/>
              <a:t>of</a:t>
            </a:r>
            <a:r>
              <a:rPr lang="hr-HR" sz="1400" dirty="0" smtClean="0"/>
              <a:t> MZ </a:t>
            </a:r>
            <a:r>
              <a:rPr lang="hr-HR" sz="1400" dirty="0" err="1" smtClean="0"/>
              <a:t>twins</a:t>
            </a:r>
            <a:r>
              <a:rPr lang="hr-HR" sz="1400" dirty="0" smtClean="0"/>
              <a:t> </a:t>
            </a:r>
            <a:r>
              <a:rPr lang="hr-HR" sz="1400" dirty="0" err="1" smtClean="0"/>
              <a:t>and</a:t>
            </a:r>
            <a:r>
              <a:rPr lang="hr-HR" sz="1400" dirty="0" smtClean="0"/>
              <a:t> 23 </a:t>
            </a:r>
            <a:r>
              <a:rPr lang="hr-HR" sz="1400" dirty="0" err="1" smtClean="0"/>
              <a:t>pairs</a:t>
            </a:r>
            <a:r>
              <a:rPr lang="hr-HR" sz="1400" dirty="0" smtClean="0"/>
              <a:t> </a:t>
            </a:r>
            <a:r>
              <a:rPr lang="hr-HR" sz="1400" dirty="0" err="1" smtClean="0"/>
              <a:t>of</a:t>
            </a:r>
            <a:r>
              <a:rPr lang="hr-HR" sz="1400" dirty="0" smtClean="0"/>
              <a:t> DZ </a:t>
            </a:r>
            <a:r>
              <a:rPr lang="hr-HR" sz="1400" dirty="0" err="1" smtClean="0"/>
              <a:t>twins</a:t>
            </a:r>
            <a:r>
              <a:rPr lang="hr-HR" sz="1400" dirty="0" smtClean="0"/>
              <a:t> </a:t>
            </a:r>
            <a:r>
              <a:rPr lang="hr-HR" sz="1400" dirty="0" err="1" smtClean="0"/>
              <a:t>were</a:t>
            </a:r>
            <a:r>
              <a:rPr lang="hr-HR" sz="1400" dirty="0" smtClean="0"/>
              <a:t> </a:t>
            </a:r>
            <a:r>
              <a:rPr lang="hr-HR" sz="1400" dirty="0" err="1" smtClean="0"/>
              <a:t>analyzed</a:t>
            </a:r>
            <a:r>
              <a:rPr lang="hr-HR" sz="1400" dirty="0" smtClean="0"/>
              <a:t>; i</a:t>
            </a:r>
            <a:r>
              <a:rPr lang="en-US" sz="1400" dirty="0" smtClean="0"/>
              <a:t>f </a:t>
            </a:r>
            <a:r>
              <a:rPr lang="en-US" sz="1400" dirty="0"/>
              <a:t>the </a:t>
            </a:r>
            <a:r>
              <a:rPr lang="en-US" sz="1400" dirty="0" smtClean="0"/>
              <a:t>correlation</a:t>
            </a:r>
            <a:r>
              <a:rPr lang="hr-HR" sz="1400" dirty="0" smtClean="0"/>
              <a:t> </a:t>
            </a:r>
            <a:r>
              <a:rPr lang="en-US" sz="1400" dirty="0" smtClean="0"/>
              <a:t>between </a:t>
            </a:r>
            <a:r>
              <a:rPr lang="en-US" sz="1400" dirty="0"/>
              <a:t>the voxel value of FA in one twin and the level of IQ in the </a:t>
            </a:r>
            <a:r>
              <a:rPr lang="en-US" sz="1400" dirty="0" smtClean="0"/>
              <a:t>other</a:t>
            </a:r>
            <a:r>
              <a:rPr lang="hr-HR" sz="1400" dirty="0" smtClean="0"/>
              <a:t> </a:t>
            </a:r>
            <a:r>
              <a:rPr lang="en-US" sz="1400" dirty="0" smtClean="0"/>
              <a:t>twin </a:t>
            </a:r>
            <a:r>
              <a:rPr lang="en-US" sz="1400" dirty="0"/>
              <a:t>(“cross-trait” and “cross-twin”) is greater in MZ pairs than in </a:t>
            </a:r>
            <a:r>
              <a:rPr lang="en-US" sz="1400" dirty="0" smtClean="0"/>
              <a:t>DZ</a:t>
            </a:r>
            <a:r>
              <a:rPr lang="hr-HR" sz="1400" dirty="0" smtClean="0"/>
              <a:t> </a:t>
            </a:r>
            <a:r>
              <a:rPr lang="en-US" sz="1400" dirty="0" smtClean="0"/>
              <a:t>pairs</a:t>
            </a:r>
            <a:r>
              <a:rPr lang="en-US" sz="1400" dirty="0"/>
              <a:t>, the excess in the MZ correlation over the DZ correlation is </a:t>
            </a:r>
            <a:r>
              <a:rPr lang="en-US" sz="1400" dirty="0" smtClean="0"/>
              <a:t>then</a:t>
            </a:r>
            <a:r>
              <a:rPr lang="hr-HR" sz="1400" dirty="0" smtClean="0"/>
              <a:t> </a:t>
            </a:r>
            <a:r>
              <a:rPr lang="en-US" sz="1400" dirty="0" smtClean="0"/>
              <a:t>assumed </a:t>
            </a:r>
            <a:r>
              <a:rPr lang="en-US" sz="1400" dirty="0"/>
              <a:t>to be attributable to common genetic factors that mediate </a:t>
            </a:r>
            <a:r>
              <a:rPr lang="en-US" sz="1400" dirty="0" smtClean="0"/>
              <a:t>both</a:t>
            </a:r>
            <a:r>
              <a:rPr lang="hr-HR" sz="1400" dirty="0" smtClean="0"/>
              <a:t> WM</a:t>
            </a:r>
            <a:r>
              <a:rPr lang="en-US" sz="1400" dirty="0" smtClean="0"/>
              <a:t> </a:t>
            </a:r>
            <a:r>
              <a:rPr lang="en-US" sz="1400" dirty="0"/>
              <a:t>integrity and </a:t>
            </a:r>
            <a:r>
              <a:rPr lang="en-US" sz="1400" dirty="0" smtClean="0"/>
              <a:t>intelligence</a:t>
            </a:r>
            <a:r>
              <a:rPr lang="hr-HR" sz="1400" dirty="0" smtClean="0"/>
              <a:t>, </a:t>
            </a:r>
            <a:r>
              <a:rPr lang="hr-HR" sz="1400" dirty="0" err="1" smtClean="0"/>
              <a:t>which</a:t>
            </a:r>
            <a:r>
              <a:rPr lang="hr-HR" sz="1400" dirty="0" smtClean="0"/>
              <a:t> </a:t>
            </a:r>
            <a:r>
              <a:rPr lang="hr-HR" sz="1400" dirty="0" err="1" smtClean="0"/>
              <a:t>was</a:t>
            </a:r>
            <a:r>
              <a:rPr lang="hr-HR" sz="1400" dirty="0" smtClean="0"/>
              <a:t> </a:t>
            </a:r>
            <a:r>
              <a:rPr lang="hr-HR" sz="1400" dirty="0" err="1" smtClean="0"/>
              <a:t>confirmed</a:t>
            </a:r>
            <a:r>
              <a:rPr lang="hr-HR" sz="1400" dirty="0" smtClean="0"/>
              <a:t> for WM </a:t>
            </a:r>
            <a:r>
              <a:rPr lang="hr-HR" sz="1400" dirty="0" err="1" smtClean="0"/>
              <a:t>in</a:t>
            </a:r>
            <a:r>
              <a:rPr lang="hr-HR" sz="1400" dirty="0" smtClean="0"/>
              <a:t> </a:t>
            </a:r>
            <a:r>
              <a:rPr lang="hr-HR" sz="1400" dirty="0" err="1" smtClean="0"/>
              <a:t>both</a:t>
            </a:r>
            <a:r>
              <a:rPr lang="hr-HR" sz="1400" dirty="0" smtClean="0"/>
              <a:t> </a:t>
            </a:r>
            <a:r>
              <a:rPr lang="hr-HR" sz="1400" dirty="0" err="1" smtClean="0"/>
              <a:t>frontal</a:t>
            </a:r>
            <a:r>
              <a:rPr lang="hr-HR" sz="1400" dirty="0"/>
              <a:t> </a:t>
            </a:r>
            <a:r>
              <a:rPr lang="hr-HR" sz="1400" dirty="0" err="1" smtClean="0"/>
              <a:t>and</a:t>
            </a:r>
            <a:r>
              <a:rPr lang="hr-HR" sz="1400" dirty="0" smtClean="0"/>
              <a:t> </a:t>
            </a:r>
            <a:r>
              <a:rPr lang="hr-HR" sz="1400" dirty="0" err="1" smtClean="0"/>
              <a:t>parietal</a:t>
            </a:r>
            <a:r>
              <a:rPr lang="hr-HR" sz="1400" dirty="0" smtClean="0"/>
              <a:t> </a:t>
            </a:r>
            <a:r>
              <a:rPr lang="hr-HR" sz="1400" dirty="0" err="1" smtClean="0"/>
              <a:t>lobes</a:t>
            </a:r>
            <a:r>
              <a:rPr lang="hr-HR" sz="1400" dirty="0" smtClean="0"/>
              <a:t> </a:t>
            </a:r>
            <a:r>
              <a:rPr lang="hr-HR" sz="1400" dirty="0" err="1" smtClean="0"/>
              <a:t>and</a:t>
            </a:r>
            <a:r>
              <a:rPr lang="hr-HR" sz="1400" dirty="0" smtClean="0"/>
              <a:t> </a:t>
            </a:r>
            <a:r>
              <a:rPr lang="hr-HR" sz="1400" dirty="0" err="1" smtClean="0"/>
              <a:t>left</a:t>
            </a:r>
            <a:r>
              <a:rPr lang="hr-HR" sz="1400" dirty="0" smtClean="0"/>
              <a:t> </a:t>
            </a:r>
            <a:r>
              <a:rPr lang="hr-HR" sz="1400" dirty="0" err="1" smtClean="0"/>
              <a:t>occipital</a:t>
            </a:r>
            <a:r>
              <a:rPr lang="hr-HR" sz="1400" dirty="0" smtClean="0"/>
              <a:t> lobe</a:t>
            </a:r>
            <a:endParaRPr lang="en-US" sz="1400" dirty="0"/>
          </a:p>
        </p:txBody>
      </p:sp>
    </p:spTree>
    <p:extLst>
      <p:ext uri="{BB962C8B-B14F-4D97-AF65-F5344CB8AC3E}">
        <p14:creationId xmlns:p14="http://schemas.microsoft.com/office/powerpoint/2010/main" val="4144127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0688"/>
            <a:ext cx="9252520" cy="6237312"/>
          </a:xfrm>
        </p:spPr>
        <p:txBody>
          <a:bodyPr>
            <a:normAutofit fontScale="70000" lnSpcReduction="20000"/>
          </a:bodyPr>
          <a:lstStyle/>
          <a:p>
            <a:pPr marL="0" indent="0">
              <a:buNone/>
            </a:pPr>
            <a:r>
              <a:rPr lang="hr-HR" b="1" dirty="0" err="1" smtClean="0">
                <a:solidFill>
                  <a:srgbClr val="FFFF00"/>
                </a:solidFill>
              </a:rPr>
              <a:t>Makroarhitektura</a:t>
            </a:r>
            <a:r>
              <a:rPr lang="hr-HR" b="1" dirty="0" smtClean="0">
                <a:solidFill>
                  <a:srgbClr val="FFFF00"/>
                </a:solidFill>
              </a:rPr>
              <a:t> spoznajnih procesa</a:t>
            </a:r>
          </a:p>
          <a:p>
            <a:pPr marL="0" indent="0">
              <a:buNone/>
            </a:pPr>
            <a:r>
              <a:rPr lang="hr-HR" b="1" dirty="0" smtClean="0">
                <a:solidFill>
                  <a:srgbClr val="FFFF00"/>
                </a:solidFill>
              </a:rPr>
              <a:t>(razina velikih populacija neurona – mreža)</a:t>
            </a:r>
          </a:p>
          <a:p>
            <a:pPr marL="0" indent="0">
              <a:buNone/>
            </a:pPr>
            <a:endParaRPr lang="hr-HR" dirty="0" smtClean="0"/>
          </a:p>
          <a:p>
            <a:pPr marL="0" indent="0">
              <a:buNone/>
            </a:pPr>
            <a:r>
              <a:rPr lang="hr-HR" dirty="0" smtClean="0"/>
              <a:t>Struktura - DTI</a:t>
            </a:r>
          </a:p>
          <a:p>
            <a:pPr marL="0" indent="0">
              <a:buNone/>
            </a:pPr>
            <a:endParaRPr lang="hr-HR" dirty="0" smtClean="0"/>
          </a:p>
          <a:p>
            <a:pPr marL="0" indent="0">
              <a:buNone/>
            </a:pPr>
            <a:r>
              <a:rPr lang="hr-HR" dirty="0" smtClean="0"/>
              <a:t>Funkcija -</a:t>
            </a:r>
          </a:p>
          <a:p>
            <a:r>
              <a:rPr lang="hr-HR" dirty="0" err="1" smtClean="0"/>
              <a:t>fMRI</a:t>
            </a:r>
            <a:r>
              <a:rPr lang="hr-HR" dirty="0" smtClean="0"/>
              <a:t> (</a:t>
            </a:r>
            <a:r>
              <a:rPr lang="hr-HR" dirty="0" err="1" smtClean="0"/>
              <a:t>trMRI</a:t>
            </a:r>
            <a:r>
              <a:rPr lang="hr-HR" dirty="0" smtClean="0"/>
              <a:t>, </a:t>
            </a:r>
            <a:r>
              <a:rPr lang="hr-HR" dirty="0" err="1" smtClean="0"/>
              <a:t>rsMRI</a:t>
            </a:r>
            <a:r>
              <a:rPr lang="hr-HR" dirty="0" smtClean="0"/>
              <a:t>, </a:t>
            </a:r>
            <a:r>
              <a:rPr lang="hr-HR" dirty="0" err="1" smtClean="0"/>
              <a:t>fcMRI</a:t>
            </a:r>
            <a:r>
              <a:rPr lang="hr-HR" dirty="0" smtClean="0"/>
              <a:t> - DMN)</a:t>
            </a:r>
          </a:p>
          <a:p>
            <a:r>
              <a:rPr lang="hr-HR" dirty="0" smtClean="0"/>
              <a:t>SPECT/PET</a:t>
            </a:r>
            <a:endParaRPr lang="hr-HR" dirty="0"/>
          </a:p>
          <a:p>
            <a:r>
              <a:rPr lang="hr-HR" dirty="0" smtClean="0"/>
              <a:t>MEG, MEG + </a:t>
            </a:r>
            <a:r>
              <a:rPr lang="hr-HR" dirty="0" err="1" smtClean="0"/>
              <a:t>fMRI</a:t>
            </a:r>
            <a:endParaRPr lang="hr-HR" dirty="0" smtClean="0"/>
          </a:p>
          <a:p>
            <a:pPr marL="0" indent="0">
              <a:buNone/>
            </a:pPr>
            <a:endParaRPr lang="hr-HR" dirty="0" smtClean="0"/>
          </a:p>
          <a:p>
            <a:pPr marL="0" indent="0">
              <a:buNone/>
            </a:pPr>
            <a:r>
              <a:rPr lang="hr-HR" dirty="0" err="1" smtClean="0"/>
              <a:t>Th</a:t>
            </a:r>
            <a:r>
              <a:rPr lang="hr-HR" dirty="0" smtClean="0"/>
              <a:t> perspektive: TMS (</a:t>
            </a:r>
            <a:r>
              <a:rPr lang="hr-HR" dirty="0" err="1" smtClean="0"/>
              <a:t>spTMS</a:t>
            </a:r>
            <a:r>
              <a:rPr lang="hr-HR" dirty="0" smtClean="0"/>
              <a:t> &amp; </a:t>
            </a:r>
            <a:r>
              <a:rPr lang="hr-HR" dirty="0" err="1" smtClean="0"/>
              <a:t>rTMS</a:t>
            </a:r>
            <a:r>
              <a:rPr lang="hr-HR" dirty="0" smtClean="0"/>
              <a:t>) </a:t>
            </a:r>
            <a:r>
              <a:rPr lang="hr-HR" dirty="0" err="1" smtClean="0"/>
              <a:t>vs</a:t>
            </a:r>
            <a:r>
              <a:rPr lang="hr-HR" dirty="0" smtClean="0"/>
              <a:t> TES (</a:t>
            </a:r>
            <a:r>
              <a:rPr lang="hr-HR" dirty="0" err="1" smtClean="0"/>
              <a:t>tDCS</a:t>
            </a:r>
            <a:r>
              <a:rPr lang="hr-HR" dirty="0" smtClean="0"/>
              <a:t>, </a:t>
            </a:r>
            <a:r>
              <a:rPr lang="hr-HR" dirty="0" err="1" smtClean="0"/>
              <a:t>tRNS</a:t>
            </a:r>
            <a:r>
              <a:rPr lang="hr-HR" dirty="0" smtClean="0"/>
              <a:t>, </a:t>
            </a:r>
            <a:r>
              <a:rPr lang="hr-HR" dirty="0" err="1" smtClean="0"/>
              <a:t>tACS</a:t>
            </a:r>
            <a:r>
              <a:rPr lang="hr-HR" dirty="0" smtClean="0"/>
              <a:t>)</a:t>
            </a:r>
          </a:p>
          <a:p>
            <a:pPr marL="0" indent="0">
              <a:buNone/>
            </a:pPr>
            <a:endParaRPr lang="hr-HR" dirty="0" smtClean="0"/>
          </a:p>
          <a:p>
            <a:pPr marL="0" indent="0">
              <a:buNone/>
            </a:pPr>
            <a:endParaRPr lang="hr-HR" dirty="0" smtClean="0"/>
          </a:p>
          <a:p>
            <a:pPr marL="0" indent="0">
              <a:buNone/>
            </a:pPr>
            <a:r>
              <a:rPr lang="hr-HR" b="1" dirty="0" err="1" smtClean="0">
                <a:solidFill>
                  <a:srgbClr val="FFFF00"/>
                </a:solidFill>
              </a:rPr>
              <a:t>Mikroarhitektura</a:t>
            </a:r>
            <a:r>
              <a:rPr lang="hr-HR" b="1" dirty="0" smtClean="0">
                <a:solidFill>
                  <a:srgbClr val="FFFF00"/>
                </a:solidFill>
              </a:rPr>
              <a:t> spoznajnih procesa</a:t>
            </a:r>
          </a:p>
          <a:p>
            <a:pPr marL="0" indent="0">
              <a:buNone/>
            </a:pPr>
            <a:endParaRPr lang="hr-HR" dirty="0" smtClean="0">
              <a:solidFill>
                <a:srgbClr val="FFFF00"/>
              </a:solidFill>
            </a:endParaRPr>
          </a:p>
          <a:p>
            <a:r>
              <a:rPr lang="hr-HR" dirty="0" err="1" smtClean="0"/>
              <a:t>Elektrofiziološko</a:t>
            </a:r>
            <a:r>
              <a:rPr lang="hr-HR" dirty="0" smtClean="0"/>
              <a:t> snimanje aktivnosti pojedinačnih neurona </a:t>
            </a:r>
            <a:r>
              <a:rPr lang="hr-HR" dirty="0" err="1" smtClean="0"/>
              <a:t>mikroelektrodama</a:t>
            </a:r>
            <a:endParaRPr lang="en-US" dirty="0"/>
          </a:p>
        </p:txBody>
      </p:sp>
    </p:spTree>
    <p:extLst>
      <p:ext uri="{BB962C8B-B14F-4D97-AF65-F5344CB8AC3E}">
        <p14:creationId xmlns:p14="http://schemas.microsoft.com/office/powerpoint/2010/main" val="8822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3">
                                            <p:txEl>
                                              <p:pRg st="6" end="6"/>
                                            </p:txEl>
                                          </p:spTgt>
                                        </p:tgtEl>
                                      </p:cBhvr>
                                      <p:to x="80000" y="100000"/>
                                    </p:animScale>
                                    <p:anim by="(#ppt_w*0.10)" calcmode="lin" valueType="num">
                                      <p:cBhvr>
                                        <p:cTn id="7" dur="250" autoRev="1" fill="hold">
                                          <p:stCondLst>
                                            <p:cond delay="0"/>
                                          </p:stCondLst>
                                        </p:cTn>
                                        <p:tgtEl>
                                          <p:spTgt spid="3">
                                            <p:txEl>
                                              <p:pRg st="6" end="6"/>
                                            </p:txEl>
                                          </p:spTgt>
                                        </p:tgtEl>
                                        <p:attrNameLst>
                                          <p:attrName>ppt_x</p:attrName>
                                        </p:attrNameLst>
                                      </p:cBhvr>
                                    </p:anim>
                                    <p:anim by="(-#ppt_w*0.10)" calcmode="lin" valueType="num">
                                      <p:cBhvr>
                                        <p:cTn id="8" dur="250" autoRev="1" fill="hold">
                                          <p:stCondLst>
                                            <p:cond delay="0"/>
                                          </p:stCondLst>
                                        </p:cTn>
                                        <p:tgtEl>
                                          <p:spTgt spid="3">
                                            <p:txEl>
                                              <p:pRg st="6" end="6"/>
                                            </p:txEl>
                                          </p:spTgt>
                                        </p:tgtEl>
                                        <p:attrNameLst>
                                          <p:attrName>ppt_y</p:attrName>
                                        </p:attrNameLst>
                                      </p:cBhvr>
                                    </p:anim>
                                    <p:animRot by="-480000">
                                      <p:cBhvr>
                                        <p:cTn id="9" dur="250" autoRev="1" fill="hold">
                                          <p:stCondLst>
                                            <p:cond delay="0"/>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3501008"/>
            <a:ext cx="8784976" cy="1944216"/>
          </a:xfrm>
        </p:spPr>
        <p:txBody>
          <a:bodyPr>
            <a:normAutofit fontScale="92500" lnSpcReduction="10000"/>
          </a:bodyPr>
          <a:lstStyle/>
          <a:p>
            <a:r>
              <a:rPr lang="hr-HR" sz="2400" dirty="0" smtClean="0"/>
              <a:t>Ne-invazivna metoda mjerenja aktivnosti mozga</a:t>
            </a:r>
          </a:p>
          <a:p>
            <a:r>
              <a:rPr lang="hr-HR" sz="2400" dirty="0" smtClean="0"/>
              <a:t>Aktivnost živčanih stanica se promatra indirektno putem mjerenja vaskularnih i </a:t>
            </a:r>
            <a:r>
              <a:rPr lang="hr-HR" sz="2400" dirty="0" err="1" smtClean="0"/>
              <a:t>hemodinamskih</a:t>
            </a:r>
            <a:r>
              <a:rPr lang="hr-HR" sz="2400" dirty="0" smtClean="0"/>
              <a:t> signala</a:t>
            </a:r>
          </a:p>
          <a:p>
            <a:r>
              <a:rPr lang="hr-HR" sz="2400" dirty="0" smtClean="0"/>
              <a:t>Najvažniji oblik </a:t>
            </a:r>
            <a:r>
              <a:rPr lang="hr-HR" sz="2400" dirty="0" err="1" smtClean="0"/>
              <a:t>fMRI</a:t>
            </a:r>
            <a:r>
              <a:rPr lang="hr-HR" sz="2400" dirty="0" smtClean="0"/>
              <a:t> snimanja je ono koje koristi BOLD signal</a:t>
            </a:r>
          </a:p>
          <a:p>
            <a:r>
              <a:rPr lang="hr-HR" sz="2400" dirty="0" err="1" smtClean="0">
                <a:solidFill>
                  <a:srgbClr val="FFC000"/>
                </a:solidFill>
              </a:rPr>
              <a:t>Seiji</a:t>
            </a:r>
            <a:r>
              <a:rPr lang="hr-HR" sz="2400" dirty="0" smtClean="0">
                <a:solidFill>
                  <a:srgbClr val="FFC000"/>
                </a:solidFill>
              </a:rPr>
              <a:t> </a:t>
            </a:r>
            <a:r>
              <a:rPr lang="hr-HR" sz="2400" dirty="0" err="1">
                <a:solidFill>
                  <a:srgbClr val="FFC000"/>
                </a:solidFill>
              </a:rPr>
              <a:t>Ogawa</a:t>
            </a:r>
            <a:r>
              <a:rPr lang="hr-HR" sz="2400" dirty="0"/>
              <a:t> </a:t>
            </a:r>
            <a:r>
              <a:rPr lang="hr-HR" sz="2400" dirty="0" smtClean="0"/>
              <a:t>1990, AT&amp;T </a:t>
            </a:r>
            <a:r>
              <a:rPr lang="hr-HR" sz="2400" dirty="0"/>
              <a:t>Bell </a:t>
            </a:r>
            <a:r>
              <a:rPr lang="hr-HR" sz="2400" dirty="0" err="1" smtClean="0"/>
              <a:t>labs</a:t>
            </a:r>
            <a:r>
              <a:rPr lang="hr-HR" sz="2400" dirty="0" smtClean="0"/>
              <a:t>, Murray </a:t>
            </a:r>
            <a:r>
              <a:rPr lang="hr-HR" sz="2400" dirty="0" err="1"/>
              <a:t>Hill</a:t>
            </a:r>
            <a:r>
              <a:rPr lang="hr-HR" sz="2400" dirty="0"/>
              <a:t>, NJ, </a:t>
            </a:r>
            <a:r>
              <a:rPr lang="hr-HR" sz="2400" dirty="0" smtClean="0"/>
              <a:t>USA</a:t>
            </a:r>
            <a:endParaRPr lang="hr-HR" sz="2400" dirty="0"/>
          </a:p>
          <a:p>
            <a:endParaRPr lang="hr-HR" sz="2400" dirty="0" smtClean="0"/>
          </a:p>
          <a:p>
            <a:endParaRPr lang="hr-HR" sz="2400" dirty="0" smtClean="0"/>
          </a:p>
          <a:p>
            <a:pPr marL="0" indent="0">
              <a:buNone/>
            </a:pPr>
            <a:endParaRPr lang="en-US" sz="2400" dirty="0"/>
          </a:p>
        </p:txBody>
      </p:sp>
      <p:sp>
        <p:nvSpPr>
          <p:cNvPr id="6" name="Title 1"/>
          <p:cNvSpPr>
            <a:spLocks noGrp="1"/>
          </p:cNvSpPr>
          <p:nvPr>
            <p:ph type="title"/>
          </p:nvPr>
        </p:nvSpPr>
        <p:spPr>
          <a:xfrm>
            <a:off x="467544" y="2332"/>
            <a:ext cx="8229600" cy="857375"/>
          </a:xfrm>
        </p:spPr>
        <p:txBody>
          <a:bodyPr>
            <a:normAutofit/>
          </a:bodyPr>
          <a:lstStyle/>
          <a:p>
            <a:r>
              <a:rPr lang="hr-HR" dirty="0" err="1" smtClean="0">
                <a:solidFill>
                  <a:srgbClr val="FFFF00"/>
                </a:solidFill>
                <a:latin typeface="+mn-lt"/>
              </a:rPr>
              <a:t>fMRI</a:t>
            </a:r>
            <a:endParaRPr lang="en-US" dirty="0">
              <a:solidFill>
                <a:srgbClr val="FFFF00"/>
              </a:solidFill>
              <a:latin typeface="+mn-lt"/>
            </a:endParaRPr>
          </a:p>
        </p:txBody>
      </p:sp>
      <p:pic>
        <p:nvPicPr>
          <p:cNvPr id="5" name="Picture 12"/>
          <p:cNvPicPr>
            <a:picLocks noChangeAspect="1" noChangeArrowheads="1"/>
          </p:cNvPicPr>
          <p:nvPr/>
        </p:nvPicPr>
        <p:blipFill>
          <a:blip r:embed="rId2">
            <a:extLst>
              <a:ext uri="{28A0092B-C50C-407E-A947-70E740481C1C}">
                <a14:useLocalDpi xmlns:a14="http://schemas.microsoft.com/office/drawing/2010/main" val="0"/>
              </a:ext>
            </a:extLst>
          </a:blip>
          <a:srcRect l="9607" t="8801" r="22903" b="5182"/>
          <a:stretch>
            <a:fillRect/>
          </a:stretch>
        </p:blipFill>
        <p:spPr bwMode="auto">
          <a:xfrm>
            <a:off x="1097082" y="973339"/>
            <a:ext cx="2218878" cy="24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KF-FMRI-20-09-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974007"/>
            <a:ext cx="252028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302" y="5301208"/>
            <a:ext cx="6774904" cy="14721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oga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493" y="5301208"/>
            <a:ext cx="1044834" cy="13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579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6" descr="bold"/>
          <p:cNvPicPr>
            <a:picLocks noChangeAspect="1" noChangeArrowheads="1"/>
          </p:cNvPicPr>
          <p:nvPr/>
        </p:nvPicPr>
        <p:blipFill>
          <a:blip r:embed="rId2">
            <a:extLst>
              <a:ext uri="{28A0092B-C50C-407E-A947-70E740481C1C}">
                <a14:useLocalDpi xmlns:a14="http://schemas.microsoft.com/office/drawing/2010/main" val="0"/>
              </a:ext>
            </a:extLst>
          </a:blip>
          <a:srcRect l="2740" t="18193" r="2739" b="3683"/>
          <a:stretch>
            <a:fillRect/>
          </a:stretch>
        </p:blipFill>
        <p:spPr bwMode="auto">
          <a:xfrm>
            <a:off x="107503" y="856808"/>
            <a:ext cx="5328593" cy="312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9"/>
          <p:cNvSpPr>
            <a:spLocks noChangeArrowheads="1"/>
          </p:cNvSpPr>
          <p:nvPr/>
        </p:nvSpPr>
        <p:spPr bwMode="auto">
          <a:xfrm>
            <a:off x="0" y="546100"/>
            <a:ext cx="9594850" cy="576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fontAlgn="base">
              <a:lnSpc>
                <a:spcPct val="90000"/>
              </a:lnSpc>
              <a:spcBef>
                <a:spcPct val="20000"/>
              </a:spcBef>
              <a:spcAft>
                <a:spcPct val="0"/>
              </a:spcAft>
            </a:pPr>
            <a:endParaRPr lang="en-US" altLang="en-US" smtClean="0">
              <a:solidFill>
                <a:srgbClr val="000000"/>
              </a:solidFill>
            </a:endParaRPr>
          </a:p>
        </p:txBody>
      </p:sp>
      <p:sp>
        <p:nvSpPr>
          <p:cNvPr id="8201" name="Rectangle 11"/>
          <p:cNvSpPr>
            <a:spLocks noChangeArrowheads="1"/>
          </p:cNvSpPr>
          <p:nvPr/>
        </p:nvSpPr>
        <p:spPr bwMode="auto">
          <a:xfrm>
            <a:off x="2484438" y="122834"/>
            <a:ext cx="4481512" cy="40011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000" b="1" dirty="0" smtClean="0">
                <a:solidFill>
                  <a:srgbClr val="FFFF00"/>
                </a:solidFill>
                <a:latin typeface="Calibri" pitchFamily="34" charset="0"/>
                <a:sym typeface="Symbol" pitchFamily="18" charset="2"/>
              </a:rPr>
              <a:t>B</a:t>
            </a:r>
            <a:r>
              <a:rPr lang="en-US" altLang="en-US" sz="2000" b="1" dirty="0" smtClean="0">
                <a:solidFill>
                  <a:schemeClr val="bg1"/>
                </a:solidFill>
                <a:latin typeface="Calibri" pitchFamily="34" charset="0"/>
                <a:sym typeface="Symbol" pitchFamily="18" charset="2"/>
              </a:rPr>
              <a:t>lood</a:t>
            </a:r>
            <a:r>
              <a:rPr lang="en-US" altLang="en-US" sz="2000" b="1" dirty="0" smtClean="0">
                <a:solidFill>
                  <a:srgbClr val="FFFF00"/>
                </a:solidFill>
                <a:latin typeface="Calibri" pitchFamily="34" charset="0"/>
                <a:sym typeface="Symbol" pitchFamily="18" charset="2"/>
              </a:rPr>
              <a:t> O</a:t>
            </a:r>
            <a:r>
              <a:rPr lang="en-US" altLang="en-US" sz="2000" b="1" dirty="0" smtClean="0">
                <a:solidFill>
                  <a:schemeClr val="bg1"/>
                </a:solidFill>
                <a:latin typeface="Calibri" pitchFamily="34" charset="0"/>
                <a:sym typeface="Symbol" pitchFamily="18" charset="2"/>
              </a:rPr>
              <a:t>xygen</a:t>
            </a:r>
            <a:r>
              <a:rPr lang="en-US" altLang="en-US" sz="2000" b="1" dirty="0" smtClean="0">
                <a:solidFill>
                  <a:srgbClr val="FFFF00"/>
                </a:solidFill>
                <a:latin typeface="Calibri" pitchFamily="34" charset="0"/>
                <a:sym typeface="Symbol" pitchFamily="18" charset="2"/>
              </a:rPr>
              <a:t> L</a:t>
            </a:r>
            <a:r>
              <a:rPr lang="en-US" altLang="en-US" sz="2000" b="1" dirty="0" smtClean="0">
                <a:solidFill>
                  <a:schemeClr val="bg1"/>
                </a:solidFill>
                <a:latin typeface="Calibri" pitchFamily="34" charset="0"/>
                <a:sym typeface="Symbol" pitchFamily="18" charset="2"/>
              </a:rPr>
              <a:t>evel</a:t>
            </a:r>
            <a:r>
              <a:rPr lang="en-US" altLang="en-US" sz="2000" b="1" dirty="0" smtClean="0">
                <a:solidFill>
                  <a:srgbClr val="FFFF00"/>
                </a:solidFill>
                <a:latin typeface="Calibri" pitchFamily="34" charset="0"/>
                <a:sym typeface="Symbol" pitchFamily="18" charset="2"/>
              </a:rPr>
              <a:t> D</a:t>
            </a:r>
            <a:r>
              <a:rPr lang="en-US" altLang="en-US" sz="2000" b="1" dirty="0" smtClean="0">
                <a:solidFill>
                  <a:schemeClr val="bg1"/>
                </a:solidFill>
                <a:latin typeface="Calibri" pitchFamily="34" charset="0"/>
                <a:sym typeface="Symbol" pitchFamily="18" charset="2"/>
              </a:rPr>
              <a:t>ependent</a:t>
            </a:r>
            <a:r>
              <a:rPr lang="en-US" altLang="en-US" sz="2000" b="1" dirty="0" smtClean="0">
                <a:solidFill>
                  <a:srgbClr val="FFFF00"/>
                </a:solidFill>
                <a:latin typeface="Calibri" pitchFamily="34" charset="0"/>
                <a:sym typeface="Symbol" pitchFamily="18" charset="2"/>
              </a:rPr>
              <a:t> signal </a:t>
            </a:r>
            <a:endParaRPr lang="en-CA" altLang="en-US" sz="2000" b="1" dirty="0" smtClean="0">
              <a:solidFill>
                <a:srgbClr val="FFFF00"/>
              </a:solidFill>
              <a:latin typeface="Calibri" pitchFamily="34" charset="0"/>
              <a:sym typeface="Symbol" pitchFamily="18" charset="2"/>
            </a:endParaRPr>
          </a:p>
        </p:txBody>
      </p:sp>
      <p:sp>
        <p:nvSpPr>
          <p:cNvPr id="8202" name="Rectangle 12"/>
          <p:cNvSpPr>
            <a:spLocks noChangeArrowheads="1"/>
          </p:cNvSpPr>
          <p:nvPr/>
        </p:nvSpPr>
        <p:spPr bwMode="auto">
          <a:xfrm>
            <a:off x="5436097" y="1573212"/>
            <a:ext cx="3555504" cy="3007916"/>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03" name="Line 13"/>
          <p:cNvSpPr>
            <a:spLocks noChangeShapeType="1"/>
          </p:cNvSpPr>
          <p:nvPr/>
        </p:nvSpPr>
        <p:spPr bwMode="auto">
          <a:xfrm flipV="1">
            <a:off x="6397625" y="1782763"/>
            <a:ext cx="1588" cy="1816100"/>
          </a:xfrm>
          <a:prstGeom prst="line">
            <a:avLst/>
          </a:prstGeom>
          <a:noFill/>
          <a:ln w="38100">
            <a:solidFill>
              <a:srgbClr val="336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04" name="Line 14"/>
          <p:cNvSpPr>
            <a:spLocks noChangeShapeType="1"/>
          </p:cNvSpPr>
          <p:nvPr/>
        </p:nvSpPr>
        <p:spPr bwMode="auto">
          <a:xfrm flipV="1">
            <a:off x="6397625" y="3597275"/>
            <a:ext cx="2184400" cy="1588"/>
          </a:xfrm>
          <a:prstGeom prst="line">
            <a:avLst/>
          </a:prstGeom>
          <a:noFill/>
          <a:ln w="38100">
            <a:solidFill>
              <a:srgbClr val="336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05" name="Text Box 15"/>
          <p:cNvSpPr txBox="1">
            <a:spLocks noChangeArrowheads="1"/>
          </p:cNvSpPr>
          <p:nvPr/>
        </p:nvSpPr>
        <p:spPr bwMode="auto">
          <a:xfrm>
            <a:off x="8116888" y="3668713"/>
            <a:ext cx="766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0"/>
              </a:spcBef>
              <a:spcAft>
                <a:spcPct val="0"/>
              </a:spcAft>
            </a:pPr>
            <a:r>
              <a:rPr lang="hr-HR" sz="1400" b="1" smtClean="0">
                <a:solidFill>
                  <a:srgbClr val="3399FF"/>
                </a:solidFill>
                <a:latin typeface="Times New Roman" pitchFamily="18" charset="0"/>
              </a:rPr>
              <a:t>vrijeme</a:t>
            </a:r>
            <a:endParaRPr lang="en-US" sz="1400" b="1" smtClean="0">
              <a:solidFill>
                <a:srgbClr val="3399FF"/>
              </a:solidFill>
              <a:latin typeface="Times New Roman" pitchFamily="18" charset="0"/>
            </a:endParaRPr>
          </a:p>
        </p:txBody>
      </p:sp>
      <p:sp>
        <p:nvSpPr>
          <p:cNvPr id="8206" name="Text Box 16"/>
          <p:cNvSpPr txBox="1">
            <a:spLocks noChangeArrowheads="1"/>
          </p:cNvSpPr>
          <p:nvPr/>
        </p:nvSpPr>
        <p:spPr bwMode="auto">
          <a:xfrm>
            <a:off x="5715000" y="1573213"/>
            <a:ext cx="7508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fontAlgn="base">
              <a:spcBef>
                <a:spcPct val="0"/>
              </a:spcBef>
              <a:spcAft>
                <a:spcPct val="0"/>
              </a:spcAft>
            </a:pPr>
            <a:r>
              <a:rPr lang="en-US" sz="1600" b="1" smtClean="0">
                <a:solidFill>
                  <a:srgbClr val="3399FF"/>
                </a:solidFill>
                <a:latin typeface="Times New Roman" pitchFamily="18" charset="0"/>
              </a:rPr>
              <a:t>M</a:t>
            </a:r>
            <a:r>
              <a:rPr lang="en-US" sz="1600" b="1" baseline="-25000" smtClean="0">
                <a:solidFill>
                  <a:srgbClr val="3399FF"/>
                </a:solidFill>
                <a:latin typeface="Times New Roman" pitchFamily="18" charset="0"/>
              </a:rPr>
              <a:t>xy</a:t>
            </a:r>
          </a:p>
          <a:p>
            <a:pPr algn="ctr" fontAlgn="base">
              <a:spcBef>
                <a:spcPct val="0"/>
              </a:spcBef>
              <a:spcAft>
                <a:spcPct val="0"/>
              </a:spcAft>
            </a:pPr>
            <a:r>
              <a:rPr lang="en-US" sz="1600" b="1" smtClean="0">
                <a:solidFill>
                  <a:srgbClr val="3399FF"/>
                </a:solidFill>
                <a:latin typeface="Times New Roman" pitchFamily="18" charset="0"/>
              </a:rPr>
              <a:t>Signal</a:t>
            </a:r>
          </a:p>
        </p:txBody>
      </p:sp>
      <p:sp>
        <p:nvSpPr>
          <p:cNvPr id="8207" name="Text Box 17"/>
          <p:cNvSpPr txBox="1">
            <a:spLocks noChangeArrowheads="1"/>
          </p:cNvSpPr>
          <p:nvPr/>
        </p:nvSpPr>
        <p:spPr bwMode="auto">
          <a:xfrm>
            <a:off x="6397625" y="1992313"/>
            <a:ext cx="819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0"/>
              </a:spcBef>
              <a:spcAft>
                <a:spcPct val="0"/>
              </a:spcAft>
            </a:pPr>
            <a:r>
              <a:rPr lang="en-US" sz="1600" b="1" smtClean="0">
                <a:solidFill>
                  <a:srgbClr val="3399FF"/>
                </a:solidFill>
                <a:latin typeface="Times New Roman" pitchFamily="18" charset="0"/>
              </a:rPr>
              <a:t>M</a:t>
            </a:r>
            <a:r>
              <a:rPr lang="en-US" sz="1600" b="1" baseline="-25000" smtClean="0">
                <a:solidFill>
                  <a:srgbClr val="3399FF"/>
                </a:solidFill>
                <a:latin typeface="Times New Roman" pitchFamily="18" charset="0"/>
              </a:rPr>
              <a:t>o </a:t>
            </a:r>
            <a:r>
              <a:rPr lang="en-US" sz="1600" b="1" smtClean="0">
                <a:solidFill>
                  <a:srgbClr val="3399FF"/>
                </a:solidFill>
                <a:latin typeface="Times New Roman" pitchFamily="18" charset="0"/>
              </a:rPr>
              <a:t>sin</a:t>
            </a:r>
            <a:r>
              <a:rPr lang="en-US" sz="1600" b="1" smtClean="0">
                <a:solidFill>
                  <a:srgbClr val="3399FF"/>
                </a:solidFill>
                <a:latin typeface="Times New Roman" pitchFamily="18" charset="0"/>
                <a:sym typeface="Symbol" pitchFamily="18" charset="2"/>
              </a:rPr>
              <a:t></a:t>
            </a:r>
            <a:endParaRPr lang="en-US" sz="1600" b="1" smtClean="0">
              <a:solidFill>
                <a:srgbClr val="3399FF"/>
              </a:solidFill>
              <a:latin typeface="Times New Roman" pitchFamily="18" charset="0"/>
            </a:endParaRPr>
          </a:p>
        </p:txBody>
      </p:sp>
      <p:sp>
        <p:nvSpPr>
          <p:cNvPr id="8208" name="Arc 18"/>
          <p:cNvSpPr>
            <a:spLocks/>
          </p:cNvSpPr>
          <p:nvPr/>
        </p:nvSpPr>
        <p:spPr bwMode="auto">
          <a:xfrm flipH="1" flipV="1">
            <a:off x="6397625" y="2132013"/>
            <a:ext cx="1979613" cy="1187450"/>
          </a:xfrm>
          <a:custGeom>
            <a:avLst/>
            <a:gdLst>
              <a:gd name="T0" fmla="*/ 11743590 w 21599"/>
              <a:gd name="T1" fmla="*/ 0 h 21555"/>
              <a:gd name="T2" fmla="*/ 181437457 w 21599"/>
              <a:gd name="T3" fmla="*/ 64663167 h 21555"/>
              <a:gd name="T4" fmla="*/ 0 w 21599"/>
              <a:gd name="T5" fmla="*/ 65415797 h 21555"/>
              <a:gd name="T6" fmla="*/ 0 60000 65536"/>
              <a:gd name="T7" fmla="*/ 0 60000 65536"/>
              <a:gd name="T8" fmla="*/ 0 60000 65536"/>
            </a:gdLst>
            <a:ahLst/>
            <a:cxnLst>
              <a:cxn ang="T6">
                <a:pos x="T0" y="T1"/>
              </a:cxn>
              <a:cxn ang="T7">
                <a:pos x="T2" y="T3"/>
              </a:cxn>
              <a:cxn ang="T8">
                <a:pos x="T4" y="T5"/>
              </a:cxn>
            </a:cxnLst>
            <a:rect l="0" t="0" r="r" b="b"/>
            <a:pathLst>
              <a:path w="21599" h="21555" fill="none" extrusionOk="0">
                <a:moveTo>
                  <a:pt x="1397" y="0"/>
                </a:moveTo>
                <a:cubicBezTo>
                  <a:pt x="12665" y="731"/>
                  <a:pt x="21468" y="10016"/>
                  <a:pt x="21598" y="21307"/>
                </a:cubicBezTo>
              </a:path>
              <a:path w="21599" h="21555" stroke="0" extrusionOk="0">
                <a:moveTo>
                  <a:pt x="1397" y="0"/>
                </a:moveTo>
                <a:cubicBezTo>
                  <a:pt x="12665" y="731"/>
                  <a:pt x="21468" y="10016"/>
                  <a:pt x="21598" y="21307"/>
                </a:cubicBezTo>
                <a:lnTo>
                  <a:pt x="0" y="21555"/>
                </a:lnTo>
                <a:lnTo>
                  <a:pt x="1397" y="0"/>
                </a:lnTo>
                <a:close/>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09" name="Arc 19"/>
          <p:cNvSpPr>
            <a:spLocks/>
          </p:cNvSpPr>
          <p:nvPr/>
        </p:nvSpPr>
        <p:spPr bwMode="auto">
          <a:xfrm flipH="1" flipV="1">
            <a:off x="6397625" y="2132013"/>
            <a:ext cx="1774825" cy="1327150"/>
          </a:xfrm>
          <a:custGeom>
            <a:avLst/>
            <a:gdLst>
              <a:gd name="T0" fmla="*/ 10128228 w 21599"/>
              <a:gd name="T1" fmla="*/ 0 h 21548"/>
              <a:gd name="T2" fmla="*/ 145840260 w 21599"/>
              <a:gd name="T3" fmla="*/ 80798971 h 21548"/>
              <a:gd name="T4" fmla="*/ 0 w 21599"/>
              <a:gd name="T5" fmla="*/ 81739703 h 21548"/>
              <a:gd name="T6" fmla="*/ 0 60000 65536"/>
              <a:gd name="T7" fmla="*/ 0 60000 65536"/>
              <a:gd name="T8" fmla="*/ 0 60000 65536"/>
            </a:gdLst>
            <a:ahLst/>
            <a:cxnLst>
              <a:cxn ang="T6">
                <a:pos x="T0" y="T1"/>
              </a:cxn>
              <a:cxn ang="T7">
                <a:pos x="T2" y="T3"/>
              </a:cxn>
              <a:cxn ang="T8">
                <a:pos x="T4" y="T5"/>
              </a:cxn>
            </a:cxnLst>
            <a:rect l="0" t="0" r="r" b="b"/>
            <a:pathLst>
              <a:path w="21599" h="21548" fill="none" extrusionOk="0">
                <a:moveTo>
                  <a:pt x="1499" y="0"/>
                </a:moveTo>
                <a:cubicBezTo>
                  <a:pt x="12724" y="781"/>
                  <a:pt x="21469" y="10048"/>
                  <a:pt x="21598" y="21300"/>
                </a:cubicBezTo>
              </a:path>
              <a:path w="21599" h="21548" stroke="0" extrusionOk="0">
                <a:moveTo>
                  <a:pt x="1499" y="0"/>
                </a:moveTo>
                <a:cubicBezTo>
                  <a:pt x="12724" y="781"/>
                  <a:pt x="21469" y="10048"/>
                  <a:pt x="21598" y="21300"/>
                </a:cubicBezTo>
                <a:lnTo>
                  <a:pt x="0" y="21548"/>
                </a:lnTo>
                <a:lnTo>
                  <a:pt x="1499" y="0"/>
                </a:lnTo>
                <a:close/>
              </a:path>
            </a:pathLst>
          </a:cu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10" name="Text Box 20"/>
          <p:cNvSpPr txBox="1">
            <a:spLocks noChangeArrowheads="1"/>
          </p:cNvSpPr>
          <p:nvPr/>
        </p:nvSpPr>
        <p:spPr bwMode="auto">
          <a:xfrm>
            <a:off x="7216775" y="2271713"/>
            <a:ext cx="1401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0"/>
              </a:spcBef>
              <a:spcAft>
                <a:spcPct val="0"/>
              </a:spcAft>
            </a:pPr>
            <a:r>
              <a:rPr lang="en-US" sz="1600" b="1" smtClean="0">
                <a:solidFill>
                  <a:srgbClr val="FFFF66"/>
                </a:solidFill>
                <a:latin typeface="Times New Roman" pitchFamily="18" charset="0"/>
              </a:rPr>
              <a:t>T</a:t>
            </a:r>
            <a:r>
              <a:rPr lang="en-US" sz="1600" b="1" baseline="-25000" smtClean="0">
                <a:solidFill>
                  <a:srgbClr val="FFFF66"/>
                </a:solidFill>
                <a:latin typeface="Times New Roman" pitchFamily="18" charset="0"/>
              </a:rPr>
              <a:t>2</a:t>
            </a:r>
            <a:r>
              <a:rPr lang="en-US" sz="1600" b="1" smtClean="0">
                <a:solidFill>
                  <a:srgbClr val="FFFF66"/>
                </a:solidFill>
                <a:latin typeface="Times New Roman" pitchFamily="18" charset="0"/>
              </a:rPr>
              <a:t>* </a:t>
            </a:r>
            <a:r>
              <a:rPr lang="hr-HR" sz="1600" b="1" smtClean="0">
                <a:solidFill>
                  <a:srgbClr val="FFFF66"/>
                </a:solidFill>
                <a:latin typeface="Times New Roman" pitchFamily="18" charset="0"/>
              </a:rPr>
              <a:t>aktivacija</a:t>
            </a:r>
            <a:endParaRPr lang="en-US" sz="1600" b="1" smtClean="0">
              <a:solidFill>
                <a:srgbClr val="FFFF66"/>
              </a:solidFill>
              <a:latin typeface="Times New Roman" pitchFamily="18" charset="0"/>
            </a:endParaRPr>
          </a:p>
        </p:txBody>
      </p:sp>
      <p:sp>
        <p:nvSpPr>
          <p:cNvPr id="8211" name="Line 21"/>
          <p:cNvSpPr>
            <a:spLocks noChangeShapeType="1"/>
          </p:cNvSpPr>
          <p:nvPr/>
        </p:nvSpPr>
        <p:spPr bwMode="auto">
          <a:xfrm flipH="1">
            <a:off x="6875463" y="2481263"/>
            <a:ext cx="341312" cy="349250"/>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12" name="Text Box 22"/>
          <p:cNvSpPr txBox="1">
            <a:spLocks noChangeArrowheads="1"/>
          </p:cNvSpPr>
          <p:nvPr/>
        </p:nvSpPr>
        <p:spPr bwMode="auto">
          <a:xfrm>
            <a:off x="7626350" y="2551113"/>
            <a:ext cx="1287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0"/>
              </a:spcBef>
              <a:spcAft>
                <a:spcPct val="0"/>
              </a:spcAft>
            </a:pPr>
            <a:r>
              <a:rPr lang="en-US" sz="1600" b="1" smtClean="0">
                <a:solidFill>
                  <a:srgbClr val="FF9933"/>
                </a:solidFill>
                <a:latin typeface="Times New Roman" pitchFamily="18" charset="0"/>
              </a:rPr>
              <a:t>T</a:t>
            </a:r>
            <a:r>
              <a:rPr lang="en-US" sz="1600" b="1" baseline="-25000" smtClean="0">
                <a:solidFill>
                  <a:srgbClr val="FF9933"/>
                </a:solidFill>
                <a:latin typeface="Times New Roman" pitchFamily="18" charset="0"/>
              </a:rPr>
              <a:t>2</a:t>
            </a:r>
            <a:r>
              <a:rPr lang="en-US" sz="1600" b="1" smtClean="0">
                <a:solidFill>
                  <a:srgbClr val="FF9933"/>
                </a:solidFill>
                <a:latin typeface="Times New Roman" pitchFamily="18" charset="0"/>
              </a:rPr>
              <a:t>* </a:t>
            </a:r>
            <a:r>
              <a:rPr lang="hr-HR" sz="1600" b="1" smtClean="0">
                <a:solidFill>
                  <a:srgbClr val="FF9933"/>
                </a:solidFill>
                <a:latin typeface="Times New Roman" pitchFamily="18" charset="0"/>
              </a:rPr>
              <a:t>k</a:t>
            </a:r>
            <a:r>
              <a:rPr lang="en-US" sz="1600" b="1" smtClean="0">
                <a:solidFill>
                  <a:srgbClr val="FF9933"/>
                </a:solidFill>
                <a:latin typeface="Times New Roman" pitchFamily="18" charset="0"/>
              </a:rPr>
              <a:t>ontrol</a:t>
            </a:r>
            <a:r>
              <a:rPr lang="hr-HR" sz="1600" b="1" smtClean="0">
                <a:solidFill>
                  <a:srgbClr val="FF9933"/>
                </a:solidFill>
                <a:latin typeface="Times New Roman" pitchFamily="18" charset="0"/>
              </a:rPr>
              <a:t>a</a:t>
            </a:r>
            <a:endParaRPr lang="en-US" sz="1600" b="1" smtClean="0">
              <a:solidFill>
                <a:srgbClr val="FF9933"/>
              </a:solidFill>
              <a:latin typeface="Times New Roman" pitchFamily="18" charset="0"/>
            </a:endParaRPr>
          </a:p>
        </p:txBody>
      </p:sp>
      <p:sp>
        <p:nvSpPr>
          <p:cNvPr id="8213" name="Line 23"/>
          <p:cNvSpPr>
            <a:spLocks noChangeShapeType="1"/>
          </p:cNvSpPr>
          <p:nvPr/>
        </p:nvSpPr>
        <p:spPr bwMode="auto">
          <a:xfrm flipH="1">
            <a:off x="7353300" y="2900363"/>
            <a:ext cx="409575" cy="419100"/>
          </a:xfrm>
          <a:prstGeom prst="line">
            <a:avLst/>
          </a:prstGeom>
          <a:noFill/>
          <a:ln w="952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14" name="Line 24"/>
          <p:cNvSpPr>
            <a:spLocks noChangeShapeType="1"/>
          </p:cNvSpPr>
          <p:nvPr/>
        </p:nvSpPr>
        <p:spPr bwMode="auto">
          <a:xfrm>
            <a:off x="7148513" y="2900363"/>
            <a:ext cx="0" cy="83820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15" name="Text Box 25"/>
          <p:cNvSpPr txBox="1">
            <a:spLocks noChangeArrowheads="1"/>
          </p:cNvSpPr>
          <p:nvPr/>
        </p:nvSpPr>
        <p:spPr bwMode="auto">
          <a:xfrm>
            <a:off x="6965950" y="3738563"/>
            <a:ext cx="866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0"/>
              </a:spcBef>
              <a:spcAft>
                <a:spcPct val="0"/>
              </a:spcAft>
            </a:pPr>
            <a:r>
              <a:rPr lang="en-US" sz="1400" b="1" smtClean="0">
                <a:solidFill>
                  <a:srgbClr val="00FFCC"/>
                </a:solidFill>
                <a:latin typeface="Times New Roman" pitchFamily="18" charset="0"/>
              </a:rPr>
              <a:t>TE</a:t>
            </a:r>
            <a:r>
              <a:rPr lang="en-US" sz="1400" b="1" baseline="-25000" smtClean="0">
                <a:solidFill>
                  <a:srgbClr val="00FFCC"/>
                </a:solidFill>
                <a:latin typeface="Times New Roman" pitchFamily="18" charset="0"/>
              </a:rPr>
              <a:t>optimum</a:t>
            </a:r>
            <a:endParaRPr lang="en-US" sz="1400" b="1" smtClean="0">
              <a:solidFill>
                <a:srgbClr val="00FFCC"/>
              </a:solidFill>
              <a:latin typeface="Times New Roman" pitchFamily="18" charset="0"/>
            </a:endParaRPr>
          </a:p>
        </p:txBody>
      </p:sp>
      <p:sp>
        <p:nvSpPr>
          <p:cNvPr id="8216" name="Oval 26"/>
          <p:cNvSpPr>
            <a:spLocks noChangeArrowheads="1"/>
          </p:cNvSpPr>
          <p:nvPr/>
        </p:nvSpPr>
        <p:spPr bwMode="auto">
          <a:xfrm>
            <a:off x="7080250" y="3179763"/>
            <a:ext cx="136525" cy="1397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17" name="Oval 27"/>
          <p:cNvSpPr>
            <a:spLocks noChangeArrowheads="1"/>
          </p:cNvSpPr>
          <p:nvPr/>
        </p:nvSpPr>
        <p:spPr bwMode="auto">
          <a:xfrm>
            <a:off x="7080250" y="2970213"/>
            <a:ext cx="136525" cy="1397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18" name="AutoShape 28"/>
          <p:cNvSpPr>
            <a:spLocks/>
          </p:cNvSpPr>
          <p:nvPr/>
        </p:nvSpPr>
        <p:spPr bwMode="auto">
          <a:xfrm>
            <a:off x="8331200" y="2998788"/>
            <a:ext cx="201613" cy="358775"/>
          </a:xfrm>
          <a:prstGeom prst="rightBrace">
            <a:avLst>
              <a:gd name="adj1" fmla="val 14829"/>
              <a:gd name="adj2" fmla="val 50000"/>
            </a:avLst>
          </a:prstGeom>
          <a:noFill/>
          <a:ln w="254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19" name="Line 29"/>
          <p:cNvSpPr>
            <a:spLocks noChangeShapeType="1"/>
          </p:cNvSpPr>
          <p:nvPr/>
        </p:nvSpPr>
        <p:spPr bwMode="auto">
          <a:xfrm flipH="1">
            <a:off x="6397625" y="3040063"/>
            <a:ext cx="819150" cy="0"/>
          </a:xfrm>
          <a:prstGeom prst="line">
            <a:avLst/>
          </a:prstGeom>
          <a:noFill/>
          <a:ln w="12700">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20" name="Line 30"/>
          <p:cNvSpPr>
            <a:spLocks noChangeShapeType="1"/>
          </p:cNvSpPr>
          <p:nvPr/>
        </p:nvSpPr>
        <p:spPr bwMode="auto">
          <a:xfrm flipH="1">
            <a:off x="6397625" y="3249613"/>
            <a:ext cx="819150" cy="0"/>
          </a:xfrm>
          <a:prstGeom prst="line">
            <a:avLst/>
          </a:prstGeom>
          <a:noFill/>
          <a:ln w="12700">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8221" name="Text Box 31"/>
          <p:cNvSpPr txBox="1">
            <a:spLocks noChangeArrowheads="1"/>
          </p:cNvSpPr>
          <p:nvPr/>
        </p:nvSpPr>
        <p:spPr bwMode="auto">
          <a:xfrm>
            <a:off x="5724525" y="2830513"/>
            <a:ext cx="884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0"/>
              </a:spcBef>
              <a:spcAft>
                <a:spcPct val="0"/>
              </a:spcAft>
            </a:pPr>
            <a:r>
              <a:rPr lang="en-US" sz="1600" b="1" smtClean="0">
                <a:solidFill>
                  <a:srgbClr val="FFFFFF"/>
                </a:solidFill>
                <a:latin typeface="Times New Roman" pitchFamily="18" charset="0"/>
              </a:rPr>
              <a:t>S</a:t>
            </a:r>
            <a:r>
              <a:rPr lang="hr-HR" sz="1600" b="1" baseline="-25000" smtClean="0">
                <a:solidFill>
                  <a:srgbClr val="FFFFFF"/>
                </a:solidFill>
                <a:latin typeface="Times New Roman" pitchFamily="18" charset="0"/>
              </a:rPr>
              <a:t>aktivacija</a:t>
            </a:r>
            <a:endParaRPr lang="en-US" sz="1600" b="1" smtClean="0">
              <a:solidFill>
                <a:srgbClr val="FFFFFF"/>
              </a:solidFill>
              <a:latin typeface="Times New Roman" pitchFamily="18" charset="0"/>
            </a:endParaRPr>
          </a:p>
        </p:txBody>
      </p:sp>
      <p:sp>
        <p:nvSpPr>
          <p:cNvPr id="8222" name="Text Box 32"/>
          <p:cNvSpPr txBox="1">
            <a:spLocks noChangeArrowheads="1"/>
          </p:cNvSpPr>
          <p:nvPr/>
        </p:nvSpPr>
        <p:spPr bwMode="auto">
          <a:xfrm>
            <a:off x="5783263" y="3081338"/>
            <a:ext cx="808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0"/>
              </a:spcBef>
              <a:spcAft>
                <a:spcPct val="0"/>
              </a:spcAft>
            </a:pPr>
            <a:r>
              <a:rPr lang="en-US" sz="1600" b="1" dirty="0" smtClean="0">
                <a:solidFill>
                  <a:srgbClr val="FFFFFF"/>
                </a:solidFill>
                <a:latin typeface="Times New Roman" pitchFamily="18" charset="0"/>
              </a:rPr>
              <a:t>S</a:t>
            </a:r>
            <a:r>
              <a:rPr lang="hr-HR" sz="1600" b="1" baseline="-25000" dirty="0" smtClean="0">
                <a:solidFill>
                  <a:srgbClr val="FFFFFF"/>
                </a:solidFill>
                <a:latin typeface="Times New Roman" pitchFamily="18" charset="0"/>
              </a:rPr>
              <a:t>k</a:t>
            </a:r>
            <a:r>
              <a:rPr lang="en-US" sz="1600" b="1" baseline="-25000" dirty="0" err="1" smtClean="0">
                <a:solidFill>
                  <a:srgbClr val="FFFFFF"/>
                </a:solidFill>
                <a:latin typeface="Times New Roman" pitchFamily="18" charset="0"/>
              </a:rPr>
              <a:t>ontrol</a:t>
            </a:r>
            <a:r>
              <a:rPr lang="hr-HR" sz="1600" b="1" baseline="-25000" dirty="0" smtClean="0">
                <a:solidFill>
                  <a:srgbClr val="FFFFFF"/>
                </a:solidFill>
                <a:latin typeface="Times New Roman" pitchFamily="18" charset="0"/>
              </a:rPr>
              <a:t>a</a:t>
            </a:r>
            <a:endParaRPr lang="en-US" sz="1600" b="1" dirty="0" smtClean="0">
              <a:solidFill>
                <a:srgbClr val="FFFFFF"/>
              </a:solidFill>
              <a:latin typeface="Times New Roman" pitchFamily="18" charset="0"/>
            </a:endParaRPr>
          </a:p>
        </p:txBody>
      </p:sp>
      <p:sp>
        <p:nvSpPr>
          <p:cNvPr id="8223" name="Text Box 33"/>
          <p:cNvSpPr txBox="1">
            <a:spLocks noChangeArrowheads="1"/>
          </p:cNvSpPr>
          <p:nvPr/>
        </p:nvSpPr>
        <p:spPr bwMode="auto">
          <a:xfrm>
            <a:off x="8558213" y="3021013"/>
            <a:ext cx="40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0"/>
              </a:spcBef>
              <a:spcAft>
                <a:spcPct val="0"/>
              </a:spcAft>
            </a:pPr>
            <a:r>
              <a:rPr lang="en-US" sz="1400" b="1" smtClean="0">
                <a:solidFill>
                  <a:srgbClr val="00FFCC"/>
                </a:solidFill>
                <a:latin typeface="Times New Roman" pitchFamily="18" charset="0"/>
                <a:sym typeface="Symbol" pitchFamily="18" charset="2"/>
              </a:rPr>
              <a:t></a:t>
            </a:r>
            <a:r>
              <a:rPr lang="en-US" sz="1600" b="1" smtClean="0">
                <a:solidFill>
                  <a:srgbClr val="00FFCC"/>
                </a:solidFill>
                <a:latin typeface="Times New Roman" pitchFamily="18" charset="0"/>
              </a:rPr>
              <a:t>S</a:t>
            </a:r>
            <a:endParaRPr lang="en-US" sz="1600" b="1" baseline="-25000" smtClean="0">
              <a:solidFill>
                <a:srgbClr val="00FFCC"/>
              </a:solidFill>
              <a:latin typeface="Times New Roman" pitchFamily="18" charset="0"/>
            </a:endParaRPr>
          </a:p>
        </p:txBody>
      </p:sp>
      <p:sp>
        <p:nvSpPr>
          <p:cNvPr id="8224" name="Text Box 34"/>
          <p:cNvSpPr txBox="1">
            <a:spLocks noChangeArrowheads="1"/>
          </p:cNvSpPr>
          <p:nvPr/>
        </p:nvSpPr>
        <p:spPr bwMode="auto">
          <a:xfrm>
            <a:off x="5940425" y="46545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endParaRPr lang="hr-HR" sz="1800" smtClean="0">
              <a:solidFill>
                <a:srgbClr val="000000"/>
              </a:solidFill>
            </a:endParaRPr>
          </a:p>
        </p:txBody>
      </p:sp>
      <p:pic>
        <p:nvPicPr>
          <p:cNvPr id="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98131"/>
            <a:ext cx="5328594" cy="263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296" y="4098132"/>
            <a:ext cx="3488478" cy="2638396"/>
          </a:xfrm>
          <a:prstGeom prst="rect">
            <a:avLst/>
          </a:prstGeom>
        </p:spPr>
      </p:pic>
    </p:spTree>
    <p:extLst>
      <p:ext uri="{BB962C8B-B14F-4D97-AF65-F5344CB8AC3E}">
        <p14:creationId xmlns:p14="http://schemas.microsoft.com/office/powerpoint/2010/main" val="3326777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b="1" dirty="0" err="1">
                <a:solidFill>
                  <a:srgbClr val="FFFF00"/>
                </a:solidFill>
                <a:cs typeface="Arial" pitchFamily="34" charset="0"/>
              </a:rPr>
              <a:t>Macro</a:t>
            </a:r>
            <a:r>
              <a:rPr lang="hr-HR" b="1" dirty="0">
                <a:solidFill>
                  <a:srgbClr val="FFFF00"/>
                </a:solidFill>
                <a:cs typeface="Arial" pitchFamily="34" charset="0"/>
              </a:rPr>
              <a:t>- </a:t>
            </a:r>
            <a:r>
              <a:rPr lang="hr-HR" b="1" dirty="0" err="1">
                <a:solidFill>
                  <a:srgbClr val="FFFF00"/>
                </a:solidFill>
                <a:cs typeface="Arial" pitchFamily="34" charset="0"/>
              </a:rPr>
              <a:t>and</a:t>
            </a:r>
            <a:r>
              <a:rPr lang="hr-HR" b="1" dirty="0">
                <a:solidFill>
                  <a:srgbClr val="FFFF00"/>
                </a:solidFill>
                <a:cs typeface="Arial" pitchFamily="34" charset="0"/>
              </a:rPr>
              <a:t> </a:t>
            </a:r>
            <a:r>
              <a:rPr lang="hr-HR" b="1" dirty="0" err="1" smtClean="0">
                <a:solidFill>
                  <a:srgbClr val="FFFF00"/>
                </a:solidFill>
                <a:cs typeface="Arial" pitchFamily="34" charset="0"/>
              </a:rPr>
              <a:t>microarchitecture</a:t>
            </a:r>
            <a:r>
              <a:rPr lang="hr-HR" b="1" dirty="0">
                <a:solidFill>
                  <a:srgbClr val="FFFF00"/>
                </a:solidFill>
                <a:cs typeface="Arial" pitchFamily="34" charset="0"/>
              </a:rPr>
              <a:t/>
            </a:r>
            <a:br>
              <a:rPr lang="hr-HR" b="1" dirty="0">
                <a:solidFill>
                  <a:srgbClr val="FFFF00"/>
                </a:solidFill>
                <a:cs typeface="Arial" pitchFamily="34" charset="0"/>
              </a:rPr>
            </a:br>
            <a:r>
              <a:rPr lang="hr-HR" b="1" dirty="0" err="1" smtClean="0">
                <a:solidFill>
                  <a:srgbClr val="FFFF00"/>
                </a:solidFill>
                <a:cs typeface="Arial" pitchFamily="34" charset="0"/>
              </a:rPr>
              <a:t>of</a:t>
            </a:r>
            <a:r>
              <a:rPr lang="hr-HR" b="1" dirty="0" smtClean="0">
                <a:solidFill>
                  <a:srgbClr val="FFFF00"/>
                </a:solidFill>
                <a:cs typeface="Arial" pitchFamily="34" charset="0"/>
              </a:rPr>
              <a:t> </a:t>
            </a:r>
            <a:r>
              <a:rPr lang="hr-HR" b="1" dirty="0" err="1">
                <a:solidFill>
                  <a:srgbClr val="FFFF00"/>
                </a:solidFill>
                <a:cs typeface="Arial" pitchFamily="34" charset="0"/>
              </a:rPr>
              <a:t>cognitive</a:t>
            </a:r>
            <a:r>
              <a:rPr lang="hr-HR" b="1" dirty="0">
                <a:solidFill>
                  <a:srgbClr val="FFFF00"/>
                </a:solidFill>
                <a:cs typeface="Arial" pitchFamily="34" charset="0"/>
              </a:rPr>
              <a:t> </a:t>
            </a:r>
            <a:r>
              <a:rPr lang="hr-HR" b="1" dirty="0" err="1">
                <a:solidFill>
                  <a:srgbClr val="FFFF00"/>
                </a:solidFill>
                <a:cs typeface="Arial" pitchFamily="34" charset="0"/>
              </a:rPr>
              <a:t>processing</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t>In my talk I will try to integrate and interpret recent insights obtained with different structural and functional neuroimaging modalities such as fMRI, EEG/MEG, DTI, and SPECT/PET through state-of-the-art description of the several major neuronal networks of the cerebral cortex (the default mode network, networks for recognition of people and objects, spatial attention, linguistic abilities, episodic memory and emotions, executive functions and behavior). Then, I will describe discoveries in relation to evolution and functional specialization of “concept” neurons and their role in formation of long-term declarative episodic memories, as revealed by microelectrode recordings in epileptic patients. Finally, cognitive enhancement and therapeutic possibilities for selected neuropsychiatric disorders using </a:t>
            </a:r>
            <a:r>
              <a:rPr lang="en-US" dirty="0" err="1"/>
              <a:t>transcranial</a:t>
            </a:r>
            <a:r>
              <a:rPr lang="en-US" dirty="0"/>
              <a:t> magnetic stimulation (TMS - </a:t>
            </a:r>
            <a:r>
              <a:rPr lang="en-US" dirty="0" err="1"/>
              <a:t>spTMS</a:t>
            </a:r>
            <a:r>
              <a:rPr lang="en-US" dirty="0"/>
              <a:t>, </a:t>
            </a:r>
            <a:r>
              <a:rPr lang="en-US" dirty="0" err="1"/>
              <a:t>rTMS</a:t>
            </a:r>
            <a:r>
              <a:rPr lang="en-US" dirty="0"/>
              <a:t>) and </a:t>
            </a:r>
            <a:r>
              <a:rPr lang="en-US" dirty="0" err="1"/>
              <a:t>transcranial</a:t>
            </a:r>
            <a:r>
              <a:rPr lang="en-US" dirty="0"/>
              <a:t> electrical stimulation (TES - </a:t>
            </a:r>
            <a:r>
              <a:rPr lang="en-US" dirty="0" err="1"/>
              <a:t>tDCS</a:t>
            </a:r>
            <a:r>
              <a:rPr lang="en-US" dirty="0"/>
              <a:t>, </a:t>
            </a:r>
            <a:r>
              <a:rPr lang="en-US" dirty="0" err="1"/>
              <a:t>tRNS</a:t>
            </a:r>
            <a:r>
              <a:rPr lang="en-US" dirty="0"/>
              <a:t>, </a:t>
            </a:r>
            <a:r>
              <a:rPr lang="en-US" dirty="0" err="1"/>
              <a:t>tACS</a:t>
            </a:r>
            <a:r>
              <a:rPr lang="en-US" dirty="0"/>
              <a:t>) will be discussed.</a:t>
            </a:r>
            <a:endParaRPr lang="en-US" dirty="0"/>
          </a:p>
        </p:txBody>
      </p:sp>
    </p:spTree>
    <p:extLst>
      <p:ext uri="{BB962C8B-B14F-4D97-AF65-F5344CB8AC3E}">
        <p14:creationId xmlns:p14="http://schemas.microsoft.com/office/powerpoint/2010/main" val="4272408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88032" y="1152128"/>
            <a:ext cx="8892480" cy="5733256"/>
          </a:xfrm>
        </p:spPr>
        <p:txBody>
          <a:bodyPr>
            <a:normAutofit fontScale="85000" lnSpcReduction="20000"/>
          </a:bodyPr>
          <a:lstStyle/>
          <a:p>
            <a:r>
              <a:rPr lang="hr-HR" dirty="0"/>
              <a:t>A</a:t>
            </a:r>
            <a:r>
              <a:rPr lang="en-US" dirty="0" smtClean="0"/>
              <a:t>n </a:t>
            </a:r>
            <a:r>
              <a:rPr lang="en-US" dirty="0"/>
              <a:t>experimental task </a:t>
            </a:r>
            <a:r>
              <a:rPr lang="en-US" dirty="0" smtClean="0"/>
              <a:t>of</a:t>
            </a:r>
            <a:r>
              <a:rPr lang="hr-HR" dirty="0" smtClean="0"/>
              <a:t> </a:t>
            </a:r>
            <a:r>
              <a:rPr lang="en-US" dirty="0" smtClean="0"/>
              <a:t>interest </a:t>
            </a:r>
            <a:r>
              <a:rPr lang="en-US" dirty="0"/>
              <a:t>is presented </a:t>
            </a:r>
            <a:r>
              <a:rPr lang="en-US" dirty="0">
                <a:solidFill>
                  <a:srgbClr val="FFFF00"/>
                </a:solidFill>
              </a:rPr>
              <a:t>alternately with a control task </a:t>
            </a:r>
            <a:r>
              <a:rPr lang="en-US" dirty="0"/>
              <a:t>and </a:t>
            </a:r>
            <a:r>
              <a:rPr lang="en-US" dirty="0" smtClean="0"/>
              <a:t>the</a:t>
            </a:r>
            <a:r>
              <a:rPr lang="hr-HR" dirty="0" smtClean="0"/>
              <a:t> </a:t>
            </a:r>
            <a:r>
              <a:rPr lang="en-US" dirty="0" smtClean="0"/>
              <a:t>BOLD </a:t>
            </a:r>
            <a:r>
              <a:rPr lang="en-US" dirty="0"/>
              <a:t>signal during the experimental task is compared </a:t>
            </a:r>
            <a:r>
              <a:rPr lang="en-US" dirty="0" smtClean="0"/>
              <a:t>to</a:t>
            </a:r>
            <a:r>
              <a:rPr lang="hr-HR" dirty="0" smtClean="0"/>
              <a:t> </a:t>
            </a:r>
            <a:r>
              <a:rPr lang="en-US" dirty="0" smtClean="0"/>
              <a:t>the </a:t>
            </a:r>
            <a:r>
              <a:rPr lang="en-US" dirty="0"/>
              <a:t>BOLD signal during the control </a:t>
            </a:r>
            <a:r>
              <a:rPr lang="en-US" dirty="0" smtClean="0"/>
              <a:t>task</a:t>
            </a:r>
            <a:endParaRPr lang="hr-HR" dirty="0" smtClean="0"/>
          </a:p>
          <a:p>
            <a:pPr marL="0" indent="0">
              <a:buNone/>
            </a:pPr>
            <a:endParaRPr lang="hr-HR" dirty="0" smtClean="0"/>
          </a:p>
          <a:p>
            <a:r>
              <a:rPr lang="en-US" dirty="0" smtClean="0"/>
              <a:t>The difference</a:t>
            </a:r>
            <a:r>
              <a:rPr lang="hr-HR" dirty="0" smtClean="0"/>
              <a:t> </a:t>
            </a:r>
            <a:r>
              <a:rPr lang="en-US" dirty="0" smtClean="0"/>
              <a:t>between </a:t>
            </a:r>
            <a:r>
              <a:rPr lang="en-US" dirty="0"/>
              <a:t>baseline and task-related activation accounts </a:t>
            </a:r>
            <a:r>
              <a:rPr lang="en-US" dirty="0" smtClean="0"/>
              <a:t>for</a:t>
            </a:r>
            <a:r>
              <a:rPr lang="hr-HR" dirty="0" smtClean="0"/>
              <a:t> </a:t>
            </a:r>
            <a:r>
              <a:rPr lang="en-US" dirty="0" smtClean="0"/>
              <a:t>about </a:t>
            </a:r>
            <a:r>
              <a:rPr lang="en-US" dirty="0">
                <a:solidFill>
                  <a:srgbClr val="FFFF00"/>
                </a:solidFill>
              </a:rPr>
              <a:t>1–5%</a:t>
            </a:r>
            <a:r>
              <a:rPr lang="en-US" dirty="0"/>
              <a:t> of the total BOLD </a:t>
            </a:r>
            <a:r>
              <a:rPr lang="en-US" dirty="0" smtClean="0"/>
              <a:t>signal</a:t>
            </a:r>
            <a:endParaRPr lang="hr-HR" dirty="0" smtClean="0"/>
          </a:p>
          <a:p>
            <a:pPr marL="0" indent="0">
              <a:buNone/>
            </a:pPr>
            <a:endParaRPr lang="hr-HR" dirty="0" smtClean="0"/>
          </a:p>
          <a:p>
            <a:r>
              <a:rPr lang="en-US" dirty="0" smtClean="0"/>
              <a:t>Thus</a:t>
            </a:r>
            <a:r>
              <a:rPr lang="en-US" dirty="0"/>
              <a:t>, compared </a:t>
            </a:r>
            <a:r>
              <a:rPr lang="en-US" dirty="0" smtClean="0"/>
              <a:t>to</a:t>
            </a:r>
            <a:r>
              <a:rPr lang="hr-HR" dirty="0" smtClean="0"/>
              <a:t> </a:t>
            </a:r>
            <a:r>
              <a:rPr lang="en-US" dirty="0" smtClean="0"/>
              <a:t>ongoing </a:t>
            </a:r>
            <a:r>
              <a:rPr lang="en-US" dirty="0"/>
              <a:t>‘baseline’ brain activity, </a:t>
            </a:r>
            <a:r>
              <a:rPr lang="en-US" dirty="0">
                <a:solidFill>
                  <a:srgbClr val="FFFF00"/>
                </a:solidFill>
              </a:rPr>
              <a:t>only a small </a:t>
            </a:r>
            <a:r>
              <a:rPr lang="en-US" dirty="0" smtClean="0">
                <a:solidFill>
                  <a:srgbClr val="FFFF00"/>
                </a:solidFill>
              </a:rPr>
              <a:t>percentage</a:t>
            </a:r>
            <a:r>
              <a:rPr lang="hr-HR" dirty="0" smtClean="0">
                <a:solidFill>
                  <a:srgbClr val="FFFF00"/>
                </a:solidFill>
              </a:rPr>
              <a:t> </a:t>
            </a:r>
            <a:r>
              <a:rPr lang="en-US" dirty="0" smtClean="0">
                <a:solidFill>
                  <a:srgbClr val="FFFF00"/>
                </a:solidFill>
              </a:rPr>
              <a:t>is </a:t>
            </a:r>
            <a:r>
              <a:rPr lang="en-US" dirty="0">
                <a:solidFill>
                  <a:srgbClr val="FFFF00"/>
                </a:solidFill>
              </a:rPr>
              <a:t>needed to respond to an external </a:t>
            </a:r>
            <a:r>
              <a:rPr lang="en-US" dirty="0" smtClean="0">
                <a:solidFill>
                  <a:srgbClr val="FFFF00"/>
                </a:solidFill>
              </a:rPr>
              <a:t>stimulus</a:t>
            </a:r>
            <a:endParaRPr lang="hr-HR" dirty="0" smtClean="0">
              <a:solidFill>
                <a:srgbClr val="FFFF00"/>
              </a:solidFill>
            </a:endParaRPr>
          </a:p>
          <a:p>
            <a:pPr marL="0" indent="0">
              <a:buNone/>
            </a:pPr>
            <a:endParaRPr lang="hr-HR" dirty="0" smtClean="0"/>
          </a:p>
          <a:p>
            <a:r>
              <a:rPr lang="en-US" dirty="0" smtClean="0"/>
              <a:t>However</a:t>
            </a:r>
            <a:r>
              <a:rPr lang="en-US" dirty="0"/>
              <a:t>, </a:t>
            </a:r>
            <a:r>
              <a:rPr lang="en-US" dirty="0" smtClean="0">
                <a:solidFill>
                  <a:srgbClr val="FFFF00"/>
                </a:solidFill>
              </a:rPr>
              <a:t>the</a:t>
            </a:r>
            <a:r>
              <a:rPr lang="hr-HR" dirty="0" smtClean="0">
                <a:solidFill>
                  <a:srgbClr val="FFFF00"/>
                </a:solidFill>
              </a:rPr>
              <a:t> </a:t>
            </a:r>
            <a:r>
              <a:rPr lang="en-US" dirty="0" smtClean="0">
                <a:solidFill>
                  <a:srgbClr val="FFFF00"/>
                </a:solidFill>
              </a:rPr>
              <a:t>function</a:t>
            </a:r>
            <a:r>
              <a:rPr lang="hr-HR" dirty="0" smtClean="0">
                <a:solidFill>
                  <a:srgbClr val="FFFF00"/>
                </a:solidFill>
              </a:rPr>
              <a:t>s</a:t>
            </a:r>
            <a:r>
              <a:rPr lang="en-US" dirty="0" smtClean="0">
                <a:solidFill>
                  <a:srgbClr val="FFFF00"/>
                </a:solidFill>
              </a:rPr>
              <a:t> </a:t>
            </a:r>
            <a:r>
              <a:rPr lang="en-US" dirty="0">
                <a:solidFill>
                  <a:srgbClr val="FFFF00"/>
                </a:solidFill>
              </a:rPr>
              <a:t>of this vast amount of baseline activity </a:t>
            </a:r>
            <a:r>
              <a:rPr lang="en-US" dirty="0" smtClean="0">
                <a:solidFill>
                  <a:srgbClr val="FFFF00"/>
                </a:solidFill>
              </a:rPr>
              <a:t>remain</a:t>
            </a:r>
            <a:r>
              <a:rPr lang="hr-HR" dirty="0" err="1" smtClean="0">
                <a:solidFill>
                  <a:srgbClr val="FFFF00"/>
                </a:solidFill>
              </a:rPr>
              <a:t>ed</a:t>
            </a:r>
            <a:r>
              <a:rPr lang="hr-HR" dirty="0" smtClean="0">
                <a:solidFill>
                  <a:srgbClr val="FFFF00"/>
                </a:solidFill>
              </a:rPr>
              <a:t> </a:t>
            </a:r>
            <a:r>
              <a:rPr lang="en-US" dirty="0" smtClean="0">
                <a:solidFill>
                  <a:srgbClr val="FFFF00"/>
                </a:solidFill>
              </a:rPr>
              <a:t>unclear</a:t>
            </a:r>
            <a:endParaRPr lang="en-US" dirty="0">
              <a:solidFill>
                <a:srgbClr val="FFFF00"/>
              </a:solidFill>
            </a:endParaRPr>
          </a:p>
        </p:txBody>
      </p:sp>
      <p:sp>
        <p:nvSpPr>
          <p:cNvPr id="4" name="Title 1"/>
          <p:cNvSpPr>
            <a:spLocks noGrp="1"/>
          </p:cNvSpPr>
          <p:nvPr>
            <p:ph type="title"/>
          </p:nvPr>
        </p:nvSpPr>
        <p:spPr>
          <a:xfrm>
            <a:off x="467544" y="0"/>
            <a:ext cx="8229600" cy="1143000"/>
          </a:xfrm>
        </p:spPr>
        <p:txBody>
          <a:bodyPr>
            <a:normAutofit/>
          </a:bodyPr>
          <a:lstStyle/>
          <a:p>
            <a:r>
              <a:rPr lang="hr-HR" b="1" dirty="0" err="1" smtClean="0">
                <a:solidFill>
                  <a:srgbClr val="FFFF00"/>
                </a:solidFill>
              </a:rPr>
              <a:t>Task</a:t>
            </a:r>
            <a:r>
              <a:rPr lang="hr-HR" b="1" dirty="0" smtClean="0">
                <a:solidFill>
                  <a:srgbClr val="FFFF00"/>
                </a:solidFill>
              </a:rPr>
              <a:t>-</a:t>
            </a:r>
            <a:r>
              <a:rPr lang="hr-HR" b="1" dirty="0" err="1" smtClean="0">
                <a:solidFill>
                  <a:srgbClr val="FFFF00"/>
                </a:solidFill>
              </a:rPr>
              <a:t>related</a:t>
            </a:r>
            <a:r>
              <a:rPr lang="hr-HR" b="1" dirty="0" smtClean="0">
                <a:solidFill>
                  <a:srgbClr val="FFFF00"/>
                </a:solidFill>
              </a:rPr>
              <a:t> </a:t>
            </a:r>
            <a:r>
              <a:rPr lang="hr-HR" b="1" dirty="0" err="1" smtClean="0">
                <a:solidFill>
                  <a:srgbClr val="FFFF00"/>
                </a:solidFill>
              </a:rPr>
              <a:t>fMRI</a:t>
            </a:r>
            <a:endParaRPr lang="en-US" b="1" dirty="0">
              <a:solidFill>
                <a:srgbClr val="FFFF00"/>
              </a:solidFill>
            </a:endParaRPr>
          </a:p>
        </p:txBody>
      </p:sp>
    </p:spTree>
    <p:extLst>
      <p:ext uri="{BB962C8B-B14F-4D97-AF65-F5344CB8AC3E}">
        <p14:creationId xmlns:p14="http://schemas.microsoft.com/office/powerpoint/2010/main" val="1330342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9750" y="115888"/>
            <a:ext cx="8229600" cy="720725"/>
          </a:xfrm>
          <a:noFill/>
        </p:spPr>
        <p:txBody>
          <a:bodyPr>
            <a:normAutofit fontScale="90000"/>
          </a:bodyPr>
          <a:lstStyle/>
          <a:p>
            <a:pPr eaLnBrk="1" hangingPunct="1"/>
            <a:r>
              <a:rPr lang="hr-HR" sz="4800" b="1" dirty="0" err="1" smtClean="0">
                <a:solidFill>
                  <a:srgbClr val="FFFF00"/>
                </a:solidFill>
              </a:rPr>
              <a:t>fMRI</a:t>
            </a:r>
            <a:endParaRPr lang="hr-HR" sz="4800" b="1" dirty="0" smtClean="0">
              <a:solidFill>
                <a:srgbClr val="FFFF00"/>
              </a:solidFill>
            </a:endParaRPr>
          </a:p>
        </p:txBody>
      </p:sp>
      <p:pic>
        <p:nvPicPr>
          <p:cNvPr id="10243" name="Picture 3" descr="DSC00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163" y="1557338"/>
            <a:ext cx="6694487"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Oval 4"/>
          <p:cNvSpPr>
            <a:spLocks noChangeArrowheads="1"/>
          </p:cNvSpPr>
          <p:nvPr/>
        </p:nvSpPr>
        <p:spPr bwMode="auto">
          <a:xfrm>
            <a:off x="4994275" y="4292600"/>
            <a:ext cx="792163" cy="8651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10245" name="Line 5"/>
          <p:cNvSpPr>
            <a:spLocks noChangeShapeType="1"/>
          </p:cNvSpPr>
          <p:nvPr/>
        </p:nvSpPr>
        <p:spPr bwMode="auto">
          <a:xfrm>
            <a:off x="5857875" y="4581525"/>
            <a:ext cx="123507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sp>
        <p:nvSpPr>
          <p:cNvPr id="10246" name="Text Box 6"/>
          <p:cNvSpPr txBox="1">
            <a:spLocks noChangeArrowheads="1"/>
          </p:cNvSpPr>
          <p:nvPr/>
        </p:nvSpPr>
        <p:spPr bwMode="auto">
          <a:xfrm>
            <a:off x="7235825" y="4365625"/>
            <a:ext cx="112395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800" b="1" smtClean="0">
                <a:solidFill>
                  <a:srgbClr val="000000"/>
                </a:solidFill>
              </a:rPr>
              <a:t>ogledalo</a:t>
            </a:r>
            <a:endParaRPr lang="en-GB" sz="1800" b="1" smtClean="0">
              <a:solidFill>
                <a:srgbClr val="000000"/>
              </a:solidFill>
            </a:endParaRPr>
          </a:p>
        </p:txBody>
      </p:sp>
      <p:sp>
        <p:nvSpPr>
          <p:cNvPr id="10247" name="Text Box 7"/>
          <p:cNvSpPr txBox="1">
            <a:spLocks noChangeArrowheads="1"/>
          </p:cNvSpPr>
          <p:nvPr/>
        </p:nvSpPr>
        <p:spPr bwMode="auto">
          <a:xfrm>
            <a:off x="1854200" y="2492375"/>
            <a:ext cx="1581150" cy="6413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800" b="1" smtClean="0">
                <a:solidFill>
                  <a:srgbClr val="000000"/>
                </a:solidFill>
              </a:rPr>
              <a:t>projekcijsko </a:t>
            </a:r>
          </a:p>
          <a:p>
            <a:pPr algn="ctr" eaLnBrk="1" fontAlgn="base" hangingPunct="1">
              <a:spcBef>
                <a:spcPct val="0"/>
              </a:spcBef>
              <a:spcAft>
                <a:spcPct val="0"/>
              </a:spcAft>
            </a:pPr>
            <a:r>
              <a:rPr lang="hr-HR" sz="1800" b="1" smtClean="0">
                <a:solidFill>
                  <a:srgbClr val="000000"/>
                </a:solidFill>
              </a:rPr>
              <a:t>platno</a:t>
            </a:r>
            <a:endParaRPr lang="en-GB" sz="1800" b="1" smtClean="0">
              <a:solidFill>
                <a:srgbClr val="000000"/>
              </a:solidFill>
            </a:endParaRPr>
          </a:p>
        </p:txBody>
      </p:sp>
      <p:pic>
        <p:nvPicPr>
          <p:cNvPr id="10248" name="Picture 8" descr="Taxan-KG-PS125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743" flipH="1">
            <a:off x="0" y="5373688"/>
            <a:ext cx="16097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p:cNvSpPr txBox="1">
            <a:spLocks noChangeArrowheads="1"/>
          </p:cNvSpPr>
          <p:nvPr/>
        </p:nvSpPr>
        <p:spPr bwMode="auto">
          <a:xfrm>
            <a:off x="250825" y="4437063"/>
            <a:ext cx="1174750" cy="6413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800" b="1" smtClean="0">
                <a:solidFill>
                  <a:srgbClr val="000000"/>
                </a:solidFill>
              </a:rPr>
              <a:t>LCD </a:t>
            </a:r>
          </a:p>
          <a:p>
            <a:pPr algn="ctr" eaLnBrk="1" fontAlgn="base" hangingPunct="1">
              <a:spcBef>
                <a:spcPct val="0"/>
              </a:spcBef>
              <a:spcAft>
                <a:spcPct val="0"/>
              </a:spcAft>
            </a:pPr>
            <a:r>
              <a:rPr lang="hr-HR" sz="1800" b="1" smtClean="0">
                <a:solidFill>
                  <a:srgbClr val="000000"/>
                </a:solidFill>
              </a:rPr>
              <a:t>projektor</a:t>
            </a:r>
            <a:endParaRPr lang="en-GB" sz="1800" b="1" smtClean="0">
              <a:solidFill>
                <a:srgbClr val="000000"/>
              </a:solidFill>
            </a:endParaRPr>
          </a:p>
        </p:txBody>
      </p:sp>
    </p:spTree>
    <p:extLst>
      <p:ext uri="{BB962C8B-B14F-4D97-AF65-F5344CB8AC3E}">
        <p14:creationId xmlns:p14="http://schemas.microsoft.com/office/powerpoint/2010/main" val="1775808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0" name="MOV00051.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059113" y="1628775"/>
            <a:ext cx="302418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a:xfrm>
            <a:off x="71438" y="44450"/>
            <a:ext cx="8964612" cy="777875"/>
          </a:xfrm>
          <a:noFill/>
        </p:spPr>
        <p:txBody>
          <a:bodyPr/>
          <a:lstStyle/>
          <a:p>
            <a:pPr eaLnBrk="1" hangingPunct="1"/>
            <a:r>
              <a:rPr lang="hr-HR" sz="3200" b="1" dirty="0" err="1" smtClean="0">
                <a:solidFill>
                  <a:srgbClr val="FFFF00"/>
                </a:solidFill>
              </a:rPr>
              <a:t>fMRI</a:t>
            </a:r>
            <a:r>
              <a:rPr lang="hr-HR" sz="3200" b="1" dirty="0" smtClean="0">
                <a:solidFill>
                  <a:srgbClr val="FFFF00"/>
                </a:solidFill>
              </a:rPr>
              <a:t> protokol</a:t>
            </a:r>
          </a:p>
        </p:txBody>
      </p:sp>
      <p:sp>
        <p:nvSpPr>
          <p:cNvPr id="11268" name="Rectangle 4"/>
          <p:cNvSpPr>
            <a:spLocks noChangeArrowheads="1"/>
          </p:cNvSpPr>
          <p:nvPr/>
        </p:nvSpPr>
        <p:spPr bwMode="auto">
          <a:xfrm>
            <a:off x="2700338" y="4956175"/>
            <a:ext cx="863600" cy="10795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11269" name="Rectangle 5"/>
          <p:cNvSpPr>
            <a:spLocks noChangeArrowheads="1"/>
          </p:cNvSpPr>
          <p:nvPr/>
        </p:nvSpPr>
        <p:spPr bwMode="auto">
          <a:xfrm>
            <a:off x="1835150" y="5964238"/>
            <a:ext cx="863600" cy="714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11270" name="Rectangle 6"/>
          <p:cNvSpPr>
            <a:spLocks noChangeArrowheads="1"/>
          </p:cNvSpPr>
          <p:nvPr/>
        </p:nvSpPr>
        <p:spPr bwMode="auto">
          <a:xfrm>
            <a:off x="3563938" y="5949950"/>
            <a:ext cx="863600" cy="71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11271" name="Rectangle 7"/>
          <p:cNvSpPr>
            <a:spLocks noChangeArrowheads="1"/>
          </p:cNvSpPr>
          <p:nvPr/>
        </p:nvSpPr>
        <p:spPr bwMode="auto">
          <a:xfrm>
            <a:off x="4427538" y="4941888"/>
            <a:ext cx="863600" cy="10795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11272" name="Rectangle 8"/>
          <p:cNvSpPr>
            <a:spLocks noChangeArrowheads="1"/>
          </p:cNvSpPr>
          <p:nvPr/>
        </p:nvSpPr>
        <p:spPr bwMode="auto">
          <a:xfrm>
            <a:off x="5292725" y="5948363"/>
            <a:ext cx="863600" cy="714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11273" name="Rectangle 9"/>
          <p:cNvSpPr>
            <a:spLocks noChangeArrowheads="1"/>
          </p:cNvSpPr>
          <p:nvPr/>
        </p:nvSpPr>
        <p:spPr bwMode="auto">
          <a:xfrm>
            <a:off x="6156325" y="4941888"/>
            <a:ext cx="863600" cy="10795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11274" name="Text Box 10"/>
          <p:cNvSpPr txBox="1">
            <a:spLocks noChangeArrowheads="1"/>
          </p:cNvSpPr>
          <p:nvPr/>
        </p:nvSpPr>
        <p:spPr bwMode="auto">
          <a:xfrm>
            <a:off x="1979613" y="6073775"/>
            <a:ext cx="615950" cy="366713"/>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smtClean="0"/>
              <a:t>30 s</a:t>
            </a:r>
          </a:p>
        </p:txBody>
      </p:sp>
      <p:sp>
        <p:nvSpPr>
          <p:cNvPr id="11275" name="Text Box 11"/>
          <p:cNvSpPr txBox="1">
            <a:spLocks noChangeArrowheads="1"/>
          </p:cNvSpPr>
          <p:nvPr/>
        </p:nvSpPr>
        <p:spPr bwMode="auto">
          <a:xfrm>
            <a:off x="2803525" y="6088063"/>
            <a:ext cx="615950" cy="36671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smtClean="0"/>
              <a:t>30 s</a:t>
            </a:r>
          </a:p>
        </p:txBody>
      </p:sp>
      <p:sp>
        <p:nvSpPr>
          <p:cNvPr id="11276" name="Text Box 12"/>
          <p:cNvSpPr txBox="1">
            <a:spLocks noChangeArrowheads="1"/>
          </p:cNvSpPr>
          <p:nvPr/>
        </p:nvSpPr>
        <p:spPr bwMode="auto">
          <a:xfrm>
            <a:off x="3740150" y="6088063"/>
            <a:ext cx="615950" cy="36671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smtClean="0"/>
              <a:t>30 s</a:t>
            </a:r>
          </a:p>
        </p:txBody>
      </p:sp>
      <p:sp>
        <p:nvSpPr>
          <p:cNvPr id="11277" name="Text Box 13"/>
          <p:cNvSpPr txBox="1">
            <a:spLocks noChangeArrowheads="1"/>
          </p:cNvSpPr>
          <p:nvPr/>
        </p:nvSpPr>
        <p:spPr bwMode="auto">
          <a:xfrm>
            <a:off x="4572000" y="6094413"/>
            <a:ext cx="615950" cy="36671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smtClean="0"/>
              <a:t>30 s</a:t>
            </a:r>
          </a:p>
        </p:txBody>
      </p:sp>
      <p:sp>
        <p:nvSpPr>
          <p:cNvPr id="11278" name="Text Box 14"/>
          <p:cNvSpPr txBox="1">
            <a:spLocks noChangeArrowheads="1"/>
          </p:cNvSpPr>
          <p:nvPr/>
        </p:nvSpPr>
        <p:spPr bwMode="auto">
          <a:xfrm>
            <a:off x="5435600" y="6118225"/>
            <a:ext cx="615950" cy="366713"/>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smtClean="0"/>
              <a:t>30 s</a:t>
            </a:r>
          </a:p>
        </p:txBody>
      </p:sp>
      <p:sp>
        <p:nvSpPr>
          <p:cNvPr id="11279" name="Text Box 15"/>
          <p:cNvSpPr txBox="1">
            <a:spLocks noChangeArrowheads="1"/>
          </p:cNvSpPr>
          <p:nvPr/>
        </p:nvSpPr>
        <p:spPr bwMode="auto">
          <a:xfrm>
            <a:off x="6284913" y="6107113"/>
            <a:ext cx="615950" cy="36671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smtClean="0"/>
              <a:t>30 s</a:t>
            </a:r>
          </a:p>
        </p:txBody>
      </p:sp>
      <p:sp>
        <p:nvSpPr>
          <p:cNvPr id="11280" name="Text Box 16"/>
          <p:cNvSpPr txBox="1">
            <a:spLocks noChangeArrowheads="1"/>
          </p:cNvSpPr>
          <p:nvPr/>
        </p:nvSpPr>
        <p:spPr bwMode="auto">
          <a:xfrm>
            <a:off x="2051050" y="5302250"/>
            <a:ext cx="31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smtClean="0">
                <a:solidFill>
                  <a:srgbClr val="000000"/>
                </a:solidFill>
              </a:rPr>
              <a:t>+</a:t>
            </a:r>
          </a:p>
        </p:txBody>
      </p:sp>
      <p:pic>
        <p:nvPicPr>
          <p:cNvPr id="11281" name="Picture 17" descr="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5229225"/>
            <a:ext cx="669925"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Text Box 18"/>
          <p:cNvSpPr txBox="1">
            <a:spLocks noChangeArrowheads="1"/>
          </p:cNvSpPr>
          <p:nvPr/>
        </p:nvSpPr>
        <p:spPr bwMode="auto">
          <a:xfrm>
            <a:off x="3822700" y="5302250"/>
            <a:ext cx="31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smtClean="0">
                <a:solidFill>
                  <a:srgbClr val="000000"/>
                </a:solidFill>
              </a:rPr>
              <a:t>+</a:t>
            </a:r>
          </a:p>
        </p:txBody>
      </p:sp>
      <p:sp>
        <p:nvSpPr>
          <p:cNvPr id="11283" name="Text Box 19"/>
          <p:cNvSpPr txBox="1">
            <a:spLocks noChangeArrowheads="1"/>
          </p:cNvSpPr>
          <p:nvPr/>
        </p:nvSpPr>
        <p:spPr bwMode="auto">
          <a:xfrm>
            <a:off x="5580063" y="5302250"/>
            <a:ext cx="31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smtClean="0">
                <a:solidFill>
                  <a:srgbClr val="000000"/>
                </a:solidFill>
              </a:rPr>
              <a:t>+</a:t>
            </a:r>
          </a:p>
        </p:txBody>
      </p:sp>
      <p:pic>
        <p:nvPicPr>
          <p:cNvPr id="11284" name="Picture 20" descr="600px-Soccer_ba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5157788"/>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1" descr="bigma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5229225"/>
            <a:ext cx="668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Text Box 22"/>
          <p:cNvSpPr txBox="1">
            <a:spLocks noChangeArrowheads="1"/>
          </p:cNvSpPr>
          <p:nvPr/>
        </p:nvSpPr>
        <p:spPr bwMode="auto">
          <a:xfrm>
            <a:off x="2858315" y="4437063"/>
            <a:ext cx="3363870" cy="36933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800" b="1" dirty="0" smtClean="0">
                <a:latin typeface="+mn-lt"/>
              </a:rPr>
              <a:t>paradigma imenovanja predmeta</a:t>
            </a:r>
          </a:p>
        </p:txBody>
      </p:sp>
    </p:spTree>
    <p:extLst>
      <p:ext uri="{BB962C8B-B14F-4D97-AF65-F5344CB8AC3E}">
        <p14:creationId xmlns:p14="http://schemas.microsoft.com/office/powerpoint/2010/main" val="4252618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589" fill="hold"/>
                                        <p:tgtEl>
                                          <p:spTgt spid="8570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57090"/>
                </p:tgtEl>
              </p:cMediaNode>
            </p:video>
            <p:seq concurrent="1" nextAc="seek">
              <p:cTn id="8" restart="whenNotActive" fill="hold" evtFilter="cancelBubble" nodeType="interactiveSeq">
                <p:stCondLst>
                  <p:cond evt="onClick" delay="0">
                    <p:tgtEl>
                      <p:spTgt spid="85709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57090"/>
                                        </p:tgtEl>
                                      </p:cBhvr>
                                    </p:cmd>
                                  </p:childTnLst>
                                </p:cTn>
                              </p:par>
                            </p:childTnLst>
                          </p:cTn>
                        </p:par>
                      </p:childTnLst>
                    </p:cTn>
                  </p:par>
                </p:childTnLst>
              </p:cTn>
              <p:nextCondLst>
                <p:cond evt="onClick" delay="0">
                  <p:tgtEl>
                    <p:spTgt spid="85709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0"/>
            <a:ext cx="7772400" cy="6858000"/>
          </a:xfrm>
        </p:spPr>
        <p:txBody>
          <a:bodyPr/>
          <a:lstStyle/>
          <a:p>
            <a:pPr eaLnBrk="1" hangingPunct="1"/>
            <a:r>
              <a:rPr lang="hr-HR" sz="8000" smtClean="0"/>
              <a:t>start</a:t>
            </a:r>
            <a:endParaRPr lang="en-US" sz="8000" smtClean="0"/>
          </a:p>
        </p:txBody>
      </p:sp>
    </p:spTree>
    <p:extLst>
      <p:ext uri="{BB962C8B-B14F-4D97-AF65-F5344CB8AC3E}">
        <p14:creationId xmlns:p14="http://schemas.microsoft.com/office/powerpoint/2010/main" val="131903455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6858000"/>
          </a:xfrm>
        </p:spPr>
        <p:txBody>
          <a:bodyPr/>
          <a:lstStyle/>
          <a:p>
            <a:pPr eaLnBrk="1" hangingPunct="1"/>
            <a:r>
              <a:rPr lang="en-US" sz="8000" smtClean="0"/>
              <a:t>+</a:t>
            </a:r>
          </a:p>
        </p:txBody>
      </p:sp>
    </p:spTree>
    <p:extLst>
      <p:ext uri="{BB962C8B-B14F-4D97-AF65-F5344CB8AC3E}">
        <p14:creationId xmlns:p14="http://schemas.microsoft.com/office/powerpoint/2010/main" val="3847211770"/>
      </p:ext>
    </p:extLst>
  </p:cSld>
  <p:clrMapOvr>
    <a:masterClrMapping/>
  </p:clrMapOvr>
  <p:transition advClick="0" advTm="7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700338" y="1700213"/>
            <a:ext cx="4054475" cy="4054475"/>
            <a:chOff x="1519" y="799"/>
            <a:chExt cx="2554" cy="2554"/>
          </a:xfrm>
        </p:grpSpPr>
        <p:pic>
          <p:nvPicPr>
            <p:cNvPr id="14339" name="Picture 3" descr="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 y="799"/>
              <a:ext cx="2554" cy="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ChangeArrowheads="1"/>
            </p:cNvSpPr>
            <p:nvPr/>
          </p:nvSpPr>
          <p:spPr bwMode="auto">
            <a:xfrm>
              <a:off x="1519" y="799"/>
              <a:ext cx="1089"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grpSp>
    </p:spTree>
    <p:extLst>
      <p:ext uri="{BB962C8B-B14F-4D97-AF65-F5344CB8AC3E}">
        <p14:creationId xmlns:p14="http://schemas.microsoft.com/office/powerpoint/2010/main" val="2380360574"/>
      </p:ext>
    </p:extLst>
  </p:cSld>
  <p:clrMapOvr>
    <a:masterClrMapping/>
  </p:clrMapOvr>
  <p:transition advClick="0" advTm="3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6858000"/>
          </a:xfrm>
        </p:spPr>
        <p:txBody>
          <a:bodyPr/>
          <a:lstStyle/>
          <a:p>
            <a:pPr eaLnBrk="1" hangingPunct="1"/>
            <a:r>
              <a:rPr lang="en-US" sz="8000" smtClean="0"/>
              <a:t>+</a:t>
            </a:r>
          </a:p>
        </p:txBody>
      </p:sp>
    </p:spTree>
    <p:extLst>
      <p:ext uri="{BB962C8B-B14F-4D97-AF65-F5344CB8AC3E}">
        <p14:creationId xmlns:p14="http://schemas.microsoft.com/office/powerpoint/2010/main" val="562926366"/>
      </p:ext>
    </p:extLst>
  </p:cSld>
  <p:clrMapOvr>
    <a:masterClrMapping/>
  </p:clrMapOvr>
  <p:transition advClick="0" advTm="7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33375"/>
            <a:ext cx="6611938"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379754"/>
      </p:ext>
    </p:extLst>
  </p:cSld>
  <p:clrMapOvr>
    <a:masterClrMapping/>
  </p:clrMapOvr>
  <p:transition advClick="0" advTm="3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6858000"/>
          </a:xfrm>
        </p:spPr>
        <p:txBody>
          <a:bodyPr/>
          <a:lstStyle/>
          <a:p>
            <a:pPr eaLnBrk="1" hangingPunct="1"/>
            <a:r>
              <a:rPr lang="en-US" sz="8000" smtClean="0"/>
              <a:t>+</a:t>
            </a:r>
          </a:p>
        </p:txBody>
      </p:sp>
    </p:spTree>
    <p:extLst>
      <p:ext uri="{BB962C8B-B14F-4D97-AF65-F5344CB8AC3E}">
        <p14:creationId xmlns:p14="http://schemas.microsoft.com/office/powerpoint/2010/main" val="562926366"/>
      </p:ext>
    </p:extLst>
  </p:cSld>
  <p:clrMapOvr>
    <a:masterClrMapping/>
  </p:clrMapOvr>
  <p:transition advClick="0" advTm="7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600px-Soccer_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1147763"/>
            <a:ext cx="422592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138713"/>
      </p:ext>
    </p:extLst>
  </p:cSld>
  <p:clrMapOvr>
    <a:masterClrMapping/>
  </p:clrMapOvr>
  <p:transition advClick="0" advTm="3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0688"/>
            <a:ext cx="9252520" cy="6237312"/>
          </a:xfrm>
        </p:spPr>
        <p:txBody>
          <a:bodyPr>
            <a:normAutofit fontScale="70000" lnSpcReduction="20000"/>
          </a:bodyPr>
          <a:lstStyle/>
          <a:p>
            <a:pPr marL="0" indent="0">
              <a:buNone/>
            </a:pPr>
            <a:r>
              <a:rPr lang="hr-HR" b="1" dirty="0" err="1" smtClean="0">
                <a:solidFill>
                  <a:srgbClr val="FFFF00"/>
                </a:solidFill>
              </a:rPr>
              <a:t>Makroarhitektura</a:t>
            </a:r>
            <a:r>
              <a:rPr lang="hr-HR" b="1" dirty="0" smtClean="0">
                <a:solidFill>
                  <a:srgbClr val="FFFF00"/>
                </a:solidFill>
              </a:rPr>
              <a:t> spoznajnih procesa</a:t>
            </a:r>
          </a:p>
          <a:p>
            <a:pPr marL="0" indent="0">
              <a:buNone/>
            </a:pPr>
            <a:r>
              <a:rPr lang="hr-HR" b="1" dirty="0" smtClean="0">
                <a:solidFill>
                  <a:srgbClr val="FFFF00"/>
                </a:solidFill>
              </a:rPr>
              <a:t>(razina velikih populacija neurona – mreža)</a:t>
            </a:r>
          </a:p>
          <a:p>
            <a:pPr marL="0" indent="0">
              <a:buNone/>
            </a:pPr>
            <a:endParaRPr lang="hr-HR" dirty="0" smtClean="0"/>
          </a:p>
          <a:p>
            <a:pPr marL="0" indent="0">
              <a:buNone/>
            </a:pPr>
            <a:r>
              <a:rPr lang="hr-HR" dirty="0" smtClean="0"/>
              <a:t>Struktura - DTI</a:t>
            </a:r>
          </a:p>
          <a:p>
            <a:pPr marL="0" indent="0">
              <a:buNone/>
            </a:pPr>
            <a:endParaRPr lang="hr-HR" dirty="0" smtClean="0"/>
          </a:p>
          <a:p>
            <a:pPr marL="0" indent="0">
              <a:buNone/>
            </a:pPr>
            <a:r>
              <a:rPr lang="hr-HR" dirty="0" smtClean="0"/>
              <a:t>Funkcija -</a:t>
            </a:r>
          </a:p>
          <a:p>
            <a:r>
              <a:rPr lang="hr-HR" dirty="0" err="1" smtClean="0"/>
              <a:t>fMRI</a:t>
            </a:r>
            <a:r>
              <a:rPr lang="hr-HR" dirty="0" smtClean="0"/>
              <a:t> (</a:t>
            </a:r>
            <a:r>
              <a:rPr lang="hr-HR" dirty="0" err="1" smtClean="0"/>
              <a:t>trMRI</a:t>
            </a:r>
            <a:r>
              <a:rPr lang="hr-HR" dirty="0" smtClean="0"/>
              <a:t>, </a:t>
            </a:r>
            <a:r>
              <a:rPr lang="hr-HR" dirty="0" err="1" smtClean="0"/>
              <a:t>rsMRI</a:t>
            </a:r>
            <a:r>
              <a:rPr lang="hr-HR" dirty="0" smtClean="0"/>
              <a:t>, </a:t>
            </a:r>
            <a:r>
              <a:rPr lang="hr-HR" dirty="0" err="1" smtClean="0"/>
              <a:t>fcMRI</a:t>
            </a:r>
            <a:r>
              <a:rPr lang="hr-HR" dirty="0" smtClean="0"/>
              <a:t> - DMN)</a:t>
            </a:r>
          </a:p>
          <a:p>
            <a:r>
              <a:rPr lang="hr-HR" dirty="0" smtClean="0"/>
              <a:t>SPECT/PET</a:t>
            </a:r>
            <a:endParaRPr lang="hr-HR" dirty="0"/>
          </a:p>
          <a:p>
            <a:r>
              <a:rPr lang="hr-HR" dirty="0" smtClean="0"/>
              <a:t>MEG, MEG + </a:t>
            </a:r>
            <a:r>
              <a:rPr lang="hr-HR" dirty="0" err="1" smtClean="0"/>
              <a:t>fMRI</a:t>
            </a:r>
            <a:endParaRPr lang="hr-HR" dirty="0" smtClean="0"/>
          </a:p>
          <a:p>
            <a:pPr marL="0" indent="0">
              <a:buNone/>
            </a:pPr>
            <a:endParaRPr lang="hr-HR" dirty="0" smtClean="0"/>
          </a:p>
          <a:p>
            <a:pPr marL="0" indent="0">
              <a:buNone/>
            </a:pPr>
            <a:r>
              <a:rPr lang="hr-HR" dirty="0" err="1" smtClean="0"/>
              <a:t>Th</a:t>
            </a:r>
            <a:r>
              <a:rPr lang="hr-HR" dirty="0" smtClean="0"/>
              <a:t> perspektive: TMS (</a:t>
            </a:r>
            <a:r>
              <a:rPr lang="hr-HR" dirty="0" err="1" smtClean="0"/>
              <a:t>spTMS</a:t>
            </a:r>
            <a:r>
              <a:rPr lang="hr-HR" dirty="0" smtClean="0"/>
              <a:t> &amp; </a:t>
            </a:r>
            <a:r>
              <a:rPr lang="hr-HR" dirty="0" err="1" smtClean="0"/>
              <a:t>rTMS</a:t>
            </a:r>
            <a:r>
              <a:rPr lang="hr-HR" dirty="0" smtClean="0"/>
              <a:t>) </a:t>
            </a:r>
            <a:r>
              <a:rPr lang="hr-HR" dirty="0" err="1" smtClean="0"/>
              <a:t>vs</a:t>
            </a:r>
            <a:r>
              <a:rPr lang="hr-HR" dirty="0" smtClean="0"/>
              <a:t> TES (</a:t>
            </a:r>
            <a:r>
              <a:rPr lang="hr-HR" dirty="0" err="1" smtClean="0"/>
              <a:t>tDCS</a:t>
            </a:r>
            <a:r>
              <a:rPr lang="hr-HR" dirty="0" smtClean="0"/>
              <a:t>, </a:t>
            </a:r>
            <a:r>
              <a:rPr lang="hr-HR" dirty="0" err="1" smtClean="0"/>
              <a:t>tRNS</a:t>
            </a:r>
            <a:r>
              <a:rPr lang="hr-HR" dirty="0" smtClean="0"/>
              <a:t>, </a:t>
            </a:r>
            <a:r>
              <a:rPr lang="hr-HR" dirty="0" err="1" smtClean="0"/>
              <a:t>tACS</a:t>
            </a:r>
            <a:r>
              <a:rPr lang="hr-HR" dirty="0" smtClean="0"/>
              <a:t>)</a:t>
            </a:r>
          </a:p>
          <a:p>
            <a:pPr marL="0" indent="0">
              <a:buNone/>
            </a:pPr>
            <a:endParaRPr lang="hr-HR" dirty="0" smtClean="0"/>
          </a:p>
          <a:p>
            <a:pPr marL="0" indent="0">
              <a:buNone/>
            </a:pPr>
            <a:endParaRPr lang="hr-HR" dirty="0" smtClean="0"/>
          </a:p>
          <a:p>
            <a:pPr marL="0" indent="0">
              <a:buNone/>
            </a:pPr>
            <a:r>
              <a:rPr lang="hr-HR" b="1" dirty="0" err="1" smtClean="0">
                <a:solidFill>
                  <a:srgbClr val="FFFF00"/>
                </a:solidFill>
              </a:rPr>
              <a:t>Mikroarhitektura</a:t>
            </a:r>
            <a:r>
              <a:rPr lang="hr-HR" b="1" dirty="0" smtClean="0">
                <a:solidFill>
                  <a:srgbClr val="FFFF00"/>
                </a:solidFill>
              </a:rPr>
              <a:t> spoznajnih procesa</a:t>
            </a:r>
          </a:p>
          <a:p>
            <a:pPr marL="0" indent="0">
              <a:buNone/>
            </a:pPr>
            <a:endParaRPr lang="hr-HR" dirty="0" smtClean="0">
              <a:solidFill>
                <a:srgbClr val="FFFF00"/>
              </a:solidFill>
            </a:endParaRPr>
          </a:p>
          <a:p>
            <a:r>
              <a:rPr lang="hr-HR" dirty="0" err="1" smtClean="0"/>
              <a:t>Elektrofiziološko</a:t>
            </a:r>
            <a:r>
              <a:rPr lang="hr-HR" dirty="0" smtClean="0"/>
              <a:t> snimanje aktivnosti pojedinačnih neurona </a:t>
            </a:r>
            <a:r>
              <a:rPr lang="hr-HR" dirty="0" err="1" smtClean="0"/>
              <a:t>mikroelektrodama</a:t>
            </a:r>
            <a:endParaRPr lang="en-US" dirty="0"/>
          </a:p>
        </p:txBody>
      </p:sp>
    </p:spTree>
    <p:extLst>
      <p:ext uri="{BB962C8B-B14F-4D97-AF65-F5344CB8AC3E}">
        <p14:creationId xmlns:p14="http://schemas.microsoft.com/office/powerpoint/2010/main" val="39909220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6858000"/>
          </a:xfrm>
        </p:spPr>
        <p:txBody>
          <a:bodyPr/>
          <a:lstStyle/>
          <a:p>
            <a:pPr eaLnBrk="1" hangingPunct="1"/>
            <a:r>
              <a:rPr lang="en-US" sz="8000" smtClean="0"/>
              <a:t>+</a:t>
            </a:r>
          </a:p>
        </p:txBody>
      </p:sp>
    </p:spTree>
    <p:extLst>
      <p:ext uri="{BB962C8B-B14F-4D97-AF65-F5344CB8AC3E}">
        <p14:creationId xmlns:p14="http://schemas.microsoft.com/office/powerpoint/2010/main" val="562926366"/>
      </p:ext>
    </p:extLst>
  </p:cSld>
  <p:clrMapOvr>
    <a:masterClrMapping/>
  </p:clrMapOvr>
  <p:transition advClick="0" advTm="7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ef_akustisk_gui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704850"/>
            <a:ext cx="36195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941270"/>
      </p:ext>
    </p:extLst>
  </p:cSld>
  <p:clrMapOvr>
    <a:masterClrMapping/>
  </p:clrMapOvr>
  <p:transition advClick="0" advTm="3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6858000"/>
          </a:xfrm>
        </p:spPr>
        <p:txBody>
          <a:bodyPr/>
          <a:lstStyle/>
          <a:p>
            <a:pPr eaLnBrk="1" hangingPunct="1"/>
            <a:r>
              <a:rPr lang="en-US" sz="8000" smtClean="0"/>
              <a:t>+</a:t>
            </a:r>
          </a:p>
        </p:txBody>
      </p:sp>
    </p:spTree>
    <p:extLst>
      <p:ext uri="{BB962C8B-B14F-4D97-AF65-F5344CB8AC3E}">
        <p14:creationId xmlns:p14="http://schemas.microsoft.com/office/powerpoint/2010/main" val="197926269"/>
      </p:ext>
    </p:extLst>
  </p:cSld>
  <p:clrMapOvr>
    <a:masterClrMapping/>
  </p:clrMapOvr>
  <p:transition advClick="0" advTm="7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73%20rik%20sh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908050"/>
            <a:ext cx="38893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859944"/>
      </p:ext>
    </p:extLst>
  </p:cSld>
  <p:clrMapOvr>
    <a:masterClrMapping/>
  </p:clrMapOvr>
  <p:transition advClick="0" advTm="3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6858000"/>
          </a:xfrm>
        </p:spPr>
        <p:txBody>
          <a:bodyPr/>
          <a:lstStyle/>
          <a:p>
            <a:pPr eaLnBrk="1" hangingPunct="1"/>
            <a:r>
              <a:rPr lang="en-US" sz="8000" smtClean="0"/>
              <a:t>+</a:t>
            </a:r>
          </a:p>
        </p:txBody>
      </p:sp>
    </p:spTree>
    <p:extLst>
      <p:ext uri="{BB962C8B-B14F-4D97-AF65-F5344CB8AC3E}">
        <p14:creationId xmlns:p14="http://schemas.microsoft.com/office/powerpoint/2010/main" val="562926366"/>
      </p:ext>
    </p:extLst>
  </p:cSld>
  <p:clrMapOvr>
    <a:masterClrMapping/>
  </p:clrMapOvr>
  <p:transition advClick="0" advTm="7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orange_ju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052513"/>
            <a:ext cx="4964112"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285912"/>
      </p:ext>
    </p:extLst>
  </p:cSld>
  <p:clrMapOvr>
    <a:masterClrMapping/>
  </p:clrMapOvr>
  <p:transition advClick="0" advTm="3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6858000"/>
          </a:xfrm>
        </p:spPr>
        <p:txBody>
          <a:bodyPr/>
          <a:lstStyle/>
          <a:p>
            <a:pPr eaLnBrk="1" hangingPunct="1"/>
            <a:r>
              <a:rPr lang="en-US" sz="8000" smtClean="0"/>
              <a:t>+</a:t>
            </a:r>
          </a:p>
        </p:txBody>
      </p:sp>
    </p:spTree>
    <p:extLst>
      <p:ext uri="{BB962C8B-B14F-4D97-AF65-F5344CB8AC3E}">
        <p14:creationId xmlns:p14="http://schemas.microsoft.com/office/powerpoint/2010/main" val="2390001854"/>
      </p:ext>
    </p:extLst>
  </p:cSld>
  <p:clrMapOvr>
    <a:masterClrMapping/>
  </p:clrMapOvr>
  <p:transition advClick="0" advTm="7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1622425" y="1268413"/>
            <a:ext cx="5757863" cy="4389437"/>
            <a:chOff x="567" y="391"/>
            <a:chExt cx="4534" cy="3400"/>
          </a:xfrm>
        </p:grpSpPr>
        <p:pic>
          <p:nvPicPr>
            <p:cNvPr id="20483" name="Picture 3" descr="160_0231500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391"/>
              <a:ext cx="4534" cy="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rot="750878">
              <a:off x="2239" y="3209"/>
              <a:ext cx="816" cy="227"/>
            </a:xfrm>
            <a:prstGeom prst="rect">
              <a:avLst/>
            </a:prstGeom>
            <a:solidFill>
              <a:srgbClr val="B2B2B2"/>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grpSp>
    </p:spTree>
    <p:extLst>
      <p:ext uri="{BB962C8B-B14F-4D97-AF65-F5344CB8AC3E}">
        <p14:creationId xmlns:p14="http://schemas.microsoft.com/office/powerpoint/2010/main" val="4080606513"/>
      </p:ext>
    </p:extLst>
  </p:cSld>
  <p:clrMapOvr>
    <a:masterClrMapping/>
  </p:clrMapOvr>
  <p:transition advClick="0" advTm="3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6858000"/>
          </a:xfrm>
        </p:spPr>
        <p:txBody>
          <a:bodyPr/>
          <a:lstStyle/>
          <a:p>
            <a:pPr eaLnBrk="1" hangingPunct="1"/>
            <a:r>
              <a:rPr lang="en-US" sz="8000" smtClean="0"/>
              <a:t>+</a:t>
            </a:r>
          </a:p>
        </p:txBody>
      </p:sp>
    </p:spTree>
    <p:extLst>
      <p:ext uri="{BB962C8B-B14F-4D97-AF65-F5344CB8AC3E}">
        <p14:creationId xmlns:p14="http://schemas.microsoft.com/office/powerpoint/2010/main" val="3920309744"/>
      </p:ext>
    </p:extLst>
  </p:cSld>
  <p:clrMapOvr>
    <a:masterClrMapping/>
  </p:clrMapOvr>
  <p:transition advClick="0" advTm="7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075" y="1052513"/>
            <a:ext cx="41767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UKF-FMRI-20-09-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052513"/>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Line 4"/>
          <p:cNvSpPr>
            <a:spLocks noChangeShapeType="1"/>
          </p:cNvSpPr>
          <p:nvPr/>
        </p:nvSpPr>
        <p:spPr bwMode="auto">
          <a:xfrm flipV="1">
            <a:off x="2411413" y="2157413"/>
            <a:ext cx="1798637"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pic>
        <p:nvPicPr>
          <p:cNvPr id="22533" name="Picture 5" descr="UKF-FMRI-20-09-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148138"/>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Line 6"/>
          <p:cNvSpPr>
            <a:spLocks noChangeShapeType="1"/>
          </p:cNvSpPr>
          <p:nvPr/>
        </p:nvSpPr>
        <p:spPr bwMode="auto">
          <a:xfrm flipV="1">
            <a:off x="2195513" y="4724400"/>
            <a:ext cx="1944687"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pic>
        <p:nvPicPr>
          <p:cNvPr id="225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4157663"/>
            <a:ext cx="4176712"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5581650" y="1268413"/>
            <a:ext cx="574675" cy="2746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200" dirty="0" smtClean="0">
                <a:solidFill>
                  <a:srgbClr val="000000"/>
                </a:solidFill>
              </a:rPr>
              <a:t>slika</a:t>
            </a:r>
            <a:endParaRPr lang="en-GB" sz="1200" dirty="0" smtClean="0">
              <a:solidFill>
                <a:srgbClr val="000000"/>
              </a:solidFill>
            </a:endParaRPr>
          </a:p>
        </p:txBody>
      </p:sp>
      <p:sp>
        <p:nvSpPr>
          <p:cNvPr id="22537" name="Text Box 10"/>
          <p:cNvSpPr txBox="1">
            <a:spLocks noChangeArrowheads="1"/>
          </p:cNvSpPr>
          <p:nvPr/>
        </p:nvSpPr>
        <p:spPr bwMode="auto">
          <a:xfrm>
            <a:off x="6156325" y="1628775"/>
            <a:ext cx="504825"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200" smtClean="0">
                <a:solidFill>
                  <a:srgbClr val="000000"/>
                </a:solidFill>
              </a:rPr>
              <a:t>+</a:t>
            </a:r>
            <a:endParaRPr lang="en-GB" sz="1200" smtClean="0">
              <a:solidFill>
                <a:srgbClr val="000000"/>
              </a:solidFill>
            </a:endParaRPr>
          </a:p>
        </p:txBody>
      </p:sp>
      <p:sp>
        <p:nvSpPr>
          <p:cNvPr id="22538" name="Text Box 12"/>
          <p:cNvSpPr txBox="1">
            <a:spLocks noChangeArrowheads="1"/>
          </p:cNvSpPr>
          <p:nvPr/>
        </p:nvSpPr>
        <p:spPr bwMode="auto">
          <a:xfrm>
            <a:off x="7248525" y="1628775"/>
            <a:ext cx="504825"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200" smtClean="0">
                <a:solidFill>
                  <a:srgbClr val="000000"/>
                </a:solidFill>
              </a:rPr>
              <a:t>+</a:t>
            </a:r>
            <a:endParaRPr lang="en-GB" sz="1200" smtClean="0">
              <a:solidFill>
                <a:srgbClr val="000000"/>
              </a:solidFill>
            </a:endParaRPr>
          </a:p>
        </p:txBody>
      </p:sp>
      <p:sp>
        <p:nvSpPr>
          <p:cNvPr id="22539" name="Text Box 13"/>
          <p:cNvSpPr txBox="1">
            <a:spLocks noChangeArrowheads="1"/>
          </p:cNvSpPr>
          <p:nvPr/>
        </p:nvSpPr>
        <p:spPr bwMode="auto">
          <a:xfrm>
            <a:off x="5016500" y="1628775"/>
            <a:ext cx="504825"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200" smtClean="0">
                <a:solidFill>
                  <a:srgbClr val="000000"/>
                </a:solidFill>
              </a:rPr>
              <a:t>+</a:t>
            </a:r>
            <a:endParaRPr lang="en-GB" sz="1200" smtClean="0">
              <a:solidFill>
                <a:srgbClr val="000000"/>
              </a:solidFill>
            </a:endParaRPr>
          </a:p>
        </p:txBody>
      </p:sp>
      <p:sp>
        <p:nvSpPr>
          <p:cNvPr id="22540" name="Text Box 14"/>
          <p:cNvSpPr txBox="1">
            <a:spLocks noChangeArrowheads="1"/>
          </p:cNvSpPr>
          <p:nvPr/>
        </p:nvSpPr>
        <p:spPr bwMode="auto">
          <a:xfrm>
            <a:off x="6661150" y="1268413"/>
            <a:ext cx="574675" cy="2746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200" dirty="0" smtClean="0">
                <a:solidFill>
                  <a:srgbClr val="000000"/>
                </a:solidFill>
              </a:rPr>
              <a:t>slika</a:t>
            </a:r>
            <a:endParaRPr lang="en-GB" sz="1200" dirty="0" smtClean="0">
              <a:solidFill>
                <a:srgbClr val="000000"/>
              </a:solidFill>
            </a:endParaRPr>
          </a:p>
        </p:txBody>
      </p:sp>
      <p:sp>
        <p:nvSpPr>
          <p:cNvPr id="22541" name="Text Box 15"/>
          <p:cNvSpPr txBox="1">
            <a:spLocks noChangeArrowheads="1"/>
          </p:cNvSpPr>
          <p:nvPr/>
        </p:nvSpPr>
        <p:spPr bwMode="auto">
          <a:xfrm>
            <a:off x="7742238" y="1268413"/>
            <a:ext cx="574675" cy="2746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200" dirty="0" smtClean="0">
                <a:solidFill>
                  <a:srgbClr val="000000"/>
                </a:solidFill>
              </a:rPr>
              <a:t>slika</a:t>
            </a:r>
            <a:endParaRPr lang="en-GB" sz="1200" dirty="0" smtClean="0">
              <a:solidFill>
                <a:srgbClr val="000000"/>
              </a:solidFill>
            </a:endParaRPr>
          </a:p>
        </p:txBody>
      </p:sp>
      <p:sp>
        <p:nvSpPr>
          <p:cNvPr id="22542" name="Rectangle 19"/>
          <p:cNvSpPr>
            <a:spLocks noGrp="1" noChangeArrowheads="1"/>
          </p:cNvSpPr>
          <p:nvPr>
            <p:ph type="title"/>
          </p:nvPr>
        </p:nvSpPr>
        <p:spPr>
          <a:xfrm>
            <a:off x="457200" y="44450"/>
            <a:ext cx="8229600" cy="777875"/>
          </a:xfrm>
          <a:noFill/>
        </p:spPr>
        <p:txBody>
          <a:bodyPr/>
          <a:lstStyle/>
          <a:p>
            <a:pPr eaLnBrk="1" hangingPunct="1"/>
            <a:r>
              <a:rPr lang="hr-HR" sz="4000" dirty="0" smtClean="0">
                <a:solidFill>
                  <a:srgbClr val="FFFF00"/>
                </a:solidFill>
              </a:rPr>
              <a:t>Korelacija podražaja i signala</a:t>
            </a:r>
          </a:p>
        </p:txBody>
      </p:sp>
      <p:sp>
        <p:nvSpPr>
          <p:cNvPr id="22543" name="Text Box 20"/>
          <p:cNvSpPr txBox="1">
            <a:spLocks noChangeArrowheads="1"/>
          </p:cNvSpPr>
          <p:nvPr/>
        </p:nvSpPr>
        <p:spPr bwMode="auto">
          <a:xfrm>
            <a:off x="2905236" y="2205038"/>
            <a:ext cx="1152303" cy="1200329"/>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800" b="1" dirty="0" smtClean="0">
                <a:solidFill>
                  <a:srgbClr val="FFFF00"/>
                </a:solidFill>
                <a:latin typeface="+mn-lt"/>
              </a:rPr>
              <a:t>Ima</a:t>
            </a:r>
          </a:p>
          <a:p>
            <a:pPr algn="ctr" eaLnBrk="1" fontAlgn="base" hangingPunct="1">
              <a:spcBef>
                <a:spcPct val="0"/>
              </a:spcBef>
              <a:spcAft>
                <a:spcPct val="0"/>
              </a:spcAft>
            </a:pPr>
            <a:r>
              <a:rPr lang="hr-HR" sz="1800" dirty="0" smtClean="0">
                <a:latin typeface="+mn-lt"/>
              </a:rPr>
              <a:t>korelacije</a:t>
            </a:r>
          </a:p>
          <a:p>
            <a:pPr algn="ctr" eaLnBrk="1" fontAlgn="base" hangingPunct="1">
              <a:spcBef>
                <a:spcPct val="0"/>
              </a:spcBef>
              <a:spcAft>
                <a:spcPct val="0"/>
              </a:spcAft>
            </a:pPr>
            <a:r>
              <a:rPr lang="hr-HR" sz="1800" dirty="0" smtClean="0">
                <a:latin typeface="+mn-lt"/>
              </a:rPr>
              <a:t>podražaja </a:t>
            </a:r>
          </a:p>
          <a:p>
            <a:pPr algn="ctr" eaLnBrk="1" fontAlgn="base" hangingPunct="1">
              <a:spcBef>
                <a:spcPct val="0"/>
              </a:spcBef>
              <a:spcAft>
                <a:spcPct val="0"/>
              </a:spcAft>
            </a:pPr>
            <a:r>
              <a:rPr lang="hr-HR" sz="1800" dirty="0" smtClean="0">
                <a:latin typeface="+mn-lt"/>
              </a:rPr>
              <a:t>i signala</a:t>
            </a:r>
          </a:p>
        </p:txBody>
      </p:sp>
      <p:sp>
        <p:nvSpPr>
          <p:cNvPr id="22544" name="Text Box 21"/>
          <p:cNvSpPr txBox="1">
            <a:spLocks noChangeArrowheads="1"/>
          </p:cNvSpPr>
          <p:nvPr/>
        </p:nvSpPr>
        <p:spPr bwMode="auto">
          <a:xfrm>
            <a:off x="2931686" y="5013325"/>
            <a:ext cx="1099404" cy="1200329"/>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800" b="1" dirty="0" smtClean="0">
                <a:solidFill>
                  <a:srgbClr val="FFFF00"/>
                </a:solidFill>
                <a:latin typeface="+mn-lt"/>
              </a:rPr>
              <a:t>Nema</a:t>
            </a:r>
          </a:p>
          <a:p>
            <a:pPr algn="ctr" eaLnBrk="1" fontAlgn="base" hangingPunct="1">
              <a:spcBef>
                <a:spcPct val="0"/>
              </a:spcBef>
              <a:spcAft>
                <a:spcPct val="0"/>
              </a:spcAft>
            </a:pPr>
            <a:r>
              <a:rPr lang="hr-HR" sz="1800" dirty="0" smtClean="0">
                <a:latin typeface="+mn-lt"/>
              </a:rPr>
              <a:t>korelacije</a:t>
            </a:r>
          </a:p>
          <a:p>
            <a:pPr algn="ctr" eaLnBrk="1" fontAlgn="base" hangingPunct="1">
              <a:spcBef>
                <a:spcPct val="0"/>
              </a:spcBef>
              <a:spcAft>
                <a:spcPct val="0"/>
              </a:spcAft>
            </a:pPr>
            <a:r>
              <a:rPr lang="hr-HR" sz="1800" dirty="0" smtClean="0">
                <a:latin typeface="+mn-lt"/>
              </a:rPr>
              <a:t>podražaja</a:t>
            </a:r>
          </a:p>
          <a:p>
            <a:pPr algn="ctr" eaLnBrk="1" fontAlgn="base" hangingPunct="1">
              <a:spcBef>
                <a:spcPct val="0"/>
              </a:spcBef>
              <a:spcAft>
                <a:spcPct val="0"/>
              </a:spcAft>
            </a:pPr>
            <a:r>
              <a:rPr lang="hr-HR" sz="1800" dirty="0" smtClean="0">
                <a:latin typeface="+mn-lt"/>
              </a:rPr>
              <a:t> i signala</a:t>
            </a:r>
          </a:p>
        </p:txBody>
      </p:sp>
      <p:sp>
        <p:nvSpPr>
          <p:cNvPr id="22545" name="Oval 22"/>
          <p:cNvSpPr>
            <a:spLocks noChangeArrowheads="1"/>
          </p:cNvSpPr>
          <p:nvPr/>
        </p:nvSpPr>
        <p:spPr bwMode="auto">
          <a:xfrm>
            <a:off x="2066925" y="2060575"/>
            <a:ext cx="144463" cy="142875"/>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22546" name="Oval 23"/>
          <p:cNvSpPr>
            <a:spLocks noChangeArrowheads="1"/>
          </p:cNvSpPr>
          <p:nvPr/>
        </p:nvSpPr>
        <p:spPr bwMode="auto">
          <a:xfrm>
            <a:off x="1863725" y="4667250"/>
            <a:ext cx="144463" cy="142875"/>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22547" name="Text Box 24"/>
          <p:cNvSpPr txBox="1">
            <a:spLocks noChangeArrowheads="1"/>
          </p:cNvSpPr>
          <p:nvPr/>
        </p:nvSpPr>
        <p:spPr bwMode="auto">
          <a:xfrm>
            <a:off x="5568950" y="4233863"/>
            <a:ext cx="574675" cy="2746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200" dirty="0" smtClean="0">
                <a:solidFill>
                  <a:srgbClr val="000000"/>
                </a:solidFill>
              </a:rPr>
              <a:t>slika</a:t>
            </a:r>
            <a:endParaRPr lang="en-GB" sz="1200" dirty="0" smtClean="0">
              <a:solidFill>
                <a:srgbClr val="000000"/>
              </a:solidFill>
            </a:endParaRPr>
          </a:p>
        </p:txBody>
      </p:sp>
      <p:sp>
        <p:nvSpPr>
          <p:cNvPr id="22548" name="Text Box 25"/>
          <p:cNvSpPr txBox="1">
            <a:spLocks noChangeArrowheads="1"/>
          </p:cNvSpPr>
          <p:nvPr/>
        </p:nvSpPr>
        <p:spPr bwMode="auto">
          <a:xfrm>
            <a:off x="6143625" y="4594225"/>
            <a:ext cx="504825"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200" smtClean="0">
                <a:solidFill>
                  <a:srgbClr val="000000"/>
                </a:solidFill>
              </a:rPr>
              <a:t>+</a:t>
            </a:r>
            <a:endParaRPr lang="en-GB" sz="1200" smtClean="0">
              <a:solidFill>
                <a:srgbClr val="000000"/>
              </a:solidFill>
            </a:endParaRPr>
          </a:p>
        </p:txBody>
      </p:sp>
      <p:sp>
        <p:nvSpPr>
          <p:cNvPr id="22549" name="Text Box 26"/>
          <p:cNvSpPr txBox="1">
            <a:spLocks noChangeArrowheads="1"/>
          </p:cNvSpPr>
          <p:nvPr/>
        </p:nvSpPr>
        <p:spPr bwMode="auto">
          <a:xfrm>
            <a:off x="7235825" y="4594225"/>
            <a:ext cx="504825"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fontAlgn="base" hangingPunct="1">
              <a:spcBef>
                <a:spcPct val="0"/>
              </a:spcBef>
              <a:spcAft>
                <a:spcPct val="0"/>
              </a:spcAft>
            </a:pPr>
            <a:r>
              <a:rPr lang="hr-HR" sz="1200" smtClean="0">
                <a:solidFill>
                  <a:srgbClr val="000000"/>
                </a:solidFill>
              </a:rPr>
              <a:t>+</a:t>
            </a:r>
            <a:endParaRPr lang="en-GB" sz="1200" smtClean="0">
              <a:solidFill>
                <a:srgbClr val="000000"/>
              </a:solidFill>
            </a:endParaRPr>
          </a:p>
        </p:txBody>
      </p:sp>
      <p:sp>
        <p:nvSpPr>
          <p:cNvPr id="22550" name="Text Box 28"/>
          <p:cNvSpPr txBox="1">
            <a:spLocks noChangeArrowheads="1"/>
          </p:cNvSpPr>
          <p:nvPr/>
        </p:nvSpPr>
        <p:spPr bwMode="auto">
          <a:xfrm>
            <a:off x="6648450" y="4233863"/>
            <a:ext cx="574675" cy="2746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200" dirty="0" smtClean="0">
                <a:solidFill>
                  <a:srgbClr val="000000"/>
                </a:solidFill>
              </a:rPr>
              <a:t>slika</a:t>
            </a:r>
            <a:endParaRPr lang="en-GB" sz="1200" dirty="0" smtClean="0">
              <a:solidFill>
                <a:srgbClr val="000000"/>
              </a:solidFill>
            </a:endParaRPr>
          </a:p>
        </p:txBody>
      </p:sp>
      <p:sp>
        <p:nvSpPr>
          <p:cNvPr id="22551" name="Text Box 29"/>
          <p:cNvSpPr txBox="1">
            <a:spLocks noChangeArrowheads="1"/>
          </p:cNvSpPr>
          <p:nvPr/>
        </p:nvSpPr>
        <p:spPr bwMode="auto">
          <a:xfrm>
            <a:off x="7729538" y="4233863"/>
            <a:ext cx="574675" cy="2746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200" dirty="0" smtClean="0">
                <a:solidFill>
                  <a:srgbClr val="000000"/>
                </a:solidFill>
              </a:rPr>
              <a:t>slika</a:t>
            </a:r>
            <a:endParaRPr lang="en-GB" sz="1200" dirty="0" smtClean="0">
              <a:solidFill>
                <a:srgbClr val="000000"/>
              </a:solidFill>
            </a:endParaRPr>
          </a:p>
        </p:txBody>
      </p:sp>
    </p:spTree>
    <p:extLst>
      <p:ext uri="{BB962C8B-B14F-4D97-AF65-F5344CB8AC3E}">
        <p14:creationId xmlns:p14="http://schemas.microsoft.com/office/powerpoint/2010/main" val="2339849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72000"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344808"/>
            <a:ext cx="3096344" cy="7647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376" y="377992"/>
            <a:ext cx="2286000" cy="731520"/>
          </a:xfrm>
          <a:prstGeom prst="rect">
            <a:avLst/>
          </a:prstGeom>
        </p:spPr>
      </p:pic>
      <p:sp>
        <p:nvSpPr>
          <p:cNvPr id="8" name="TextBox 7"/>
          <p:cNvSpPr txBox="1"/>
          <p:nvPr/>
        </p:nvSpPr>
        <p:spPr>
          <a:xfrm>
            <a:off x="323528" y="1732624"/>
            <a:ext cx="4032448" cy="4247317"/>
          </a:xfrm>
          <a:prstGeom prst="rect">
            <a:avLst/>
          </a:prstGeom>
          <a:noFill/>
        </p:spPr>
        <p:txBody>
          <a:bodyPr wrap="square" rtlCol="0" anchor="b">
            <a:spAutoFit/>
          </a:bodyPr>
          <a:lstStyle/>
          <a:p>
            <a:r>
              <a:rPr lang="hr-HR" b="1" dirty="0" smtClean="0">
                <a:solidFill>
                  <a:srgbClr val="FFFF00"/>
                </a:solidFill>
              </a:rPr>
              <a:t>NIH  (+ NIMH)</a:t>
            </a:r>
          </a:p>
          <a:p>
            <a:r>
              <a:rPr lang="hr-HR" b="1" dirty="0" smtClean="0">
                <a:solidFill>
                  <a:srgbClr val="FFFF00"/>
                </a:solidFill>
              </a:rPr>
              <a:t>2009 - 2014</a:t>
            </a:r>
            <a:endParaRPr lang="hr-HR" b="1" dirty="0">
              <a:solidFill>
                <a:srgbClr val="FFFF00"/>
              </a:solidFill>
            </a:endParaRPr>
          </a:p>
          <a:p>
            <a:endParaRPr lang="en-US" dirty="0"/>
          </a:p>
          <a:p>
            <a:r>
              <a:rPr lang="hr-HR" dirty="0" smtClean="0">
                <a:solidFill>
                  <a:srgbClr val="FFC000"/>
                </a:solidFill>
              </a:rPr>
              <a:t>1st </a:t>
            </a:r>
            <a:r>
              <a:rPr lang="hr-HR" dirty="0" err="1" smtClean="0">
                <a:solidFill>
                  <a:srgbClr val="FFC000"/>
                </a:solidFill>
              </a:rPr>
              <a:t>Consortium</a:t>
            </a:r>
            <a:r>
              <a:rPr lang="hr-HR" dirty="0" smtClean="0"/>
              <a:t> (</a:t>
            </a:r>
            <a:r>
              <a:rPr lang="hr-HR" dirty="0"/>
              <a:t>30 mil. </a:t>
            </a:r>
            <a:r>
              <a:rPr lang="hr-HR" dirty="0" smtClean="0"/>
              <a:t>US$) = </a:t>
            </a:r>
            <a:r>
              <a:rPr lang="hr-HR" dirty="0" err="1" smtClean="0"/>
              <a:t>WashU</a:t>
            </a:r>
            <a:r>
              <a:rPr lang="hr-HR" dirty="0" smtClean="0"/>
              <a:t> (David </a:t>
            </a:r>
            <a:r>
              <a:rPr lang="hr-HR" dirty="0"/>
              <a:t>Van Essen) </a:t>
            </a:r>
            <a:r>
              <a:rPr lang="hr-HR" dirty="0" smtClean="0"/>
              <a:t>+ </a:t>
            </a:r>
            <a:r>
              <a:rPr lang="hr-HR" dirty="0" err="1" smtClean="0"/>
              <a:t>UMinnesota</a:t>
            </a:r>
            <a:endParaRPr lang="hr-HR" dirty="0"/>
          </a:p>
          <a:p>
            <a:r>
              <a:rPr lang="hr-HR" b="1" dirty="0" err="1" smtClean="0">
                <a:solidFill>
                  <a:srgbClr val="FFFF00"/>
                </a:solidFill>
              </a:rPr>
              <a:t>fMRI</a:t>
            </a:r>
            <a:endParaRPr lang="hr-HR" b="1" dirty="0">
              <a:solidFill>
                <a:srgbClr val="FFFF00"/>
              </a:solidFill>
            </a:endParaRPr>
          </a:p>
          <a:p>
            <a:r>
              <a:rPr lang="hr-HR" dirty="0" smtClean="0"/>
              <a:t>(</a:t>
            </a:r>
            <a:r>
              <a:rPr lang="hr-HR" dirty="0" err="1" smtClean="0"/>
              <a:t>task</a:t>
            </a:r>
            <a:r>
              <a:rPr lang="hr-HR" dirty="0" smtClean="0"/>
              <a:t>-</a:t>
            </a:r>
            <a:r>
              <a:rPr lang="hr-HR" dirty="0" err="1" smtClean="0"/>
              <a:t>related</a:t>
            </a:r>
            <a:r>
              <a:rPr lang="hr-HR" dirty="0" smtClean="0"/>
              <a:t> &amp; </a:t>
            </a:r>
            <a:r>
              <a:rPr lang="hr-HR" dirty="0" err="1" smtClean="0"/>
              <a:t>resting</a:t>
            </a:r>
            <a:r>
              <a:rPr lang="hr-HR" dirty="0" smtClean="0"/>
              <a:t>-</a:t>
            </a:r>
            <a:r>
              <a:rPr lang="hr-HR" dirty="0" err="1" smtClean="0"/>
              <a:t>state</a:t>
            </a:r>
            <a:r>
              <a:rPr lang="hr-HR" dirty="0" smtClean="0"/>
              <a:t>)</a:t>
            </a:r>
          </a:p>
          <a:p>
            <a:endParaRPr lang="hr-HR" dirty="0" smtClean="0"/>
          </a:p>
          <a:p>
            <a:r>
              <a:rPr lang="hr-HR" dirty="0" smtClean="0">
                <a:solidFill>
                  <a:srgbClr val="FFC000"/>
                </a:solidFill>
              </a:rPr>
              <a:t>2nd </a:t>
            </a:r>
            <a:r>
              <a:rPr lang="hr-HR" dirty="0" err="1" smtClean="0">
                <a:solidFill>
                  <a:srgbClr val="FFC000"/>
                </a:solidFill>
              </a:rPr>
              <a:t>Consortium</a:t>
            </a:r>
            <a:r>
              <a:rPr lang="hr-HR" dirty="0" smtClean="0"/>
              <a:t> (</a:t>
            </a:r>
            <a:r>
              <a:rPr lang="hr-HR" dirty="0"/>
              <a:t>8.5 mil. </a:t>
            </a:r>
            <a:r>
              <a:rPr lang="hr-HR" dirty="0" smtClean="0"/>
              <a:t>US$) = UCLA (Arthur Toga, </a:t>
            </a:r>
            <a:r>
              <a:rPr lang="hr-HR" dirty="0" err="1" smtClean="0"/>
              <a:t>Jack</a:t>
            </a:r>
            <a:r>
              <a:rPr lang="hr-HR" dirty="0" smtClean="0"/>
              <a:t> </a:t>
            </a:r>
            <a:r>
              <a:rPr lang="hr-HR" dirty="0"/>
              <a:t>Van </a:t>
            </a:r>
            <a:r>
              <a:rPr lang="hr-HR" dirty="0" smtClean="0"/>
              <a:t>Horn, Paul </a:t>
            </a:r>
            <a:r>
              <a:rPr lang="hr-HR" dirty="0"/>
              <a:t>Thompson) </a:t>
            </a:r>
            <a:r>
              <a:rPr lang="hr-HR" dirty="0" smtClean="0"/>
              <a:t>+ MGH</a:t>
            </a:r>
            <a:endParaRPr lang="hr-HR" dirty="0"/>
          </a:p>
          <a:p>
            <a:r>
              <a:rPr lang="hr-HR" dirty="0"/>
              <a:t>(</a:t>
            </a:r>
            <a:r>
              <a:rPr lang="hr-HR" dirty="0" err="1"/>
              <a:t>Randy</a:t>
            </a:r>
            <a:r>
              <a:rPr lang="hr-HR" dirty="0"/>
              <a:t> </a:t>
            </a:r>
            <a:r>
              <a:rPr lang="hr-HR" dirty="0" err="1" smtClean="0"/>
              <a:t>Buckner</a:t>
            </a:r>
            <a:r>
              <a:rPr lang="hr-HR" dirty="0" smtClean="0"/>
              <a:t>, Jean Augustinack)</a:t>
            </a:r>
          </a:p>
          <a:p>
            <a:r>
              <a:rPr lang="hr-HR" dirty="0" err="1" smtClean="0"/>
              <a:t>structural</a:t>
            </a:r>
            <a:r>
              <a:rPr lang="hr-HR" dirty="0" smtClean="0"/>
              <a:t> </a:t>
            </a:r>
            <a:r>
              <a:rPr lang="hr-HR" dirty="0" err="1"/>
              <a:t>imaging</a:t>
            </a:r>
            <a:r>
              <a:rPr lang="hr-HR" dirty="0"/>
              <a:t> (</a:t>
            </a:r>
            <a:r>
              <a:rPr lang="hr-HR" b="1" dirty="0">
                <a:solidFill>
                  <a:srgbClr val="FFFF00"/>
                </a:solidFill>
              </a:rPr>
              <a:t>DTI </a:t>
            </a:r>
            <a:r>
              <a:rPr lang="hr-HR" b="1" dirty="0" smtClean="0">
                <a:solidFill>
                  <a:srgbClr val="FFFF00"/>
                </a:solidFill>
              </a:rPr>
              <a:t>– </a:t>
            </a:r>
            <a:r>
              <a:rPr lang="hr-HR" b="1" dirty="0" err="1" smtClean="0">
                <a:solidFill>
                  <a:srgbClr val="FFFF00"/>
                </a:solidFill>
              </a:rPr>
              <a:t>tractography</a:t>
            </a:r>
            <a:r>
              <a:rPr lang="hr-HR" dirty="0" smtClean="0"/>
              <a:t>)</a:t>
            </a:r>
            <a:endParaRPr lang="hr-HR" dirty="0"/>
          </a:p>
          <a:p>
            <a:endParaRPr lang="hr-HR" dirty="0" smtClean="0"/>
          </a:p>
          <a:p>
            <a:endParaRPr lang="en-US" dirty="0"/>
          </a:p>
        </p:txBody>
      </p:sp>
      <p:sp>
        <p:nvSpPr>
          <p:cNvPr id="9" name="TextBox 8"/>
          <p:cNvSpPr txBox="1"/>
          <p:nvPr/>
        </p:nvSpPr>
        <p:spPr>
          <a:xfrm>
            <a:off x="4873144" y="1679774"/>
            <a:ext cx="4248472" cy="5355312"/>
          </a:xfrm>
          <a:prstGeom prst="rect">
            <a:avLst/>
          </a:prstGeom>
          <a:noFill/>
        </p:spPr>
        <p:txBody>
          <a:bodyPr wrap="square" rtlCol="0" anchor="b">
            <a:spAutoFit/>
          </a:bodyPr>
          <a:lstStyle/>
          <a:p>
            <a:r>
              <a:rPr lang="hr-HR" b="1" dirty="0" smtClean="0">
                <a:solidFill>
                  <a:srgbClr val="FFFF00"/>
                </a:solidFill>
              </a:rPr>
              <a:t>EU FP7 / H2020</a:t>
            </a:r>
          </a:p>
          <a:p>
            <a:r>
              <a:rPr lang="hr-HR" b="1" dirty="0" smtClean="0">
                <a:solidFill>
                  <a:srgbClr val="FFFF00"/>
                </a:solidFill>
              </a:rPr>
              <a:t>2013 - 2023</a:t>
            </a:r>
            <a:endParaRPr lang="hr-HR" b="1" dirty="0">
              <a:solidFill>
                <a:srgbClr val="FFFF00"/>
              </a:solidFill>
            </a:endParaRPr>
          </a:p>
          <a:p>
            <a:endParaRPr lang="hr-HR" dirty="0" smtClean="0"/>
          </a:p>
          <a:p>
            <a:r>
              <a:rPr lang="hr-HR" dirty="0" smtClean="0">
                <a:solidFill>
                  <a:srgbClr val="FFC000"/>
                </a:solidFill>
              </a:rPr>
              <a:t>86 </a:t>
            </a:r>
            <a:r>
              <a:rPr lang="hr-HR" dirty="0" err="1" smtClean="0">
                <a:solidFill>
                  <a:srgbClr val="FFC000"/>
                </a:solidFill>
              </a:rPr>
              <a:t>institutions</a:t>
            </a:r>
            <a:r>
              <a:rPr lang="hr-HR" dirty="0" smtClean="0">
                <a:solidFill>
                  <a:srgbClr val="FFC000"/>
                </a:solidFill>
              </a:rPr>
              <a:t>:</a:t>
            </a:r>
          </a:p>
          <a:p>
            <a:r>
              <a:rPr lang="hr-HR" dirty="0" err="1" smtClean="0"/>
              <a:t>École</a:t>
            </a:r>
            <a:r>
              <a:rPr lang="hr-HR" dirty="0" smtClean="0"/>
              <a:t> </a:t>
            </a:r>
            <a:r>
              <a:rPr lang="hr-HR" dirty="0" err="1"/>
              <a:t>polytechnique</a:t>
            </a:r>
            <a:r>
              <a:rPr lang="hr-HR" dirty="0"/>
              <a:t> de </a:t>
            </a:r>
            <a:r>
              <a:rPr lang="hr-HR" dirty="0" err="1"/>
              <a:t>Lausanne</a:t>
            </a:r>
            <a:r>
              <a:rPr lang="en-US" dirty="0"/>
              <a:t> </a:t>
            </a:r>
            <a:r>
              <a:rPr lang="hr-HR" dirty="0" smtClean="0"/>
              <a:t>(</a:t>
            </a:r>
            <a:r>
              <a:rPr lang="hr-HR" dirty="0" err="1" smtClean="0"/>
              <a:t>Henry</a:t>
            </a:r>
            <a:r>
              <a:rPr lang="hr-HR" dirty="0" smtClean="0"/>
              <a:t> </a:t>
            </a:r>
            <a:r>
              <a:rPr lang="hr-HR" dirty="0" err="1" smtClean="0"/>
              <a:t>Markram</a:t>
            </a:r>
            <a:r>
              <a:rPr lang="hr-HR" dirty="0" smtClean="0"/>
              <a:t>)</a:t>
            </a:r>
          </a:p>
          <a:p>
            <a:r>
              <a:rPr lang="hr-HR" dirty="0" err="1" smtClean="0"/>
              <a:t>Univ</a:t>
            </a:r>
            <a:r>
              <a:rPr lang="hr-HR" dirty="0" smtClean="0"/>
              <a:t>. </a:t>
            </a:r>
            <a:r>
              <a:rPr lang="hr-HR" dirty="0" err="1" smtClean="0"/>
              <a:t>Vaudois</a:t>
            </a:r>
            <a:r>
              <a:rPr lang="hr-HR" dirty="0" smtClean="0"/>
              <a:t> (Richard </a:t>
            </a:r>
            <a:r>
              <a:rPr lang="hr-HR" dirty="0" err="1" smtClean="0"/>
              <a:t>Frackowiak</a:t>
            </a:r>
            <a:r>
              <a:rPr lang="hr-HR" dirty="0" smtClean="0"/>
              <a:t>)</a:t>
            </a:r>
          </a:p>
          <a:p>
            <a:r>
              <a:rPr lang="hr-HR" dirty="0" smtClean="0"/>
              <a:t>Institut Pasteur (Jean-</a:t>
            </a:r>
            <a:r>
              <a:rPr lang="hr-HR" dirty="0" err="1" smtClean="0"/>
              <a:t>Pierre</a:t>
            </a:r>
            <a:r>
              <a:rPr lang="hr-HR" dirty="0" smtClean="0"/>
              <a:t> </a:t>
            </a:r>
            <a:r>
              <a:rPr lang="hr-HR" dirty="0" err="1" smtClean="0"/>
              <a:t>Changeux</a:t>
            </a:r>
            <a:r>
              <a:rPr lang="hr-HR" dirty="0" smtClean="0"/>
              <a:t>)</a:t>
            </a:r>
          </a:p>
          <a:p>
            <a:r>
              <a:rPr lang="hr-HR" dirty="0" err="1" smtClean="0"/>
              <a:t>Karolinska</a:t>
            </a:r>
            <a:r>
              <a:rPr lang="hr-HR" dirty="0" smtClean="0"/>
              <a:t>  </a:t>
            </a:r>
            <a:r>
              <a:rPr lang="hr-HR" dirty="0" err="1"/>
              <a:t>I</a:t>
            </a:r>
            <a:r>
              <a:rPr lang="hr-HR" dirty="0" err="1" smtClean="0"/>
              <a:t>nstitutet</a:t>
            </a:r>
            <a:r>
              <a:rPr lang="hr-HR" dirty="0" smtClean="0"/>
              <a:t> (</a:t>
            </a:r>
            <a:r>
              <a:rPr lang="hr-HR" dirty="0" err="1" smtClean="0"/>
              <a:t>Sten</a:t>
            </a:r>
            <a:r>
              <a:rPr lang="hr-HR" dirty="0" smtClean="0"/>
              <a:t> </a:t>
            </a:r>
            <a:r>
              <a:rPr lang="hr-HR" dirty="0" err="1" smtClean="0"/>
              <a:t>Grillner</a:t>
            </a:r>
            <a:r>
              <a:rPr lang="hr-HR" dirty="0" smtClean="0"/>
              <a:t>)</a:t>
            </a:r>
          </a:p>
          <a:p>
            <a:r>
              <a:rPr lang="hr-HR" dirty="0" err="1" smtClean="0"/>
              <a:t>Univ</a:t>
            </a:r>
            <a:r>
              <a:rPr lang="hr-HR" dirty="0" smtClean="0"/>
              <a:t>. Madrid (</a:t>
            </a:r>
            <a:r>
              <a:rPr lang="hr-HR" dirty="0" err="1" smtClean="0"/>
              <a:t>Javier</a:t>
            </a:r>
            <a:r>
              <a:rPr lang="hr-HR" dirty="0" smtClean="0"/>
              <a:t> </a:t>
            </a:r>
            <a:r>
              <a:rPr lang="hr-HR" dirty="0" err="1" smtClean="0"/>
              <a:t>DeFelipe</a:t>
            </a:r>
            <a:r>
              <a:rPr lang="hr-HR" dirty="0" smtClean="0"/>
              <a:t>)</a:t>
            </a:r>
          </a:p>
          <a:p>
            <a:r>
              <a:rPr lang="hr-HR" dirty="0" err="1" smtClean="0"/>
              <a:t>Jülich</a:t>
            </a:r>
            <a:r>
              <a:rPr lang="hr-HR" dirty="0" smtClean="0"/>
              <a:t> </a:t>
            </a:r>
            <a:r>
              <a:rPr lang="hr-HR" dirty="0" err="1" smtClean="0"/>
              <a:t>Univ</a:t>
            </a:r>
            <a:r>
              <a:rPr lang="hr-HR" dirty="0" smtClean="0"/>
              <a:t>. (</a:t>
            </a:r>
            <a:r>
              <a:rPr lang="hr-HR" dirty="0" err="1" smtClean="0"/>
              <a:t>Katrin</a:t>
            </a:r>
            <a:r>
              <a:rPr lang="hr-HR" dirty="0" smtClean="0"/>
              <a:t> </a:t>
            </a:r>
            <a:r>
              <a:rPr lang="hr-HR" dirty="0" err="1" smtClean="0"/>
              <a:t>Amunts</a:t>
            </a:r>
            <a:r>
              <a:rPr lang="hr-HR" dirty="0" smtClean="0"/>
              <a:t>) </a:t>
            </a:r>
            <a:r>
              <a:rPr lang="hr-HR" dirty="0" err="1" smtClean="0"/>
              <a:t>etc</a:t>
            </a:r>
            <a:r>
              <a:rPr lang="hr-HR" dirty="0" smtClean="0"/>
              <a:t>. </a:t>
            </a:r>
          </a:p>
          <a:p>
            <a:endParaRPr lang="hr-HR" dirty="0" smtClean="0"/>
          </a:p>
          <a:p>
            <a:r>
              <a:rPr lang="en-US" dirty="0" smtClean="0"/>
              <a:t>1</a:t>
            </a:r>
            <a:r>
              <a:rPr lang="hr-HR" dirty="0" smtClean="0"/>
              <a:t>.</a:t>
            </a:r>
            <a:r>
              <a:rPr lang="en-US" dirty="0" smtClean="0"/>
              <a:t>19</a:t>
            </a:r>
            <a:r>
              <a:rPr lang="hr-HR" dirty="0" smtClean="0"/>
              <a:t> </a:t>
            </a:r>
            <a:r>
              <a:rPr lang="hr-HR" dirty="0" err="1" smtClean="0"/>
              <a:t>billion</a:t>
            </a:r>
            <a:r>
              <a:rPr lang="en-US" dirty="0" smtClean="0"/>
              <a:t> €</a:t>
            </a:r>
            <a:r>
              <a:rPr lang="hr-HR" dirty="0" smtClean="0"/>
              <a:t> (</a:t>
            </a:r>
            <a:r>
              <a:rPr lang="en-US" dirty="0" smtClean="0"/>
              <a:t>555 million</a:t>
            </a:r>
            <a:r>
              <a:rPr lang="hr-HR" dirty="0" smtClean="0"/>
              <a:t> </a:t>
            </a:r>
            <a:r>
              <a:rPr lang="en-US" dirty="0"/>
              <a:t>€ </a:t>
            </a:r>
            <a:r>
              <a:rPr lang="hr-HR" dirty="0" smtClean="0"/>
              <a:t>to</a:t>
            </a:r>
            <a:r>
              <a:rPr lang="en-US" dirty="0" smtClean="0"/>
              <a:t> personnel</a:t>
            </a:r>
            <a:r>
              <a:rPr lang="hr-HR" dirty="0" smtClean="0"/>
              <a:t>)</a:t>
            </a:r>
          </a:p>
          <a:p>
            <a:endParaRPr lang="hr-HR" dirty="0"/>
          </a:p>
          <a:p>
            <a:r>
              <a:rPr lang="hr-HR" dirty="0" smtClean="0"/>
              <a:t>„</a:t>
            </a:r>
            <a:r>
              <a:rPr lang="en-US" dirty="0" smtClean="0"/>
              <a:t>Gaining </a:t>
            </a:r>
            <a:r>
              <a:rPr lang="en-US" dirty="0"/>
              <a:t>profound insight into what makes us human, developing new treatments for brain diseases and building revolutionary new computing technologies</a:t>
            </a:r>
            <a:r>
              <a:rPr lang="en-US" dirty="0" smtClean="0"/>
              <a:t>.</a:t>
            </a:r>
            <a:r>
              <a:rPr lang="hr-HR" dirty="0" smtClean="0"/>
              <a:t>”</a:t>
            </a:r>
            <a:endParaRPr lang="en-US" dirty="0"/>
          </a:p>
          <a:p>
            <a:endParaRPr lang="en-US" dirty="0"/>
          </a:p>
        </p:txBody>
      </p:sp>
    </p:spTree>
    <p:extLst>
      <p:ext uri="{BB962C8B-B14F-4D97-AF65-F5344CB8AC3E}">
        <p14:creationId xmlns:p14="http://schemas.microsoft.com/office/powerpoint/2010/main" val="13303421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p:cNvSpPr>
            <a:spLocks noChangeArrowheads="1"/>
          </p:cNvSpPr>
          <p:nvPr/>
        </p:nvSpPr>
        <p:spPr bwMode="auto">
          <a:xfrm>
            <a:off x="755650" y="3500438"/>
            <a:ext cx="863600" cy="863600"/>
          </a:xfrm>
          <a:prstGeom prst="ellipse">
            <a:avLst/>
          </a:prstGeom>
          <a:solidFill>
            <a:srgbClr val="FF0000">
              <a:alpha val="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23555" name="Rectangle 3"/>
          <p:cNvSpPr>
            <a:spLocks noGrp="1" noChangeArrowheads="1"/>
          </p:cNvSpPr>
          <p:nvPr>
            <p:ph type="title"/>
          </p:nvPr>
        </p:nvSpPr>
        <p:spPr>
          <a:xfrm>
            <a:off x="457200" y="130175"/>
            <a:ext cx="8229600" cy="706438"/>
          </a:xfrm>
          <a:noFill/>
        </p:spPr>
        <p:txBody>
          <a:bodyPr/>
          <a:lstStyle/>
          <a:p>
            <a:pPr eaLnBrk="1" hangingPunct="1"/>
            <a:r>
              <a:rPr lang="hr-HR" sz="4000" b="1" dirty="0" smtClean="0">
                <a:solidFill>
                  <a:srgbClr val="FFFF00"/>
                </a:solidFill>
              </a:rPr>
              <a:t>Promjena intenziteta signala u </a:t>
            </a:r>
            <a:r>
              <a:rPr lang="hr-HR" sz="4000" b="1" dirty="0" err="1" smtClean="0">
                <a:solidFill>
                  <a:srgbClr val="FFFF00"/>
                </a:solidFill>
              </a:rPr>
              <a:t>fMRI</a:t>
            </a:r>
            <a:endParaRPr lang="hr-HR" sz="4000" b="1" dirty="0" smtClean="0">
              <a:solidFill>
                <a:srgbClr val="FFFF00"/>
              </a:solidFill>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773238"/>
            <a:ext cx="66976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Line 5"/>
          <p:cNvSpPr>
            <a:spLocks noChangeShapeType="1"/>
          </p:cNvSpPr>
          <p:nvPr/>
        </p:nvSpPr>
        <p:spPr bwMode="auto">
          <a:xfrm flipH="1">
            <a:off x="1331913" y="4627563"/>
            <a:ext cx="76327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sp>
        <p:nvSpPr>
          <p:cNvPr id="23558" name="Line 6"/>
          <p:cNvSpPr>
            <a:spLocks noChangeShapeType="1"/>
          </p:cNvSpPr>
          <p:nvPr/>
        </p:nvSpPr>
        <p:spPr bwMode="auto">
          <a:xfrm flipH="1">
            <a:off x="1331913" y="2997200"/>
            <a:ext cx="76327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sp>
        <p:nvSpPr>
          <p:cNvPr id="23559" name="Text Box 7"/>
          <p:cNvSpPr txBox="1">
            <a:spLocks noChangeArrowheads="1"/>
          </p:cNvSpPr>
          <p:nvPr/>
        </p:nvSpPr>
        <p:spPr bwMode="auto">
          <a:xfrm>
            <a:off x="323850" y="4508500"/>
            <a:ext cx="565150" cy="36671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smtClean="0">
                <a:solidFill>
                  <a:srgbClr val="000000"/>
                </a:solidFill>
              </a:rPr>
              <a:t>995</a:t>
            </a:r>
            <a:endParaRPr lang="en-GB" sz="1800" smtClean="0">
              <a:solidFill>
                <a:srgbClr val="000000"/>
              </a:solidFill>
            </a:endParaRPr>
          </a:p>
        </p:txBody>
      </p:sp>
      <p:sp>
        <p:nvSpPr>
          <p:cNvPr id="23560" name="Text Box 8"/>
          <p:cNvSpPr txBox="1">
            <a:spLocks noChangeArrowheads="1"/>
          </p:cNvSpPr>
          <p:nvPr/>
        </p:nvSpPr>
        <p:spPr bwMode="auto">
          <a:xfrm>
            <a:off x="249238" y="2773363"/>
            <a:ext cx="692150" cy="36671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smtClean="0">
                <a:solidFill>
                  <a:srgbClr val="000000"/>
                </a:solidFill>
              </a:rPr>
              <a:t>1020</a:t>
            </a:r>
            <a:endParaRPr lang="en-GB" sz="1800" smtClean="0">
              <a:solidFill>
                <a:srgbClr val="000000"/>
              </a:solidFill>
            </a:endParaRPr>
          </a:p>
        </p:txBody>
      </p:sp>
      <p:sp>
        <p:nvSpPr>
          <p:cNvPr id="23561" name="Line 9"/>
          <p:cNvSpPr>
            <a:spLocks noChangeShapeType="1"/>
          </p:cNvSpPr>
          <p:nvPr/>
        </p:nvSpPr>
        <p:spPr bwMode="auto">
          <a:xfrm>
            <a:off x="684213" y="3213100"/>
            <a:ext cx="0" cy="1223963"/>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sp>
        <p:nvSpPr>
          <p:cNvPr id="23562" name="Text Box 10"/>
          <p:cNvSpPr txBox="1">
            <a:spLocks noChangeArrowheads="1"/>
          </p:cNvSpPr>
          <p:nvPr/>
        </p:nvSpPr>
        <p:spPr bwMode="auto">
          <a:xfrm>
            <a:off x="827088" y="3736975"/>
            <a:ext cx="704850" cy="366713"/>
          </a:xfrm>
          <a:prstGeom prst="rect">
            <a:avLst/>
          </a:prstGeom>
          <a:solidFill>
            <a:srgbClr val="FFFF00">
              <a:alpha val="5098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smtClean="0">
                <a:solidFill>
                  <a:srgbClr val="000000"/>
                </a:solidFill>
              </a:rPr>
              <a:t>2,5%</a:t>
            </a:r>
            <a:endParaRPr lang="en-GB" sz="1800" smtClean="0">
              <a:solidFill>
                <a:srgbClr val="000000"/>
              </a:solidFill>
            </a:endParaRPr>
          </a:p>
        </p:txBody>
      </p:sp>
      <p:sp>
        <p:nvSpPr>
          <p:cNvPr id="23563" name="Text Box 11"/>
          <p:cNvSpPr txBox="1">
            <a:spLocks noChangeArrowheads="1"/>
          </p:cNvSpPr>
          <p:nvPr/>
        </p:nvSpPr>
        <p:spPr bwMode="auto">
          <a:xfrm>
            <a:off x="323850" y="5761038"/>
            <a:ext cx="6070893" cy="36933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b="1" dirty="0" smtClean="0"/>
              <a:t>Relativno male primjene u intenzitetu signala (1 – 5%)</a:t>
            </a:r>
          </a:p>
        </p:txBody>
      </p:sp>
      <p:sp>
        <p:nvSpPr>
          <p:cNvPr id="23564" name="Line 12"/>
          <p:cNvSpPr>
            <a:spLocks noChangeShapeType="1"/>
          </p:cNvSpPr>
          <p:nvPr/>
        </p:nvSpPr>
        <p:spPr bwMode="auto">
          <a:xfrm>
            <a:off x="1187450" y="4437063"/>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spTree>
    <p:extLst>
      <p:ext uri="{BB962C8B-B14F-4D97-AF65-F5344CB8AC3E}">
        <p14:creationId xmlns:p14="http://schemas.microsoft.com/office/powerpoint/2010/main" val="24348377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8"/>
          <p:cNvSpPr>
            <a:spLocks noChangeArrowheads="1"/>
          </p:cNvSpPr>
          <p:nvPr/>
        </p:nvSpPr>
        <p:spPr bwMode="auto">
          <a:xfrm>
            <a:off x="-36513" y="0"/>
            <a:ext cx="9180513"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smtClean="0">
              <a:solidFill>
                <a:srgbClr val="000000"/>
              </a:solidFill>
            </a:endParaRPr>
          </a:p>
        </p:txBody>
      </p:sp>
      <p:sp>
        <p:nvSpPr>
          <p:cNvPr id="24579" name="Rectangle 4"/>
          <p:cNvSpPr>
            <a:spLocks noGrp="1" noChangeArrowheads="1"/>
          </p:cNvSpPr>
          <p:nvPr>
            <p:ph type="title"/>
          </p:nvPr>
        </p:nvSpPr>
        <p:spPr/>
        <p:txBody>
          <a:bodyPr/>
          <a:lstStyle/>
          <a:p>
            <a:pPr eaLnBrk="1" hangingPunct="1"/>
            <a:r>
              <a:rPr lang="hr-HR" b="1" dirty="0" smtClean="0">
                <a:solidFill>
                  <a:srgbClr val="FFFF00"/>
                </a:solidFill>
                <a:latin typeface="Calibri" pitchFamily="34" charset="0"/>
              </a:rPr>
              <a:t>Elokventni korteks</a:t>
            </a:r>
          </a:p>
        </p:txBody>
      </p:sp>
      <p:pic>
        <p:nvPicPr>
          <p:cNvPr id="24580" name="Picture 5" descr="RADOS_MI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12875"/>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descr="UKF-NAKIC-3006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412875"/>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555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ChangeArrowheads="1"/>
          </p:cNvSpPr>
          <p:nvPr/>
        </p:nvSpPr>
        <p:spPr bwMode="auto">
          <a:xfrm>
            <a:off x="-36513" y="0"/>
            <a:ext cx="9180513"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hr-HR" sz="3200" smtClean="0">
                <a:solidFill>
                  <a:srgbClr val="000000"/>
                </a:solidFill>
              </a:rPr>
              <a:t>ežanj</a:t>
            </a:r>
          </a:p>
        </p:txBody>
      </p:sp>
      <p:pic>
        <p:nvPicPr>
          <p:cNvPr id="25603" name="Picture 6" descr="RADOS_MI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00213"/>
            <a:ext cx="44291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4"/>
          <p:cNvSpPr>
            <a:spLocks noGrp="1" noChangeArrowheads="1"/>
          </p:cNvSpPr>
          <p:nvPr>
            <p:ph type="title"/>
          </p:nvPr>
        </p:nvSpPr>
        <p:spPr/>
        <p:txBody>
          <a:bodyPr/>
          <a:lstStyle/>
          <a:p>
            <a:pPr eaLnBrk="1" hangingPunct="1"/>
            <a:r>
              <a:rPr lang="hr-HR" b="1" dirty="0" smtClean="0">
                <a:solidFill>
                  <a:srgbClr val="FFFF00"/>
                </a:solidFill>
                <a:latin typeface="Calibri" pitchFamily="34" charset="0"/>
              </a:rPr>
              <a:t>Područja povećane aktivnosti</a:t>
            </a:r>
          </a:p>
        </p:txBody>
      </p:sp>
      <p:pic>
        <p:nvPicPr>
          <p:cNvPr id="25605" name="Picture 5" descr="RADOS_MI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1700213"/>
            <a:ext cx="44291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Line 8"/>
          <p:cNvSpPr>
            <a:spLocks noChangeShapeType="1"/>
          </p:cNvSpPr>
          <p:nvPr/>
        </p:nvSpPr>
        <p:spPr bwMode="auto">
          <a:xfrm>
            <a:off x="2700338" y="4078288"/>
            <a:ext cx="431800" cy="1655762"/>
          </a:xfrm>
          <a:prstGeom prst="line">
            <a:avLst/>
          </a:prstGeom>
          <a:noFill/>
          <a:ln w="571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sp>
        <p:nvSpPr>
          <p:cNvPr id="25607" name="Line 9"/>
          <p:cNvSpPr>
            <a:spLocks noChangeShapeType="1"/>
          </p:cNvSpPr>
          <p:nvPr/>
        </p:nvSpPr>
        <p:spPr bwMode="auto">
          <a:xfrm>
            <a:off x="2339975" y="3860800"/>
            <a:ext cx="647700" cy="2376488"/>
          </a:xfrm>
          <a:prstGeom prst="line">
            <a:avLst/>
          </a:prstGeom>
          <a:noFill/>
          <a:ln w="571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sp>
        <p:nvSpPr>
          <p:cNvPr id="25608" name="Line 10"/>
          <p:cNvSpPr>
            <a:spLocks noChangeShapeType="1"/>
          </p:cNvSpPr>
          <p:nvPr/>
        </p:nvSpPr>
        <p:spPr bwMode="auto">
          <a:xfrm>
            <a:off x="1619250" y="3789363"/>
            <a:ext cx="647700" cy="2376487"/>
          </a:xfrm>
          <a:prstGeom prst="line">
            <a:avLst/>
          </a:prstGeom>
          <a:noFill/>
          <a:ln w="571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hr-HR" sz="3200" smtClean="0">
              <a:solidFill>
                <a:srgbClr val="000000"/>
              </a:solidFill>
            </a:endParaRPr>
          </a:p>
        </p:txBody>
      </p:sp>
      <p:sp>
        <p:nvSpPr>
          <p:cNvPr id="25609" name="Rectangle 13"/>
          <p:cNvSpPr>
            <a:spLocks noChangeArrowheads="1"/>
          </p:cNvSpPr>
          <p:nvPr/>
        </p:nvSpPr>
        <p:spPr bwMode="auto">
          <a:xfrm>
            <a:off x="2987675" y="5768975"/>
            <a:ext cx="1548116" cy="40011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r-HR" sz="2000" dirty="0" smtClean="0">
                <a:solidFill>
                  <a:srgbClr val="FFFFFF"/>
                </a:solidFill>
                <a:latin typeface="Calibri" pitchFamily="34" charset="0"/>
              </a:rPr>
              <a:t>zatiljni režanj</a:t>
            </a:r>
          </a:p>
        </p:txBody>
      </p:sp>
      <p:sp>
        <p:nvSpPr>
          <p:cNvPr id="25610" name="Rectangle 14"/>
          <p:cNvSpPr>
            <a:spLocks noChangeArrowheads="1"/>
          </p:cNvSpPr>
          <p:nvPr/>
        </p:nvSpPr>
        <p:spPr bwMode="auto">
          <a:xfrm>
            <a:off x="2843213" y="6272213"/>
            <a:ext cx="1926618" cy="40011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r-HR" sz="2000" dirty="0" smtClean="0">
                <a:solidFill>
                  <a:srgbClr val="FFFFFF"/>
                </a:solidFill>
                <a:latin typeface="Calibri" pitchFamily="34" charset="0"/>
              </a:rPr>
              <a:t>sljepoočni režanj</a:t>
            </a:r>
          </a:p>
        </p:txBody>
      </p:sp>
      <p:sp>
        <p:nvSpPr>
          <p:cNvPr id="25611" name="Rectangle 15"/>
          <p:cNvSpPr>
            <a:spLocks noChangeArrowheads="1"/>
          </p:cNvSpPr>
          <p:nvPr/>
        </p:nvSpPr>
        <p:spPr bwMode="auto">
          <a:xfrm>
            <a:off x="684213" y="6127750"/>
            <a:ext cx="1436099" cy="40011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r-HR" sz="2000" dirty="0" smtClean="0">
                <a:solidFill>
                  <a:srgbClr val="FFFFFF"/>
                </a:solidFill>
                <a:latin typeface="Calibri" pitchFamily="34" charset="0"/>
              </a:rPr>
              <a:t>čeoni režanj</a:t>
            </a:r>
          </a:p>
        </p:txBody>
      </p:sp>
    </p:spTree>
    <p:extLst>
      <p:ext uri="{BB962C8B-B14F-4D97-AF65-F5344CB8AC3E}">
        <p14:creationId xmlns:p14="http://schemas.microsoft.com/office/powerpoint/2010/main" val="30128894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r>
              <a:rPr lang="en-US" sz="2800" b="1" dirty="0">
                <a:solidFill>
                  <a:srgbClr val="FFFF00"/>
                </a:solidFill>
                <a:latin typeface="Calibri" pitchFamily="34" charset="0"/>
                <a:cs typeface="Calibri" pitchFamily="34" charset="0"/>
              </a:rPr>
              <a:t>Functional </a:t>
            </a:r>
            <a:r>
              <a:rPr lang="en-US" sz="2800" b="1" dirty="0" smtClean="0">
                <a:solidFill>
                  <a:srgbClr val="FFFF00"/>
                </a:solidFill>
                <a:latin typeface="Calibri" pitchFamily="34" charset="0"/>
                <a:cs typeface="Calibri" pitchFamily="34" charset="0"/>
              </a:rPr>
              <a:t>reorganization</a:t>
            </a:r>
            <a:r>
              <a:rPr lang="hr-HR" sz="2800" b="1" dirty="0" smtClean="0">
                <a:solidFill>
                  <a:srgbClr val="FFFF00"/>
                </a:solidFill>
                <a:latin typeface="Calibri" pitchFamily="34" charset="0"/>
                <a:cs typeface="Calibri" pitchFamily="34" charset="0"/>
              </a:rPr>
              <a:t> </a:t>
            </a:r>
            <a:r>
              <a:rPr lang="en-US" sz="2800" b="1" dirty="0" smtClean="0">
                <a:solidFill>
                  <a:srgbClr val="FFFF00"/>
                </a:solidFill>
                <a:latin typeface="Calibri" pitchFamily="34" charset="0"/>
                <a:cs typeface="Calibri" pitchFamily="34" charset="0"/>
              </a:rPr>
              <a:t>of </a:t>
            </a:r>
            <a:r>
              <a:rPr lang="en-US" sz="2800" b="1" dirty="0">
                <a:solidFill>
                  <a:srgbClr val="FFFF00"/>
                </a:solidFill>
                <a:latin typeface="Calibri" pitchFamily="34" charset="0"/>
                <a:cs typeface="Calibri" pitchFamily="34" charset="0"/>
              </a:rPr>
              <a:t>the primary motor</a:t>
            </a:r>
            <a:br>
              <a:rPr lang="en-US" sz="2800" b="1" dirty="0">
                <a:solidFill>
                  <a:srgbClr val="FFFF00"/>
                </a:solidFill>
                <a:latin typeface="Calibri" pitchFamily="34" charset="0"/>
                <a:cs typeface="Calibri" pitchFamily="34" charset="0"/>
              </a:rPr>
            </a:br>
            <a:r>
              <a:rPr lang="en-US" sz="2800" b="1" dirty="0">
                <a:solidFill>
                  <a:srgbClr val="FFFF00"/>
                </a:solidFill>
                <a:latin typeface="Calibri" pitchFamily="34" charset="0"/>
                <a:cs typeface="Calibri" pitchFamily="34" charset="0"/>
              </a:rPr>
              <a:t>cortex in a patient </a:t>
            </a:r>
            <a:r>
              <a:rPr lang="en-US" sz="2800" b="1" dirty="0" smtClean="0">
                <a:solidFill>
                  <a:srgbClr val="FFFF00"/>
                </a:solidFill>
                <a:latin typeface="Calibri" pitchFamily="34" charset="0"/>
                <a:cs typeface="Calibri" pitchFamily="34" charset="0"/>
              </a:rPr>
              <a:t>with</a:t>
            </a:r>
            <a:r>
              <a:rPr lang="hr-HR" sz="2800" b="1" dirty="0" smtClean="0">
                <a:solidFill>
                  <a:srgbClr val="FFFF00"/>
                </a:solidFill>
                <a:latin typeface="Calibri" pitchFamily="34" charset="0"/>
                <a:cs typeface="Calibri" pitchFamily="34" charset="0"/>
              </a:rPr>
              <a:t> </a:t>
            </a:r>
            <a:r>
              <a:rPr lang="en-US" sz="2800" b="1" dirty="0" smtClean="0">
                <a:solidFill>
                  <a:srgbClr val="FFFF00"/>
                </a:solidFill>
                <a:latin typeface="Calibri" pitchFamily="34" charset="0"/>
                <a:cs typeface="Calibri" pitchFamily="34" charset="0"/>
              </a:rPr>
              <a:t>a </a:t>
            </a:r>
            <a:r>
              <a:rPr lang="en-US" sz="2800" b="1" dirty="0">
                <a:solidFill>
                  <a:srgbClr val="FFFF00"/>
                </a:solidFill>
                <a:latin typeface="Calibri" pitchFamily="34" charset="0"/>
                <a:cs typeface="Calibri" pitchFamily="34" charset="0"/>
              </a:rPr>
              <a:t>large </a:t>
            </a:r>
            <a:r>
              <a:rPr lang="en-US" sz="2800" b="1" dirty="0" err="1">
                <a:solidFill>
                  <a:srgbClr val="FFFF00"/>
                </a:solidFill>
                <a:latin typeface="Calibri" pitchFamily="34" charset="0"/>
                <a:cs typeface="Calibri" pitchFamily="34" charset="0"/>
              </a:rPr>
              <a:t>arteriovenous</a:t>
            </a:r>
            <a:r>
              <a:rPr lang="en-US" sz="2800" b="1" dirty="0">
                <a:solidFill>
                  <a:srgbClr val="FFFF00"/>
                </a:solidFill>
                <a:latin typeface="Calibri" pitchFamily="34" charset="0"/>
                <a:cs typeface="Calibri" pitchFamily="34" charset="0"/>
              </a:rPr>
              <a:t/>
            </a:r>
            <a:br>
              <a:rPr lang="en-US" sz="2800" b="1" dirty="0">
                <a:solidFill>
                  <a:srgbClr val="FFFF00"/>
                </a:solidFill>
                <a:latin typeface="Calibri" pitchFamily="34" charset="0"/>
                <a:cs typeface="Calibri" pitchFamily="34" charset="0"/>
              </a:rPr>
            </a:br>
            <a:r>
              <a:rPr lang="en-US" sz="2800" b="1" dirty="0">
                <a:solidFill>
                  <a:srgbClr val="FFFF00"/>
                </a:solidFill>
                <a:latin typeface="Calibri" pitchFamily="34" charset="0"/>
                <a:cs typeface="Calibri" pitchFamily="34" charset="0"/>
              </a:rPr>
              <a:t>malformation </a:t>
            </a:r>
            <a:r>
              <a:rPr lang="en-US" sz="2800" b="1" dirty="0" smtClean="0">
                <a:solidFill>
                  <a:srgbClr val="FFFF00"/>
                </a:solidFill>
                <a:latin typeface="Calibri" pitchFamily="34" charset="0"/>
                <a:cs typeface="Calibri" pitchFamily="34" charset="0"/>
              </a:rPr>
              <a:t>involving</a:t>
            </a:r>
            <a:r>
              <a:rPr lang="hr-HR" sz="2800" b="1" dirty="0" smtClean="0">
                <a:solidFill>
                  <a:srgbClr val="FFFF00"/>
                </a:solidFill>
                <a:latin typeface="Calibri" pitchFamily="34" charset="0"/>
                <a:cs typeface="Calibri" pitchFamily="34" charset="0"/>
              </a:rPr>
              <a:t> </a:t>
            </a:r>
            <a:r>
              <a:rPr lang="en-US" sz="2800" b="1" dirty="0" smtClean="0">
                <a:solidFill>
                  <a:srgbClr val="FFFF00"/>
                </a:solidFill>
                <a:latin typeface="Calibri" pitchFamily="34" charset="0"/>
                <a:cs typeface="Calibri" pitchFamily="34" charset="0"/>
              </a:rPr>
              <a:t>the </a:t>
            </a:r>
            <a:r>
              <a:rPr lang="en-US" sz="2800" b="1" dirty="0" err="1">
                <a:solidFill>
                  <a:srgbClr val="FFFF00"/>
                </a:solidFill>
                <a:latin typeface="Calibri" pitchFamily="34" charset="0"/>
                <a:cs typeface="Calibri" pitchFamily="34" charset="0"/>
              </a:rPr>
              <a:t>precentral</a:t>
            </a:r>
            <a:r>
              <a:rPr lang="en-US" sz="2800" b="1" dirty="0">
                <a:solidFill>
                  <a:srgbClr val="FFFF00"/>
                </a:solidFill>
                <a:latin typeface="Calibri" pitchFamily="34" charset="0"/>
                <a:cs typeface="Calibri" pitchFamily="34" charset="0"/>
              </a:rPr>
              <a:t> </a:t>
            </a:r>
            <a:r>
              <a:rPr lang="en-US" sz="2800" b="1" dirty="0" err="1">
                <a:solidFill>
                  <a:srgbClr val="FFFF00"/>
                </a:solidFill>
                <a:latin typeface="Calibri" pitchFamily="34" charset="0"/>
                <a:cs typeface="Calibri" pitchFamily="34" charset="0"/>
              </a:rPr>
              <a:t>gyrus</a:t>
            </a:r>
            <a:endParaRPr lang="hr-HR" sz="2800" b="1" dirty="0" smtClean="0">
              <a:solidFill>
                <a:srgbClr val="FFFF00"/>
              </a:solidFill>
              <a:latin typeface="Calibri" pitchFamily="34" charset="0"/>
              <a:cs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13" y="1628800"/>
            <a:ext cx="6960701" cy="4824536"/>
          </a:xfrm>
          <a:prstGeom prst="rect">
            <a:avLst/>
          </a:prstGeom>
        </p:spPr>
      </p:pic>
      <p:sp>
        <p:nvSpPr>
          <p:cNvPr id="13" name="TextBox 12"/>
          <p:cNvSpPr txBox="1"/>
          <p:nvPr/>
        </p:nvSpPr>
        <p:spPr>
          <a:xfrm>
            <a:off x="5652120" y="6530663"/>
            <a:ext cx="3390462" cy="276999"/>
          </a:xfrm>
          <a:prstGeom prst="rect">
            <a:avLst/>
          </a:prstGeom>
          <a:noFill/>
        </p:spPr>
        <p:txBody>
          <a:bodyPr wrap="square" rtlCol="0">
            <a:spAutoFit/>
          </a:bodyPr>
          <a:lstStyle/>
          <a:p>
            <a:r>
              <a:rPr lang="hr-HR" sz="1200" dirty="0" smtClean="0">
                <a:solidFill>
                  <a:srgbClr val="FFC000"/>
                </a:solidFill>
              </a:rPr>
              <a:t>Radoš et al., </a:t>
            </a:r>
            <a:r>
              <a:rPr lang="hr-HR" sz="1200" dirty="0" err="1" smtClean="0">
                <a:solidFill>
                  <a:srgbClr val="FFC000"/>
                </a:solidFill>
              </a:rPr>
              <a:t>Transl</a:t>
            </a:r>
            <a:r>
              <a:rPr lang="hr-HR" sz="1200" dirty="0" smtClean="0">
                <a:solidFill>
                  <a:srgbClr val="FFC000"/>
                </a:solidFill>
              </a:rPr>
              <a:t>. </a:t>
            </a:r>
            <a:r>
              <a:rPr lang="hr-HR" sz="1200" dirty="0" err="1" smtClean="0">
                <a:solidFill>
                  <a:srgbClr val="FFC000"/>
                </a:solidFill>
              </a:rPr>
              <a:t>Neurosci</a:t>
            </a:r>
            <a:r>
              <a:rPr lang="hr-HR" sz="1200" dirty="0" smtClean="0">
                <a:solidFill>
                  <a:srgbClr val="FFC000"/>
                </a:solidFill>
              </a:rPr>
              <a:t>. 2013</a:t>
            </a:r>
            <a:endParaRPr lang="en-US" sz="1200" dirty="0">
              <a:solidFill>
                <a:srgbClr val="FFC000"/>
              </a:solidFill>
            </a:endParaRPr>
          </a:p>
        </p:txBody>
      </p:sp>
    </p:spTree>
    <p:extLst>
      <p:ext uri="{BB962C8B-B14F-4D97-AF65-F5344CB8AC3E}">
        <p14:creationId xmlns:p14="http://schemas.microsoft.com/office/powerpoint/2010/main" val="1982483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1520" y="1196752"/>
            <a:ext cx="8712968" cy="5472608"/>
          </a:xfrm>
        </p:spPr>
        <p:txBody>
          <a:bodyPr>
            <a:normAutofit fontScale="77500" lnSpcReduction="20000"/>
          </a:bodyPr>
          <a:lstStyle/>
          <a:p>
            <a:r>
              <a:rPr lang="hr-HR" dirty="0"/>
              <a:t>F</a:t>
            </a:r>
            <a:r>
              <a:rPr lang="en-US" dirty="0" err="1" smtClean="0"/>
              <a:t>ocuses</a:t>
            </a:r>
            <a:r>
              <a:rPr lang="en-US" dirty="0" smtClean="0"/>
              <a:t> on</a:t>
            </a:r>
            <a:r>
              <a:rPr lang="hr-HR" dirty="0" smtClean="0"/>
              <a:t> </a:t>
            </a:r>
            <a:r>
              <a:rPr lang="en-US" dirty="0" smtClean="0">
                <a:solidFill>
                  <a:srgbClr val="FFFF00"/>
                </a:solidFill>
              </a:rPr>
              <a:t>spontaneous</a:t>
            </a:r>
            <a:r>
              <a:rPr lang="en-US" dirty="0"/>
              <a:t>, rather than task-induced, fluctuations in </a:t>
            </a:r>
            <a:r>
              <a:rPr lang="en-US" dirty="0" smtClean="0"/>
              <a:t>BOLD signal</a:t>
            </a:r>
            <a:endParaRPr lang="hr-HR" dirty="0" smtClean="0"/>
          </a:p>
          <a:p>
            <a:pPr marL="0" indent="0">
              <a:buNone/>
            </a:pPr>
            <a:endParaRPr lang="hr-HR" dirty="0" smtClean="0"/>
          </a:p>
          <a:p>
            <a:r>
              <a:rPr lang="en-US" dirty="0"/>
              <a:t>In the first resting-state fMRI </a:t>
            </a:r>
            <a:r>
              <a:rPr lang="en-US" dirty="0" smtClean="0"/>
              <a:t>study</a:t>
            </a:r>
            <a:r>
              <a:rPr lang="hr-HR" dirty="0" smtClean="0"/>
              <a:t> </a:t>
            </a:r>
            <a:r>
              <a:rPr lang="en-US" dirty="0" smtClean="0"/>
              <a:t>(</a:t>
            </a:r>
            <a:r>
              <a:rPr lang="en-US" dirty="0" err="1" smtClean="0">
                <a:solidFill>
                  <a:srgbClr val="FFC000"/>
                </a:solidFill>
              </a:rPr>
              <a:t>Biswal</a:t>
            </a:r>
            <a:r>
              <a:rPr lang="hr-HR" dirty="0" smtClean="0">
                <a:solidFill>
                  <a:srgbClr val="FFC000"/>
                </a:solidFill>
              </a:rPr>
              <a:t>, </a:t>
            </a:r>
            <a:r>
              <a:rPr lang="hr-HR" dirty="0" err="1" smtClean="0">
                <a:solidFill>
                  <a:srgbClr val="FFC000"/>
                </a:solidFill>
              </a:rPr>
              <a:t>Magn</a:t>
            </a:r>
            <a:r>
              <a:rPr lang="hr-HR" dirty="0" smtClean="0">
                <a:solidFill>
                  <a:srgbClr val="FFC000"/>
                </a:solidFill>
              </a:rPr>
              <a:t>. </a:t>
            </a:r>
            <a:r>
              <a:rPr lang="hr-HR" dirty="0" err="1" smtClean="0">
                <a:solidFill>
                  <a:srgbClr val="FFC000"/>
                </a:solidFill>
              </a:rPr>
              <a:t>Reson</a:t>
            </a:r>
            <a:r>
              <a:rPr lang="hr-HR" dirty="0" smtClean="0">
                <a:solidFill>
                  <a:srgbClr val="FFC000"/>
                </a:solidFill>
              </a:rPr>
              <a:t>. Med., </a:t>
            </a:r>
            <a:r>
              <a:rPr lang="en-US" dirty="0" smtClean="0">
                <a:solidFill>
                  <a:srgbClr val="FFC000"/>
                </a:solidFill>
              </a:rPr>
              <a:t>1995</a:t>
            </a:r>
            <a:r>
              <a:rPr lang="en-US" dirty="0"/>
              <a:t>), the time course of </a:t>
            </a:r>
            <a:r>
              <a:rPr lang="en-US" dirty="0">
                <a:solidFill>
                  <a:srgbClr val="FFFF00"/>
                </a:solidFill>
              </a:rPr>
              <a:t>a seed </a:t>
            </a:r>
            <a:r>
              <a:rPr lang="en-US" dirty="0" smtClean="0">
                <a:solidFill>
                  <a:srgbClr val="FFFF00"/>
                </a:solidFill>
              </a:rPr>
              <a:t>region-of-interest</a:t>
            </a:r>
            <a:r>
              <a:rPr lang="hr-HR" dirty="0" smtClean="0"/>
              <a:t> </a:t>
            </a:r>
            <a:r>
              <a:rPr lang="en-US" dirty="0" smtClean="0"/>
              <a:t>(ROI</a:t>
            </a:r>
            <a:r>
              <a:rPr lang="en-US" dirty="0"/>
              <a:t>) in the left motor cortex was correlated with the </a:t>
            </a:r>
            <a:r>
              <a:rPr lang="en-US" dirty="0" smtClean="0"/>
              <a:t>time</a:t>
            </a:r>
            <a:r>
              <a:rPr lang="hr-HR" dirty="0" smtClean="0"/>
              <a:t> </a:t>
            </a:r>
            <a:r>
              <a:rPr lang="en-US" dirty="0" smtClean="0"/>
              <a:t>course </a:t>
            </a:r>
            <a:r>
              <a:rPr lang="en-US" dirty="0"/>
              <a:t>of all other brain </a:t>
            </a:r>
            <a:r>
              <a:rPr lang="en-US" dirty="0" smtClean="0"/>
              <a:t>voxels</a:t>
            </a:r>
            <a:endParaRPr lang="hr-HR" dirty="0" smtClean="0"/>
          </a:p>
          <a:p>
            <a:pPr marL="0" indent="0">
              <a:buNone/>
            </a:pPr>
            <a:endParaRPr lang="hr-HR" dirty="0" smtClean="0"/>
          </a:p>
          <a:p>
            <a:r>
              <a:rPr lang="en-US" dirty="0"/>
              <a:t>The resulting map </a:t>
            </a:r>
            <a:r>
              <a:rPr lang="en-US" dirty="0" smtClean="0"/>
              <a:t>demonstrated</a:t>
            </a:r>
            <a:r>
              <a:rPr lang="hr-HR" dirty="0" smtClean="0"/>
              <a:t> </a:t>
            </a:r>
            <a:r>
              <a:rPr lang="en-US" dirty="0" smtClean="0"/>
              <a:t>functional </a:t>
            </a:r>
            <a:r>
              <a:rPr lang="en-US" dirty="0"/>
              <a:t>connectivity between the left and </a:t>
            </a:r>
            <a:r>
              <a:rPr lang="en-US" dirty="0" smtClean="0"/>
              <a:t>right</a:t>
            </a:r>
            <a:r>
              <a:rPr lang="hr-HR" dirty="0" smtClean="0"/>
              <a:t> </a:t>
            </a:r>
            <a:r>
              <a:rPr lang="en-US" dirty="0" smtClean="0"/>
              <a:t>motor </a:t>
            </a:r>
            <a:r>
              <a:rPr lang="en-US" dirty="0"/>
              <a:t>cortex </a:t>
            </a:r>
            <a:r>
              <a:rPr lang="en-US" dirty="0">
                <a:solidFill>
                  <a:srgbClr val="FFFF00"/>
                </a:solidFill>
              </a:rPr>
              <a:t>even in the absence</a:t>
            </a:r>
            <a:r>
              <a:rPr lang="en-US" dirty="0"/>
              <a:t> of a </a:t>
            </a:r>
            <a:r>
              <a:rPr lang="en-US" dirty="0" smtClean="0"/>
              <a:t>task</a:t>
            </a:r>
            <a:endParaRPr lang="hr-HR" dirty="0" smtClean="0"/>
          </a:p>
          <a:p>
            <a:pPr marL="0" indent="0">
              <a:buNone/>
            </a:pPr>
            <a:endParaRPr lang="hr-HR" dirty="0" smtClean="0"/>
          </a:p>
          <a:p>
            <a:r>
              <a:rPr lang="en-US" dirty="0" smtClean="0"/>
              <a:t>fMRI </a:t>
            </a:r>
            <a:r>
              <a:rPr lang="en-US" dirty="0"/>
              <a:t>has since been used </a:t>
            </a:r>
            <a:r>
              <a:rPr lang="en-US" dirty="0" smtClean="0"/>
              <a:t>to</a:t>
            </a:r>
            <a:r>
              <a:rPr lang="hr-HR" dirty="0" smtClean="0"/>
              <a:t> </a:t>
            </a:r>
            <a:r>
              <a:rPr lang="en-US" dirty="0" smtClean="0"/>
              <a:t>demonstrate </a:t>
            </a:r>
            <a:r>
              <a:rPr lang="en-US" dirty="0"/>
              <a:t>that the brain is segregated into a </a:t>
            </a:r>
            <a:r>
              <a:rPr lang="en-US" dirty="0" smtClean="0"/>
              <a:t>wide</a:t>
            </a:r>
            <a:r>
              <a:rPr lang="hr-HR" dirty="0" smtClean="0"/>
              <a:t> </a:t>
            </a:r>
            <a:r>
              <a:rPr lang="en-US" dirty="0" smtClean="0"/>
              <a:t>array </a:t>
            </a:r>
            <a:r>
              <a:rPr lang="en-US" dirty="0"/>
              <a:t>of </a:t>
            </a:r>
            <a:r>
              <a:rPr lang="hr-HR" dirty="0" smtClean="0">
                <a:solidFill>
                  <a:srgbClr val="FFFF00"/>
                </a:solidFill>
              </a:rPr>
              <a:t>8-</a:t>
            </a:r>
            <a:r>
              <a:rPr lang="en-US" dirty="0" smtClean="0">
                <a:solidFill>
                  <a:srgbClr val="FFFF00"/>
                </a:solidFill>
              </a:rPr>
              <a:t>15 </a:t>
            </a:r>
            <a:r>
              <a:rPr lang="en-US" dirty="0">
                <a:solidFill>
                  <a:srgbClr val="FFFF00"/>
                </a:solidFill>
              </a:rPr>
              <a:t>or more functional networks </a:t>
            </a:r>
            <a:r>
              <a:rPr lang="en-US" dirty="0" smtClean="0"/>
              <a:t>mediating</a:t>
            </a:r>
            <a:r>
              <a:rPr lang="hr-HR" dirty="0" smtClean="0"/>
              <a:t> </a:t>
            </a:r>
            <a:r>
              <a:rPr lang="en-US" dirty="0" smtClean="0"/>
              <a:t>a </a:t>
            </a:r>
            <a:r>
              <a:rPr lang="en-US" dirty="0"/>
              <a:t>host of sensory, motor, cognitive, and </a:t>
            </a:r>
            <a:r>
              <a:rPr lang="en-US" dirty="0" smtClean="0"/>
              <a:t>affective</a:t>
            </a:r>
            <a:r>
              <a:rPr lang="hr-HR" dirty="0" smtClean="0"/>
              <a:t> </a:t>
            </a:r>
            <a:r>
              <a:rPr lang="hr-HR" dirty="0" err="1" smtClean="0"/>
              <a:t>functions</a:t>
            </a:r>
            <a:r>
              <a:rPr lang="hr-HR" dirty="0" smtClean="0"/>
              <a:t> (</a:t>
            </a:r>
            <a:r>
              <a:rPr lang="hr-HR" dirty="0" smtClean="0">
                <a:solidFill>
                  <a:srgbClr val="FFC000"/>
                </a:solidFill>
              </a:rPr>
              <a:t>Smith et al., PNAS, 2009</a:t>
            </a:r>
            <a:r>
              <a:rPr lang="hr-HR" dirty="0" smtClean="0"/>
              <a:t>)</a:t>
            </a:r>
          </a:p>
          <a:p>
            <a:endParaRPr lang="en-US" dirty="0"/>
          </a:p>
        </p:txBody>
      </p:sp>
      <p:sp>
        <p:nvSpPr>
          <p:cNvPr id="4" name="Title 1"/>
          <p:cNvSpPr>
            <a:spLocks noGrp="1"/>
          </p:cNvSpPr>
          <p:nvPr>
            <p:ph type="title"/>
          </p:nvPr>
        </p:nvSpPr>
        <p:spPr>
          <a:xfrm>
            <a:off x="457200" y="-99392"/>
            <a:ext cx="8229600" cy="1143000"/>
          </a:xfrm>
        </p:spPr>
        <p:txBody>
          <a:bodyPr>
            <a:normAutofit/>
          </a:bodyPr>
          <a:lstStyle/>
          <a:p>
            <a:r>
              <a:rPr lang="hr-HR" b="1" dirty="0" err="1" smtClean="0">
                <a:solidFill>
                  <a:srgbClr val="FFFF00"/>
                </a:solidFill>
              </a:rPr>
              <a:t>Resting</a:t>
            </a:r>
            <a:r>
              <a:rPr lang="hr-HR" b="1" dirty="0" smtClean="0">
                <a:solidFill>
                  <a:srgbClr val="FFFF00"/>
                </a:solidFill>
              </a:rPr>
              <a:t>-</a:t>
            </a:r>
            <a:r>
              <a:rPr lang="hr-HR" b="1" dirty="0" err="1" smtClean="0">
                <a:solidFill>
                  <a:srgbClr val="FFFF00"/>
                </a:solidFill>
              </a:rPr>
              <a:t>state</a:t>
            </a:r>
            <a:r>
              <a:rPr lang="hr-HR" b="1" dirty="0" smtClean="0">
                <a:solidFill>
                  <a:srgbClr val="FFFF00"/>
                </a:solidFill>
              </a:rPr>
              <a:t> </a:t>
            </a:r>
            <a:r>
              <a:rPr lang="hr-HR" b="1" dirty="0" err="1" smtClean="0">
                <a:solidFill>
                  <a:srgbClr val="FFFF00"/>
                </a:solidFill>
              </a:rPr>
              <a:t>fMRI</a:t>
            </a:r>
            <a:endParaRPr lang="en-US" b="1" dirty="0">
              <a:solidFill>
                <a:srgbClr val="FFFF00"/>
              </a:solidFill>
            </a:endParaRPr>
          </a:p>
        </p:txBody>
      </p:sp>
    </p:spTree>
    <p:extLst>
      <p:ext uri="{BB962C8B-B14F-4D97-AF65-F5344CB8AC3E}">
        <p14:creationId xmlns:p14="http://schemas.microsoft.com/office/powerpoint/2010/main" val="23479361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08112"/>
            <a:ext cx="5148064" cy="5949280"/>
          </a:xfrm>
        </p:spPr>
        <p:txBody>
          <a:bodyPr>
            <a:noAutofit/>
          </a:bodyPr>
          <a:lstStyle/>
          <a:p>
            <a:pPr marL="0" indent="0">
              <a:buNone/>
            </a:pPr>
            <a:r>
              <a:rPr lang="hr-HR" sz="2000" dirty="0" err="1" smtClean="0"/>
              <a:t>Limitations</a:t>
            </a:r>
            <a:r>
              <a:rPr lang="hr-HR" sz="2000" dirty="0" smtClean="0"/>
              <a:t>:</a:t>
            </a:r>
            <a:r>
              <a:rPr lang="en-US" sz="2000" dirty="0" smtClean="0"/>
              <a:t> the</a:t>
            </a:r>
            <a:r>
              <a:rPr lang="hr-HR" sz="2000" dirty="0" smtClean="0"/>
              <a:t> </a:t>
            </a:r>
            <a:r>
              <a:rPr lang="en-US" sz="2000" dirty="0" smtClean="0"/>
              <a:t>seed </a:t>
            </a:r>
            <a:r>
              <a:rPr lang="en-US" sz="2000" dirty="0"/>
              <a:t>ROI must be selected by the </a:t>
            </a:r>
            <a:r>
              <a:rPr lang="en-US" sz="2000" dirty="0" smtClean="0"/>
              <a:t>investigator</a:t>
            </a:r>
            <a:r>
              <a:rPr lang="hr-HR" sz="2000" dirty="0" smtClean="0"/>
              <a:t>; </a:t>
            </a:r>
            <a:r>
              <a:rPr lang="en-US" sz="2000" dirty="0" smtClean="0"/>
              <a:t>a</a:t>
            </a:r>
            <a:r>
              <a:rPr lang="hr-HR" sz="2000" dirty="0" smtClean="0"/>
              <a:t> </a:t>
            </a:r>
            <a:r>
              <a:rPr lang="en-US" sz="2000" dirty="0" smtClean="0"/>
              <a:t>preprocessing </a:t>
            </a:r>
            <a:r>
              <a:rPr lang="en-US" sz="2000" dirty="0"/>
              <a:t>step </a:t>
            </a:r>
            <a:r>
              <a:rPr lang="hr-HR" sz="2000" dirty="0" err="1" smtClean="0"/>
              <a:t>of</a:t>
            </a:r>
            <a:r>
              <a:rPr lang="hr-HR" sz="2000" dirty="0" smtClean="0"/>
              <a:t> </a:t>
            </a:r>
            <a:r>
              <a:rPr lang="hr-HR" sz="2000" dirty="0" err="1" smtClean="0"/>
              <a:t>regressing</a:t>
            </a:r>
            <a:r>
              <a:rPr lang="hr-HR" sz="2000" dirty="0" smtClean="0"/>
              <a:t> </a:t>
            </a:r>
            <a:r>
              <a:rPr lang="hr-HR" sz="2000" dirty="0" err="1" smtClean="0"/>
              <a:t>the</a:t>
            </a:r>
            <a:r>
              <a:rPr lang="hr-HR" sz="2000" dirty="0" smtClean="0"/>
              <a:t> global signal</a:t>
            </a:r>
            <a:r>
              <a:rPr lang="en-US" sz="2000" dirty="0" smtClean="0"/>
              <a:t> </a:t>
            </a:r>
            <a:r>
              <a:rPr lang="en-US" sz="2000" dirty="0"/>
              <a:t>can induce </a:t>
            </a:r>
            <a:r>
              <a:rPr lang="en-US" sz="2000" dirty="0">
                <a:solidFill>
                  <a:srgbClr val="FFFF00"/>
                </a:solidFill>
              </a:rPr>
              <a:t>false </a:t>
            </a:r>
            <a:r>
              <a:rPr lang="en-US" sz="2000" dirty="0" smtClean="0">
                <a:solidFill>
                  <a:srgbClr val="FFFF00"/>
                </a:solidFill>
              </a:rPr>
              <a:t>negative</a:t>
            </a:r>
            <a:r>
              <a:rPr lang="hr-HR" sz="2000" dirty="0" smtClean="0">
                <a:solidFill>
                  <a:srgbClr val="FFFF00"/>
                </a:solidFill>
              </a:rPr>
              <a:t> </a:t>
            </a:r>
            <a:r>
              <a:rPr lang="en-US" sz="2000" dirty="0" smtClean="0">
                <a:solidFill>
                  <a:srgbClr val="FFFF00"/>
                </a:solidFill>
              </a:rPr>
              <a:t>correlations</a:t>
            </a:r>
            <a:r>
              <a:rPr lang="hr-HR" sz="2000" dirty="0" smtClean="0">
                <a:solidFill>
                  <a:srgbClr val="FFFF00"/>
                </a:solidFill>
              </a:rPr>
              <a:t> </a:t>
            </a:r>
            <a:r>
              <a:rPr lang="en-US" sz="2000" dirty="0" smtClean="0"/>
              <a:t>between </a:t>
            </a:r>
            <a:r>
              <a:rPr lang="en-US" sz="2000" dirty="0"/>
              <a:t>brain regions (</a:t>
            </a:r>
            <a:r>
              <a:rPr lang="en-US" sz="2000" dirty="0" smtClean="0">
                <a:solidFill>
                  <a:srgbClr val="FFC000"/>
                </a:solidFill>
              </a:rPr>
              <a:t>Murphy </a:t>
            </a:r>
            <a:r>
              <a:rPr lang="en-US" sz="2000" dirty="0">
                <a:solidFill>
                  <a:srgbClr val="FFC000"/>
                </a:solidFill>
              </a:rPr>
              <a:t>et al</a:t>
            </a:r>
            <a:r>
              <a:rPr lang="en-US" sz="2000" dirty="0" smtClean="0">
                <a:solidFill>
                  <a:srgbClr val="FFC000"/>
                </a:solidFill>
              </a:rPr>
              <a:t>.</a:t>
            </a:r>
            <a:r>
              <a:rPr lang="hr-HR" sz="2000" dirty="0" smtClean="0">
                <a:solidFill>
                  <a:srgbClr val="FFC000"/>
                </a:solidFill>
              </a:rPr>
              <a:t>, </a:t>
            </a:r>
            <a:r>
              <a:rPr lang="hr-HR" sz="2000" dirty="0" err="1" smtClean="0">
                <a:solidFill>
                  <a:srgbClr val="FFC000"/>
                </a:solidFill>
              </a:rPr>
              <a:t>NeuroImage</a:t>
            </a:r>
            <a:r>
              <a:rPr lang="hr-HR" sz="2000" dirty="0" smtClean="0">
                <a:solidFill>
                  <a:srgbClr val="FFC000"/>
                </a:solidFill>
              </a:rPr>
              <a:t>,</a:t>
            </a:r>
            <a:r>
              <a:rPr lang="en-US" sz="2000" dirty="0" smtClean="0">
                <a:solidFill>
                  <a:srgbClr val="FFC000"/>
                </a:solidFill>
              </a:rPr>
              <a:t> </a:t>
            </a:r>
            <a:r>
              <a:rPr lang="en-US" sz="2000" dirty="0">
                <a:solidFill>
                  <a:srgbClr val="FFC000"/>
                </a:solidFill>
              </a:rPr>
              <a:t>2009</a:t>
            </a:r>
            <a:r>
              <a:rPr lang="en-US" sz="2000" dirty="0" smtClean="0"/>
              <a:t>)</a:t>
            </a:r>
            <a:endParaRPr lang="hr-HR" sz="2000" dirty="0" smtClean="0"/>
          </a:p>
          <a:p>
            <a:pPr marL="0" indent="0">
              <a:buNone/>
            </a:pPr>
            <a:endParaRPr lang="hr-HR" sz="2000" dirty="0" smtClean="0"/>
          </a:p>
          <a:p>
            <a:pPr marL="0" indent="0">
              <a:buNone/>
            </a:pPr>
            <a:r>
              <a:rPr lang="en-US" sz="2000" dirty="0" smtClean="0"/>
              <a:t>To avoid</a:t>
            </a:r>
            <a:r>
              <a:rPr lang="hr-HR" sz="2000" dirty="0" smtClean="0"/>
              <a:t> </a:t>
            </a:r>
            <a:r>
              <a:rPr lang="en-US" sz="2000" dirty="0" smtClean="0"/>
              <a:t>these issues</a:t>
            </a:r>
            <a:r>
              <a:rPr lang="hr-HR" sz="2000" dirty="0" smtClean="0"/>
              <a:t> </a:t>
            </a:r>
            <a:r>
              <a:rPr lang="en-US" sz="2000" dirty="0" smtClean="0">
                <a:solidFill>
                  <a:srgbClr val="FFFF00"/>
                </a:solidFill>
              </a:rPr>
              <a:t>independent</a:t>
            </a:r>
            <a:r>
              <a:rPr lang="hr-HR" sz="2000" dirty="0" smtClean="0">
                <a:solidFill>
                  <a:srgbClr val="FFFF00"/>
                </a:solidFill>
              </a:rPr>
              <a:t> </a:t>
            </a:r>
            <a:r>
              <a:rPr lang="en-US" sz="2000" dirty="0" smtClean="0">
                <a:solidFill>
                  <a:srgbClr val="FFFF00"/>
                </a:solidFill>
              </a:rPr>
              <a:t>component </a:t>
            </a:r>
            <a:r>
              <a:rPr lang="en-US" sz="2000" dirty="0">
                <a:solidFill>
                  <a:srgbClr val="FFFF00"/>
                </a:solidFill>
              </a:rPr>
              <a:t>analysis (ICA) </a:t>
            </a:r>
            <a:r>
              <a:rPr lang="en-US" sz="2000" dirty="0" smtClean="0"/>
              <a:t>decomposes</a:t>
            </a:r>
            <a:r>
              <a:rPr lang="hr-HR" sz="2000" dirty="0" smtClean="0"/>
              <a:t> (</a:t>
            </a:r>
            <a:r>
              <a:rPr lang="hr-HR" sz="2000" dirty="0" err="1" smtClean="0"/>
              <a:t>separates</a:t>
            </a:r>
            <a:r>
              <a:rPr lang="hr-HR" sz="2000" dirty="0" smtClean="0"/>
              <a:t>)</a:t>
            </a:r>
            <a:r>
              <a:rPr lang="en-US" sz="2000" dirty="0" smtClean="0"/>
              <a:t> </a:t>
            </a:r>
            <a:r>
              <a:rPr lang="en-US" sz="2000" dirty="0"/>
              <a:t>the </a:t>
            </a:r>
            <a:r>
              <a:rPr lang="en-US" sz="2000" dirty="0" smtClean="0"/>
              <a:t>4-dim</a:t>
            </a:r>
            <a:r>
              <a:rPr lang="hr-HR" sz="2000" dirty="0" smtClean="0"/>
              <a:t>.</a:t>
            </a:r>
            <a:r>
              <a:rPr lang="en-US" sz="2000" dirty="0" smtClean="0"/>
              <a:t> </a:t>
            </a:r>
            <a:r>
              <a:rPr lang="en-US" sz="2000" dirty="0"/>
              <a:t>(brain </a:t>
            </a:r>
            <a:r>
              <a:rPr lang="en-US" sz="2000" dirty="0" smtClean="0"/>
              <a:t>volume</a:t>
            </a:r>
            <a:r>
              <a:rPr lang="hr-HR" sz="2000" dirty="0" smtClean="0"/>
              <a:t> </a:t>
            </a:r>
            <a:r>
              <a:rPr lang="en-US" sz="2000" dirty="0" smtClean="0"/>
              <a:t>over </a:t>
            </a:r>
            <a:r>
              <a:rPr lang="en-US" sz="2000" dirty="0"/>
              <a:t>time) BOLD signal into a set of spatially </a:t>
            </a:r>
            <a:r>
              <a:rPr lang="en-US" sz="2000" dirty="0" smtClean="0"/>
              <a:t>distinct</a:t>
            </a:r>
            <a:r>
              <a:rPr lang="hr-HR" sz="2000" dirty="0" smtClean="0"/>
              <a:t> </a:t>
            </a:r>
            <a:r>
              <a:rPr lang="en-US" sz="2000" dirty="0" smtClean="0"/>
              <a:t>maps </a:t>
            </a:r>
            <a:r>
              <a:rPr lang="en-US" sz="2000" dirty="0"/>
              <a:t>and their associated time </a:t>
            </a:r>
            <a:r>
              <a:rPr lang="en-US" sz="2000" dirty="0" smtClean="0"/>
              <a:t>courses</a:t>
            </a:r>
            <a:r>
              <a:rPr lang="hr-HR" sz="2000" dirty="0"/>
              <a:t> </a:t>
            </a:r>
            <a:r>
              <a:rPr lang="en-US" sz="2000" dirty="0" smtClean="0"/>
              <a:t>(</a:t>
            </a:r>
            <a:r>
              <a:rPr lang="en-US" sz="2000" dirty="0" smtClean="0">
                <a:solidFill>
                  <a:srgbClr val="FFC000"/>
                </a:solidFill>
              </a:rPr>
              <a:t>Beckmann </a:t>
            </a:r>
            <a:r>
              <a:rPr lang="en-US" sz="2000" dirty="0">
                <a:solidFill>
                  <a:srgbClr val="FFC000"/>
                </a:solidFill>
              </a:rPr>
              <a:t>et al</a:t>
            </a:r>
            <a:r>
              <a:rPr lang="en-US" sz="2000" dirty="0" smtClean="0">
                <a:solidFill>
                  <a:srgbClr val="FFC000"/>
                </a:solidFill>
              </a:rPr>
              <a:t>.</a:t>
            </a:r>
            <a:r>
              <a:rPr lang="hr-HR" sz="2000" dirty="0" smtClean="0">
                <a:solidFill>
                  <a:srgbClr val="FFC000"/>
                </a:solidFill>
              </a:rPr>
              <a:t>, </a:t>
            </a:r>
            <a:r>
              <a:rPr lang="en-US" sz="2000" dirty="0" err="1" smtClean="0">
                <a:solidFill>
                  <a:srgbClr val="FFC000"/>
                </a:solidFill>
              </a:rPr>
              <a:t>Philos</a:t>
            </a:r>
            <a:r>
              <a:rPr lang="hr-HR" sz="2000" dirty="0" smtClean="0">
                <a:solidFill>
                  <a:srgbClr val="FFC000"/>
                </a:solidFill>
              </a:rPr>
              <a:t>.</a:t>
            </a:r>
            <a:r>
              <a:rPr lang="en-US" sz="2000" dirty="0" smtClean="0">
                <a:solidFill>
                  <a:srgbClr val="FFC000"/>
                </a:solidFill>
              </a:rPr>
              <a:t> Trans</a:t>
            </a:r>
            <a:r>
              <a:rPr lang="hr-HR" sz="2000" dirty="0" smtClean="0">
                <a:solidFill>
                  <a:srgbClr val="FFC000"/>
                </a:solidFill>
              </a:rPr>
              <a:t>.</a:t>
            </a:r>
            <a:r>
              <a:rPr lang="en-US" sz="2000" dirty="0" smtClean="0">
                <a:solidFill>
                  <a:srgbClr val="FFC000"/>
                </a:solidFill>
              </a:rPr>
              <a:t> </a:t>
            </a:r>
            <a:r>
              <a:rPr lang="en-US" sz="2000" dirty="0">
                <a:solidFill>
                  <a:srgbClr val="FFC000"/>
                </a:solidFill>
              </a:rPr>
              <a:t>R </a:t>
            </a:r>
            <a:r>
              <a:rPr lang="en-US" sz="2000" dirty="0" err="1" smtClean="0">
                <a:solidFill>
                  <a:srgbClr val="FFC000"/>
                </a:solidFill>
              </a:rPr>
              <a:t>Soc</a:t>
            </a:r>
            <a:r>
              <a:rPr lang="hr-HR" sz="2000" dirty="0" smtClean="0">
                <a:solidFill>
                  <a:srgbClr val="FFC000"/>
                </a:solidFill>
              </a:rPr>
              <a:t>.</a:t>
            </a:r>
            <a:r>
              <a:rPr lang="en-US" sz="2000" dirty="0" smtClean="0">
                <a:solidFill>
                  <a:srgbClr val="FFC000"/>
                </a:solidFill>
              </a:rPr>
              <a:t> </a:t>
            </a:r>
            <a:r>
              <a:rPr lang="en-US" sz="2000" dirty="0" err="1" smtClean="0">
                <a:solidFill>
                  <a:srgbClr val="FFC000"/>
                </a:solidFill>
              </a:rPr>
              <a:t>Lond</a:t>
            </a:r>
            <a:r>
              <a:rPr lang="hr-HR" sz="2000" dirty="0" smtClean="0">
                <a:solidFill>
                  <a:srgbClr val="FFC000"/>
                </a:solidFill>
              </a:rPr>
              <a:t>.</a:t>
            </a:r>
            <a:r>
              <a:rPr lang="en-US" sz="2000" dirty="0" smtClean="0">
                <a:solidFill>
                  <a:srgbClr val="FFC000"/>
                </a:solidFill>
              </a:rPr>
              <a:t> B</a:t>
            </a:r>
            <a:r>
              <a:rPr lang="hr-HR" sz="2000" dirty="0" smtClean="0">
                <a:solidFill>
                  <a:srgbClr val="FFC000"/>
                </a:solidFill>
              </a:rPr>
              <a:t>,</a:t>
            </a:r>
            <a:r>
              <a:rPr lang="en-US" sz="2000" dirty="0" smtClean="0">
                <a:solidFill>
                  <a:srgbClr val="FFC000"/>
                </a:solidFill>
              </a:rPr>
              <a:t> </a:t>
            </a:r>
            <a:r>
              <a:rPr lang="en-US" sz="2000" dirty="0">
                <a:solidFill>
                  <a:srgbClr val="FFC000"/>
                </a:solidFill>
              </a:rPr>
              <a:t>2005</a:t>
            </a:r>
            <a:r>
              <a:rPr lang="en-US" sz="2000" dirty="0" smtClean="0"/>
              <a:t>).</a:t>
            </a:r>
            <a:endParaRPr lang="en-US" sz="2000" dirty="0"/>
          </a:p>
          <a:p>
            <a:pPr marL="0" indent="0">
              <a:buNone/>
            </a:pPr>
            <a:endParaRPr lang="hr-HR" sz="2000" dirty="0" smtClean="0"/>
          </a:p>
          <a:p>
            <a:pPr marL="0" indent="0">
              <a:buNone/>
            </a:pPr>
            <a:r>
              <a:rPr lang="en-US" sz="2000" dirty="0" smtClean="0"/>
              <a:t>A </a:t>
            </a:r>
            <a:r>
              <a:rPr lang="en-US" sz="2000" dirty="0"/>
              <a:t>general limitation to resting-state fMRI is that it is </a:t>
            </a:r>
            <a:r>
              <a:rPr lang="en-US" sz="2000" dirty="0" smtClean="0">
                <a:solidFill>
                  <a:srgbClr val="FFFF00"/>
                </a:solidFill>
              </a:rPr>
              <a:t>very</a:t>
            </a:r>
            <a:r>
              <a:rPr lang="hr-HR" sz="2000" dirty="0" smtClean="0">
                <a:solidFill>
                  <a:srgbClr val="FFFF00"/>
                </a:solidFill>
              </a:rPr>
              <a:t> </a:t>
            </a:r>
            <a:r>
              <a:rPr lang="en-US" sz="2000" dirty="0" smtClean="0">
                <a:solidFill>
                  <a:srgbClr val="FFFF00"/>
                </a:solidFill>
              </a:rPr>
              <a:t>difficult </a:t>
            </a:r>
            <a:r>
              <a:rPr lang="en-US" sz="2000" dirty="0">
                <a:solidFill>
                  <a:srgbClr val="FFFF00"/>
                </a:solidFill>
              </a:rPr>
              <a:t>to separate physiological noise, induced by </a:t>
            </a:r>
            <a:r>
              <a:rPr lang="en-US" sz="2000" dirty="0" smtClean="0">
                <a:solidFill>
                  <a:srgbClr val="FFFF00"/>
                </a:solidFill>
              </a:rPr>
              <a:t>the</a:t>
            </a:r>
            <a:r>
              <a:rPr lang="hr-HR" sz="2000" dirty="0" smtClean="0">
                <a:solidFill>
                  <a:srgbClr val="FFFF00"/>
                </a:solidFill>
              </a:rPr>
              <a:t> </a:t>
            </a:r>
            <a:r>
              <a:rPr lang="en-US" sz="2000" dirty="0" smtClean="0">
                <a:solidFill>
                  <a:srgbClr val="FFFF00"/>
                </a:solidFill>
              </a:rPr>
              <a:t>cardiac </a:t>
            </a:r>
            <a:r>
              <a:rPr lang="en-US" sz="2000" dirty="0">
                <a:solidFill>
                  <a:srgbClr val="FFFF00"/>
                </a:solidFill>
              </a:rPr>
              <a:t>pulse and respiration</a:t>
            </a:r>
            <a:r>
              <a:rPr lang="en-US" sz="2000" dirty="0"/>
              <a:t>, from the BOLD </a:t>
            </a:r>
            <a:r>
              <a:rPr lang="en-US" sz="2000" dirty="0" smtClean="0"/>
              <a:t>signal (</a:t>
            </a:r>
            <a:r>
              <a:rPr lang="en-US" sz="2000" dirty="0" err="1" smtClean="0">
                <a:solidFill>
                  <a:srgbClr val="FFC000"/>
                </a:solidFill>
              </a:rPr>
              <a:t>Birn</a:t>
            </a:r>
            <a:r>
              <a:rPr lang="en-US" sz="2000" dirty="0" smtClean="0">
                <a:solidFill>
                  <a:srgbClr val="FFC000"/>
                </a:solidFill>
              </a:rPr>
              <a:t> </a:t>
            </a:r>
            <a:r>
              <a:rPr lang="en-US" sz="2000" dirty="0">
                <a:solidFill>
                  <a:srgbClr val="FFC000"/>
                </a:solidFill>
              </a:rPr>
              <a:t>et al</a:t>
            </a:r>
            <a:r>
              <a:rPr lang="en-US" sz="2000" dirty="0" smtClean="0">
                <a:solidFill>
                  <a:srgbClr val="FFC000"/>
                </a:solidFill>
              </a:rPr>
              <a:t>.</a:t>
            </a:r>
            <a:r>
              <a:rPr lang="hr-HR" sz="2000" dirty="0" smtClean="0">
                <a:solidFill>
                  <a:srgbClr val="FFC000"/>
                </a:solidFill>
              </a:rPr>
              <a:t>, Hum. </a:t>
            </a:r>
            <a:r>
              <a:rPr lang="hr-HR" sz="2000" dirty="0" err="1" smtClean="0">
                <a:solidFill>
                  <a:srgbClr val="FFC000"/>
                </a:solidFill>
              </a:rPr>
              <a:t>Brain</a:t>
            </a:r>
            <a:r>
              <a:rPr lang="hr-HR" sz="2000" dirty="0" smtClean="0">
                <a:solidFill>
                  <a:srgbClr val="FFC000"/>
                </a:solidFill>
              </a:rPr>
              <a:t> </a:t>
            </a:r>
            <a:r>
              <a:rPr lang="hr-HR" sz="2000" dirty="0" err="1" smtClean="0">
                <a:solidFill>
                  <a:srgbClr val="FFC000"/>
                </a:solidFill>
              </a:rPr>
              <a:t>Mapp</a:t>
            </a:r>
            <a:r>
              <a:rPr lang="hr-HR" sz="2000" dirty="0" smtClean="0">
                <a:solidFill>
                  <a:srgbClr val="FFC000"/>
                </a:solidFill>
              </a:rPr>
              <a:t>.,</a:t>
            </a:r>
            <a:r>
              <a:rPr lang="en-US" sz="2000" dirty="0" smtClean="0">
                <a:solidFill>
                  <a:srgbClr val="FFC000"/>
                </a:solidFill>
              </a:rPr>
              <a:t> </a:t>
            </a:r>
            <a:r>
              <a:rPr lang="en-US" sz="2000" dirty="0">
                <a:solidFill>
                  <a:srgbClr val="FFC000"/>
                </a:solidFill>
              </a:rPr>
              <a:t>2008</a:t>
            </a:r>
            <a:r>
              <a:rPr lang="en-US" sz="2000" dirty="0"/>
              <a:t>)</a:t>
            </a:r>
          </a:p>
        </p:txBody>
      </p:sp>
      <p:sp>
        <p:nvSpPr>
          <p:cNvPr id="4" name="Title 1"/>
          <p:cNvSpPr>
            <a:spLocks noGrp="1"/>
          </p:cNvSpPr>
          <p:nvPr>
            <p:ph type="title"/>
          </p:nvPr>
        </p:nvSpPr>
        <p:spPr>
          <a:xfrm>
            <a:off x="457200" y="-99392"/>
            <a:ext cx="8229600" cy="1143000"/>
          </a:xfrm>
        </p:spPr>
        <p:txBody>
          <a:bodyPr>
            <a:normAutofit/>
          </a:bodyPr>
          <a:lstStyle/>
          <a:p>
            <a:r>
              <a:rPr lang="hr-HR" b="1" dirty="0" err="1" smtClean="0">
                <a:solidFill>
                  <a:srgbClr val="FFFF00"/>
                </a:solidFill>
              </a:rPr>
              <a:t>Resting</a:t>
            </a:r>
            <a:r>
              <a:rPr lang="hr-HR" b="1" dirty="0" smtClean="0">
                <a:solidFill>
                  <a:srgbClr val="FFFF00"/>
                </a:solidFill>
              </a:rPr>
              <a:t>-</a:t>
            </a:r>
            <a:r>
              <a:rPr lang="hr-HR" b="1" dirty="0" err="1" smtClean="0">
                <a:solidFill>
                  <a:srgbClr val="FFFF00"/>
                </a:solidFill>
              </a:rPr>
              <a:t>state</a:t>
            </a:r>
            <a:r>
              <a:rPr lang="hr-HR" b="1" dirty="0" smtClean="0">
                <a:solidFill>
                  <a:srgbClr val="FFFF00"/>
                </a:solidFill>
              </a:rPr>
              <a:t> </a:t>
            </a:r>
            <a:r>
              <a:rPr lang="hr-HR" b="1" dirty="0" err="1" smtClean="0">
                <a:solidFill>
                  <a:srgbClr val="FFFF00"/>
                </a:solidFill>
              </a:rPr>
              <a:t>fMRI</a:t>
            </a:r>
            <a:endParaRPr lang="en-US" b="1"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563" y="1790124"/>
            <a:ext cx="3936484" cy="4802332"/>
          </a:xfrm>
          <a:prstGeom prst="rect">
            <a:avLst/>
          </a:prstGeom>
        </p:spPr>
      </p:pic>
      <p:sp>
        <p:nvSpPr>
          <p:cNvPr id="5" name="TextBox 4"/>
          <p:cNvSpPr txBox="1"/>
          <p:nvPr/>
        </p:nvSpPr>
        <p:spPr>
          <a:xfrm>
            <a:off x="7457913" y="1916832"/>
            <a:ext cx="930511" cy="276999"/>
          </a:xfrm>
          <a:prstGeom prst="rect">
            <a:avLst/>
          </a:prstGeom>
          <a:noFill/>
        </p:spPr>
        <p:txBody>
          <a:bodyPr wrap="none" rtlCol="0">
            <a:spAutoFit/>
          </a:bodyPr>
          <a:lstStyle/>
          <a:p>
            <a:r>
              <a:rPr lang="hr-HR" sz="1200" dirty="0" err="1" smtClean="0">
                <a:solidFill>
                  <a:schemeClr val="bg1"/>
                </a:solidFill>
              </a:rPr>
              <a:t>Task</a:t>
            </a:r>
            <a:r>
              <a:rPr lang="hr-HR" sz="1200" dirty="0">
                <a:solidFill>
                  <a:schemeClr val="bg1"/>
                </a:solidFill>
              </a:rPr>
              <a:t> </a:t>
            </a:r>
            <a:r>
              <a:rPr lang="hr-HR" sz="1200" dirty="0" err="1" smtClean="0">
                <a:solidFill>
                  <a:schemeClr val="bg1"/>
                </a:solidFill>
              </a:rPr>
              <a:t>related</a:t>
            </a:r>
            <a:endParaRPr lang="en-US" sz="1200" dirty="0">
              <a:solidFill>
                <a:schemeClr val="bg1"/>
              </a:solidFill>
            </a:endParaRPr>
          </a:p>
        </p:txBody>
      </p:sp>
      <p:sp>
        <p:nvSpPr>
          <p:cNvPr id="6" name="TextBox 5"/>
          <p:cNvSpPr txBox="1"/>
          <p:nvPr/>
        </p:nvSpPr>
        <p:spPr>
          <a:xfrm>
            <a:off x="7452320" y="4941168"/>
            <a:ext cx="1538947" cy="276999"/>
          </a:xfrm>
          <a:prstGeom prst="rect">
            <a:avLst/>
          </a:prstGeom>
          <a:noFill/>
        </p:spPr>
        <p:txBody>
          <a:bodyPr wrap="none" rtlCol="0">
            <a:spAutoFit/>
          </a:bodyPr>
          <a:lstStyle/>
          <a:p>
            <a:r>
              <a:rPr lang="hr-HR" sz="1200" dirty="0" err="1" smtClean="0">
                <a:solidFill>
                  <a:schemeClr val="bg1"/>
                </a:solidFill>
              </a:rPr>
              <a:t>Vasomotor</a:t>
            </a:r>
            <a:r>
              <a:rPr lang="hr-HR" sz="1200" dirty="0" smtClean="0">
                <a:solidFill>
                  <a:schemeClr val="bg1"/>
                </a:solidFill>
              </a:rPr>
              <a:t> </a:t>
            </a:r>
            <a:r>
              <a:rPr lang="hr-HR" sz="1200" dirty="0" err="1" smtClean="0">
                <a:solidFill>
                  <a:schemeClr val="bg1"/>
                </a:solidFill>
              </a:rPr>
              <a:t>oscillation</a:t>
            </a:r>
            <a:endParaRPr lang="en-US" sz="1200" dirty="0">
              <a:solidFill>
                <a:schemeClr val="bg1"/>
              </a:solidFill>
            </a:endParaRPr>
          </a:p>
        </p:txBody>
      </p:sp>
      <p:sp>
        <p:nvSpPr>
          <p:cNvPr id="7" name="TextBox 6"/>
          <p:cNvSpPr txBox="1"/>
          <p:nvPr/>
        </p:nvSpPr>
        <p:spPr>
          <a:xfrm>
            <a:off x="7452320" y="3933056"/>
            <a:ext cx="1264513" cy="276999"/>
          </a:xfrm>
          <a:prstGeom prst="rect">
            <a:avLst/>
          </a:prstGeom>
          <a:noFill/>
        </p:spPr>
        <p:txBody>
          <a:bodyPr wrap="none" rtlCol="0">
            <a:spAutoFit/>
          </a:bodyPr>
          <a:lstStyle/>
          <a:p>
            <a:r>
              <a:rPr lang="hr-HR" sz="1200" dirty="0" err="1" smtClean="0">
                <a:solidFill>
                  <a:schemeClr val="bg1"/>
                </a:solidFill>
              </a:rPr>
              <a:t>Breathing</a:t>
            </a:r>
            <a:r>
              <a:rPr lang="hr-HR" sz="1200" dirty="0" smtClean="0">
                <a:solidFill>
                  <a:schemeClr val="bg1"/>
                </a:solidFill>
              </a:rPr>
              <a:t> </a:t>
            </a:r>
            <a:r>
              <a:rPr lang="hr-HR" sz="1200" dirty="0" err="1" smtClean="0">
                <a:solidFill>
                  <a:schemeClr val="bg1"/>
                </a:solidFill>
              </a:rPr>
              <a:t>related</a:t>
            </a:r>
            <a:endParaRPr lang="en-US" sz="1200" dirty="0">
              <a:solidFill>
                <a:schemeClr val="bg1"/>
              </a:solidFill>
            </a:endParaRPr>
          </a:p>
        </p:txBody>
      </p:sp>
      <p:sp>
        <p:nvSpPr>
          <p:cNvPr id="8" name="TextBox 7"/>
          <p:cNvSpPr txBox="1"/>
          <p:nvPr/>
        </p:nvSpPr>
        <p:spPr>
          <a:xfrm>
            <a:off x="7480169" y="2708920"/>
            <a:ext cx="1340303" cy="276999"/>
          </a:xfrm>
          <a:prstGeom prst="rect">
            <a:avLst/>
          </a:prstGeom>
          <a:noFill/>
        </p:spPr>
        <p:txBody>
          <a:bodyPr wrap="none" rtlCol="0">
            <a:spAutoFit/>
          </a:bodyPr>
          <a:lstStyle/>
          <a:p>
            <a:r>
              <a:rPr lang="hr-HR" sz="1200" dirty="0" err="1" smtClean="0">
                <a:solidFill>
                  <a:schemeClr val="bg1"/>
                </a:solidFill>
              </a:rPr>
              <a:t>Heart</a:t>
            </a:r>
            <a:r>
              <a:rPr lang="hr-HR" sz="1200" dirty="0" smtClean="0">
                <a:solidFill>
                  <a:schemeClr val="bg1"/>
                </a:solidFill>
              </a:rPr>
              <a:t>-</a:t>
            </a:r>
            <a:r>
              <a:rPr lang="hr-HR" sz="1200" dirty="0" err="1" smtClean="0">
                <a:solidFill>
                  <a:schemeClr val="bg1"/>
                </a:solidFill>
              </a:rPr>
              <a:t>beat</a:t>
            </a:r>
            <a:r>
              <a:rPr lang="hr-HR" sz="1200" dirty="0" smtClean="0">
                <a:solidFill>
                  <a:schemeClr val="bg1"/>
                </a:solidFill>
              </a:rPr>
              <a:t> </a:t>
            </a:r>
            <a:r>
              <a:rPr lang="hr-HR" sz="1200" dirty="0" err="1" smtClean="0">
                <a:solidFill>
                  <a:schemeClr val="bg1"/>
                </a:solidFill>
              </a:rPr>
              <a:t>related</a:t>
            </a:r>
            <a:endParaRPr lang="en-US" sz="1200" dirty="0">
              <a:solidFill>
                <a:schemeClr val="bg1"/>
              </a:solidFill>
            </a:endParaRPr>
          </a:p>
        </p:txBody>
      </p:sp>
      <p:sp>
        <p:nvSpPr>
          <p:cNvPr id="9" name="TextBox 8"/>
          <p:cNvSpPr txBox="1"/>
          <p:nvPr/>
        </p:nvSpPr>
        <p:spPr>
          <a:xfrm>
            <a:off x="7668344" y="5703639"/>
            <a:ext cx="1152129" cy="461665"/>
          </a:xfrm>
          <a:prstGeom prst="rect">
            <a:avLst/>
          </a:prstGeom>
          <a:noFill/>
        </p:spPr>
        <p:txBody>
          <a:bodyPr wrap="square" rtlCol="0">
            <a:spAutoFit/>
          </a:bodyPr>
          <a:lstStyle/>
          <a:p>
            <a:r>
              <a:rPr lang="hr-HR" sz="1200" dirty="0" err="1" smtClean="0">
                <a:solidFill>
                  <a:schemeClr val="bg1"/>
                </a:solidFill>
              </a:rPr>
              <a:t>Motion</a:t>
            </a:r>
            <a:r>
              <a:rPr lang="hr-HR" sz="1200" dirty="0" smtClean="0">
                <a:solidFill>
                  <a:schemeClr val="bg1"/>
                </a:solidFill>
              </a:rPr>
              <a:t> </a:t>
            </a:r>
            <a:r>
              <a:rPr lang="hr-HR" sz="1200" dirty="0" err="1" smtClean="0">
                <a:solidFill>
                  <a:schemeClr val="bg1"/>
                </a:solidFill>
              </a:rPr>
              <a:t>related</a:t>
            </a:r>
            <a:endParaRPr lang="hr-HR" sz="1200" dirty="0" smtClean="0">
              <a:solidFill>
                <a:schemeClr val="bg1"/>
              </a:solidFill>
            </a:endParaRPr>
          </a:p>
          <a:p>
            <a:r>
              <a:rPr lang="hr-HR" sz="1200" dirty="0" smtClean="0">
                <a:solidFill>
                  <a:schemeClr val="bg1"/>
                </a:solidFill>
              </a:rPr>
              <a:t>„</a:t>
            </a:r>
            <a:r>
              <a:rPr lang="hr-HR" sz="1200" dirty="0" err="1" smtClean="0">
                <a:solidFill>
                  <a:schemeClr val="bg1"/>
                </a:solidFill>
              </a:rPr>
              <a:t>white</a:t>
            </a:r>
            <a:r>
              <a:rPr lang="hr-HR" sz="1200" dirty="0" smtClean="0">
                <a:solidFill>
                  <a:schemeClr val="bg1"/>
                </a:solidFill>
              </a:rPr>
              <a:t> </a:t>
            </a:r>
            <a:r>
              <a:rPr lang="hr-HR" sz="1200" dirty="0" err="1" smtClean="0">
                <a:solidFill>
                  <a:schemeClr val="bg1"/>
                </a:solidFill>
              </a:rPr>
              <a:t>noise</a:t>
            </a:r>
            <a:r>
              <a:rPr lang="hr-HR" sz="1200" dirty="0" smtClean="0">
                <a:solidFill>
                  <a:schemeClr val="bg1"/>
                </a:solidFill>
              </a:rPr>
              <a:t>”</a:t>
            </a:r>
            <a:endParaRPr lang="en-US" sz="1200" dirty="0">
              <a:solidFill>
                <a:schemeClr val="bg1"/>
              </a:solidFill>
            </a:endParaRPr>
          </a:p>
        </p:txBody>
      </p:sp>
      <p:sp>
        <p:nvSpPr>
          <p:cNvPr id="10" name="TextBox 9"/>
          <p:cNvSpPr txBox="1"/>
          <p:nvPr/>
        </p:nvSpPr>
        <p:spPr>
          <a:xfrm>
            <a:off x="5094527" y="1052736"/>
            <a:ext cx="3788601" cy="369332"/>
          </a:xfrm>
          <a:prstGeom prst="rect">
            <a:avLst/>
          </a:prstGeom>
          <a:noFill/>
        </p:spPr>
        <p:txBody>
          <a:bodyPr wrap="none" rtlCol="0">
            <a:spAutoFit/>
          </a:bodyPr>
          <a:lstStyle/>
          <a:p>
            <a:r>
              <a:rPr lang="hr-HR" dirty="0" smtClean="0"/>
              <a:t>ICA </a:t>
            </a:r>
            <a:r>
              <a:rPr lang="hr-HR" dirty="0" err="1" smtClean="0"/>
              <a:t>separates</a:t>
            </a:r>
            <a:r>
              <a:rPr lang="hr-HR" dirty="0" smtClean="0"/>
              <a:t> </a:t>
            </a:r>
            <a:r>
              <a:rPr lang="hr-HR" dirty="0" err="1" smtClean="0"/>
              <a:t>linearly</a:t>
            </a:r>
            <a:r>
              <a:rPr lang="hr-HR" dirty="0" smtClean="0"/>
              <a:t> </a:t>
            </a:r>
            <a:r>
              <a:rPr lang="hr-HR" dirty="0" err="1" smtClean="0"/>
              <a:t>mixed</a:t>
            </a:r>
            <a:r>
              <a:rPr lang="hr-HR" dirty="0" smtClean="0"/>
              <a:t> </a:t>
            </a:r>
            <a:r>
              <a:rPr lang="hr-HR" dirty="0" err="1" smtClean="0"/>
              <a:t>sources</a:t>
            </a:r>
            <a:r>
              <a:rPr lang="hr-HR" dirty="0" smtClean="0"/>
              <a:t>:</a:t>
            </a:r>
            <a:endParaRPr lang="en-US" dirty="0"/>
          </a:p>
        </p:txBody>
      </p:sp>
    </p:spTree>
    <p:extLst>
      <p:ext uri="{BB962C8B-B14F-4D97-AF65-F5344CB8AC3E}">
        <p14:creationId xmlns:p14="http://schemas.microsoft.com/office/powerpoint/2010/main" val="30608762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lstStyle/>
          <a:p>
            <a:r>
              <a:rPr lang="hr-HR" b="1" dirty="0" smtClean="0">
                <a:solidFill>
                  <a:srgbClr val="FFFF00"/>
                </a:solidFill>
              </a:rPr>
              <a:t>ICA </a:t>
            </a:r>
            <a:r>
              <a:rPr lang="hr-HR" b="1" dirty="0" err="1" smtClean="0">
                <a:solidFill>
                  <a:srgbClr val="FFFF00"/>
                </a:solidFill>
              </a:rPr>
              <a:t>principle</a:t>
            </a:r>
            <a:endParaRPr lang="en-US" b="1"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170" y="734382"/>
            <a:ext cx="2458958" cy="19356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772846"/>
            <a:ext cx="2736304" cy="10686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2773754"/>
            <a:ext cx="2545080" cy="1066800"/>
          </a:xfrm>
          <a:prstGeom prst="rect">
            <a:avLst/>
          </a:prstGeom>
        </p:spPr>
      </p:pic>
      <p:sp>
        <p:nvSpPr>
          <p:cNvPr id="7" name="TextBox 6"/>
          <p:cNvSpPr txBox="1"/>
          <p:nvPr/>
        </p:nvSpPr>
        <p:spPr>
          <a:xfrm>
            <a:off x="683568" y="1456640"/>
            <a:ext cx="2448272" cy="369332"/>
          </a:xfrm>
          <a:prstGeom prst="rect">
            <a:avLst/>
          </a:prstGeom>
          <a:noFill/>
        </p:spPr>
        <p:txBody>
          <a:bodyPr wrap="square" rtlCol="0">
            <a:spAutoFit/>
          </a:bodyPr>
          <a:lstStyle/>
          <a:p>
            <a:r>
              <a:rPr lang="hr-HR" dirty="0" smtClean="0"/>
              <a:t>2 </a:t>
            </a:r>
            <a:r>
              <a:rPr lang="hr-HR" dirty="0" err="1" smtClean="0"/>
              <a:t>independent</a:t>
            </a:r>
            <a:r>
              <a:rPr lang="hr-HR" dirty="0" smtClean="0"/>
              <a:t> </a:t>
            </a:r>
            <a:r>
              <a:rPr lang="hr-HR" dirty="0" err="1" smtClean="0"/>
              <a:t>sources</a:t>
            </a:r>
            <a:endParaRPr lang="en-US" dirty="0"/>
          </a:p>
        </p:txBody>
      </p:sp>
      <p:sp>
        <p:nvSpPr>
          <p:cNvPr id="8" name="TextBox 7"/>
          <p:cNvSpPr txBox="1"/>
          <p:nvPr/>
        </p:nvSpPr>
        <p:spPr>
          <a:xfrm>
            <a:off x="6084168" y="1116662"/>
            <a:ext cx="360040" cy="369332"/>
          </a:xfrm>
          <a:prstGeom prst="rect">
            <a:avLst/>
          </a:prstGeom>
          <a:noFill/>
        </p:spPr>
        <p:txBody>
          <a:bodyPr wrap="square" rtlCol="0">
            <a:spAutoFit/>
          </a:bodyPr>
          <a:lstStyle/>
          <a:p>
            <a:r>
              <a:rPr lang="hr-HR" dirty="0" smtClean="0"/>
              <a:t>A </a:t>
            </a:r>
            <a:endParaRPr lang="en-US" dirty="0"/>
          </a:p>
        </p:txBody>
      </p:sp>
      <p:sp>
        <p:nvSpPr>
          <p:cNvPr id="9" name="TextBox 8"/>
          <p:cNvSpPr txBox="1"/>
          <p:nvPr/>
        </p:nvSpPr>
        <p:spPr>
          <a:xfrm>
            <a:off x="6084168" y="1908750"/>
            <a:ext cx="360040" cy="369332"/>
          </a:xfrm>
          <a:prstGeom prst="rect">
            <a:avLst/>
          </a:prstGeom>
          <a:noFill/>
        </p:spPr>
        <p:txBody>
          <a:bodyPr wrap="square" rtlCol="0">
            <a:spAutoFit/>
          </a:bodyPr>
          <a:lstStyle/>
          <a:p>
            <a:r>
              <a:rPr lang="hr-HR" dirty="0"/>
              <a:t>B</a:t>
            </a:r>
            <a:r>
              <a:rPr lang="hr-HR" dirty="0" smtClean="0"/>
              <a:t> </a:t>
            </a:r>
            <a:endParaRPr lang="en-US" dirty="0"/>
          </a:p>
        </p:txBody>
      </p:sp>
      <p:sp>
        <p:nvSpPr>
          <p:cNvPr id="10" name="TextBox 9"/>
          <p:cNvSpPr txBox="1"/>
          <p:nvPr/>
        </p:nvSpPr>
        <p:spPr>
          <a:xfrm>
            <a:off x="1979712" y="3852966"/>
            <a:ext cx="1713931" cy="369332"/>
          </a:xfrm>
          <a:prstGeom prst="rect">
            <a:avLst/>
          </a:prstGeom>
          <a:noFill/>
        </p:spPr>
        <p:txBody>
          <a:bodyPr wrap="none" rtlCol="0">
            <a:spAutoFit/>
          </a:bodyPr>
          <a:lstStyle/>
          <a:p>
            <a:r>
              <a:rPr lang="hr-HR" dirty="0" err="1" smtClean="0"/>
              <a:t>Linear</a:t>
            </a:r>
            <a:r>
              <a:rPr lang="hr-HR" dirty="0" smtClean="0"/>
              <a:t> </a:t>
            </a:r>
            <a:r>
              <a:rPr lang="hr-HR" dirty="0" err="1" smtClean="0"/>
              <a:t>mix</a:t>
            </a:r>
            <a:r>
              <a:rPr lang="hr-HR" dirty="0" smtClean="0"/>
              <a:t>: A-2B</a:t>
            </a:r>
            <a:endParaRPr lang="en-US" dirty="0"/>
          </a:p>
        </p:txBody>
      </p:sp>
      <p:sp>
        <p:nvSpPr>
          <p:cNvPr id="11" name="TextBox 10"/>
          <p:cNvSpPr txBox="1"/>
          <p:nvPr/>
        </p:nvSpPr>
        <p:spPr>
          <a:xfrm>
            <a:off x="4762160" y="3852966"/>
            <a:ext cx="2690160" cy="369332"/>
          </a:xfrm>
          <a:prstGeom prst="rect">
            <a:avLst/>
          </a:prstGeom>
          <a:noFill/>
        </p:spPr>
        <p:txBody>
          <a:bodyPr wrap="none" rtlCol="0">
            <a:spAutoFit/>
          </a:bodyPr>
          <a:lstStyle/>
          <a:p>
            <a:r>
              <a:rPr lang="hr-HR" dirty="0" err="1" smtClean="0"/>
              <a:t>Linear</a:t>
            </a:r>
            <a:r>
              <a:rPr lang="hr-HR" dirty="0" smtClean="0"/>
              <a:t> </a:t>
            </a:r>
            <a:r>
              <a:rPr lang="hr-HR" dirty="0" err="1" smtClean="0"/>
              <a:t>mix</a:t>
            </a:r>
            <a:r>
              <a:rPr lang="hr-HR" dirty="0" smtClean="0"/>
              <a:t>: 1.73*A+3.41*B</a:t>
            </a:r>
            <a:endParaRPr lang="en-US" dirty="0"/>
          </a:p>
        </p:txBody>
      </p:sp>
      <p:sp>
        <p:nvSpPr>
          <p:cNvPr id="14" name="Right Arrow 13"/>
          <p:cNvSpPr/>
          <p:nvPr/>
        </p:nvSpPr>
        <p:spPr>
          <a:xfrm rot="2504045">
            <a:off x="2959303" y="4277294"/>
            <a:ext cx="504056" cy="4928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7959448">
            <a:off x="5582960" y="4246198"/>
            <a:ext cx="467297" cy="4928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4805745"/>
            <a:ext cx="2458958" cy="1935623"/>
          </a:xfrm>
          <a:prstGeom prst="rect">
            <a:avLst/>
          </a:prstGeom>
        </p:spPr>
      </p:pic>
      <p:sp>
        <p:nvSpPr>
          <p:cNvPr id="17" name="TextBox 16"/>
          <p:cNvSpPr txBox="1"/>
          <p:nvPr/>
        </p:nvSpPr>
        <p:spPr>
          <a:xfrm>
            <a:off x="3651427" y="4283804"/>
            <a:ext cx="1841146" cy="369332"/>
          </a:xfrm>
          <a:prstGeom prst="rect">
            <a:avLst/>
          </a:prstGeom>
          <a:noFill/>
        </p:spPr>
        <p:txBody>
          <a:bodyPr wrap="square" rtlCol="0">
            <a:spAutoFit/>
          </a:bodyPr>
          <a:lstStyle/>
          <a:p>
            <a:r>
              <a:rPr lang="hr-HR" dirty="0" smtClean="0">
                <a:solidFill>
                  <a:srgbClr val="FFFF00"/>
                </a:solidFill>
              </a:rPr>
              <a:t> ICA </a:t>
            </a:r>
            <a:r>
              <a:rPr lang="hr-HR" dirty="0" err="1" smtClean="0">
                <a:solidFill>
                  <a:srgbClr val="FFFF00"/>
                </a:solidFill>
              </a:rPr>
              <a:t>algorithm</a:t>
            </a:r>
            <a:r>
              <a:rPr lang="hr-HR" dirty="0" smtClean="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33129397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27384"/>
            <a:ext cx="9361040" cy="854968"/>
          </a:xfrm>
        </p:spPr>
        <p:txBody>
          <a:bodyPr>
            <a:normAutofit/>
          </a:bodyPr>
          <a:lstStyle/>
          <a:p>
            <a:r>
              <a:rPr lang="en-US" sz="2400" b="1" dirty="0" smtClean="0">
                <a:solidFill>
                  <a:srgbClr val="FFFF00"/>
                </a:solidFill>
              </a:rPr>
              <a:t>I</a:t>
            </a:r>
            <a:r>
              <a:rPr lang="hr-HR" sz="2400" b="1" dirty="0" smtClean="0">
                <a:solidFill>
                  <a:srgbClr val="FFFF00"/>
                </a:solidFill>
              </a:rPr>
              <a:t>CA</a:t>
            </a:r>
            <a:r>
              <a:rPr lang="en-US" sz="2400" b="1" dirty="0" smtClean="0">
                <a:solidFill>
                  <a:srgbClr val="FFFF00"/>
                </a:solidFill>
              </a:rPr>
              <a:t> </a:t>
            </a:r>
            <a:r>
              <a:rPr lang="en-US" sz="2400" b="1" dirty="0">
                <a:solidFill>
                  <a:srgbClr val="FFFF00"/>
                </a:solidFill>
              </a:rPr>
              <a:t>applied to resting-state </a:t>
            </a:r>
            <a:r>
              <a:rPr lang="en-US" sz="2400" b="1" dirty="0" smtClean="0">
                <a:solidFill>
                  <a:srgbClr val="FFFF00"/>
                </a:solidFill>
              </a:rPr>
              <a:t>data </a:t>
            </a:r>
            <a:r>
              <a:rPr lang="en-US" sz="2400" b="1" dirty="0" err="1" smtClean="0">
                <a:solidFill>
                  <a:srgbClr val="FFFF00"/>
                </a:solidFill>
              </a:rPr>
              <a:t>identif</a:t>
            </a:r>
            <a:r>
              <a:rPr lang="hr-HR" sz="2400" b="1" dirty="0" smtClean="0">
                <a:solidFill>
                  <a:srgbClr val="FFFF00"/>
                </a:solidFill>
              </a:rPr>
              <a:t>ies</a:t>
            </a:r>
            <a:r>
              <a:rPr lang="en-US" sz="2400" b="1" dirty="0" smtClean="0">
                <a:solidFill>
                  <a:srgbClr val="FFFF00"/>
                </a:solidFill>
              </a:rPr>
              <a:t> </a:t>
            </a:r>
            <a:r>
              <a:rPr lang="hr-HR" sz="2400" b="1" dirty="0" smtClean="0">
                <a:solidFill>
                  <a:srgbClr val="FFFF00"/>
                </a:solidFill>
              </a:rPr>
              <a:t>8 </a:t>
            </a:r>
            <a:r>
              <a:rPr lang="hr-HR" sz="2400" b="1" dirty="0" err="1" smtClean="0">
                <a:solidFill>
                  <a:srgbClr val="FFFF00"/>
                </a:solidFill>
              </a:rPr>
              <a:t>main</a:t>
            </a:r>
            <a:r>
              <a:rPr lang="hr-HR" sz="2400" b="1" dirty="0" smtClean="0">
                <a:solidFill>
                  <a:srgbClr val="FFFF00"/>
                </a:solidFill>
              </a:rPr>
              <a:t> </a:t>
            </a:r>
            <a:r>
              <a:rPr lang="hr-HR" sz="2400" b="1" dirty="0" err="1" smtClean="0">
                <a:solidFill>
                  <a:srgbClr val="FFFF00"/>
                </a:solidFill>
              </a:rPr>
              <a:t>cortical</a:t>
            </a:r>
            <a:r>
              <a:rPr lang="hr-HR" sz="2400" b="1" dirty="0" smtClean="0">
                <a:solidFill>
                  <a:srgbClr val="FFFF00"/>
                </a:solidFill>
              </a:rPr>
              <a:t> </a:t>
            </a:r>
            <a:r>
              <a:rPr lang="en-US" sz="2400" b="1" dirty="0" smtClean="0">
                <a:solidFill>
                  <a:srgbClr val="FFFF00"/>
                </a:solidFill>
              </a:rPr>
              <a:t>networks</a:t>
            </a:r>
            <a:endParaRPr lang="en-US" sz="2400" b="1"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94" y="836712"/>
            <a:ext cx="6807412" cy="5537824"/>
          </a:xfrm>
          <a:prstGeom prst="rect">
            <a:avLst/>
          </a:prstGeom>
        </p:spPr>
      </p:pic>
      <p:sp>
        <p:nvSpPr>
          <p:cNvPr id="5" name="TextBox 4"/>
          <p:cNvSpPr txBox="1"/>
          <p:nvPr/>
        </p:nvSpPr>
        <p:spPr>
          <a:xfrm>
            <a:off x="179512" y="1196752"/>
            <a:ext cx="836511" cy="584775"/>
          </a:xfrm>
          <a:prstGeom prst="rect">
            <a:avLst/>
          </a:prstGeom>
          <a:noFill/>
        </p:spPr>
        <p:txBody>
          <a:bodyPr wrap="none" rtlCol="0">
            <a:spAutoFit/>
          </a:bodyPr>
          <a:lstStyle/>
          <a:p>
            <a:r>
              <a:rPr lang="hr-HR" sz="1600" dirty="0" err="1" smtClean="0"/>
              <a:t>Primary</a:t>
            </a:r>
            <a:endParaRPr lang="hr-HR" sz="1600" dirty="0" smtClean="0"/>
          </a:p>
          <a:p>
            <a:r>
              <a:rPr lang="hr-HR" sz="1600" dirty="0" smtClean="0"/>
              <a:t>vision</a:t>
            </a:r>
            <a:endParaRPr lang="en-US" sz="1600" dirty="0"/>
          </a:p>
        </p:txBody>
      </p:sp>
      <p:sp>
        <p:nvSpPr>
          <p:cNvPr id="6" name="TextBox 5"/>
          <p:cNvSpPr txBox="1"/>
          <p:nvPr/>
        </p:nvSpPr>
        <p:spPr>
          <a:xfrm>
            <a:off x="179512" y="2704110"/>
            <a:ext cx="835485" cy="338554"/>
          </a:xfrm>
          <a:prstGeom prst="rect">
            <a:avLst/>
          </a:prstGeom>
          <a:noFill/>
        </p:spPr>
        <p:txBody>
          <a:bodyPr wrap="none" rtlCol="0">
            <a:spAutoFit/>
          </a:bodyPr>
          <a:lstStyle/>
          <a:p>
            <a:r>
              <a:rPr lang="hr-HR" sz="1600" dirty="0" err="1" smtClean="0"/>
              <a:t>Hearing</a:t>
            </a:r>
            <a:endParaRPr lang="hr-HR" sz="1600" dirty="0" smtClean="0"/>
          </a:p>
        </p:txBody>
      </p:sp>
      <p:sp>
        <p:nvSpPr>
          <p:cNvPr id="7" name="TextBox 6"/>
          <p:cNvSpPr txBox="1"/>
          <p:nvPr/>
        </p:nvSpPr>
        <p:spPr>
          <a:xfrm>
            <a:off x="7935876" y="1124744"/>
            <a:ext cx="1244636" cy="830997"/>
          </a:xfrm>
          <a:prstGeom prst="rect">
            <a:avLst/>
          </a:prstGeom>
          <a:noFill/>
        </p:spPr>
        <p:txBody>
          <a:bodyPr wrap="none" rtlCol="0">
            <a:spAutoFit/>
          </a:bodyPr>
          <a:lstStyle/>
          <a:p>
            <a:r>
              <a:rPr lang="hr-HR" sz="1600" dirty="0" err="1" smtClean="0"/>
              <a:t>Higher</a:t>
            </a:r>
            <a:r>
              <a:rPr lang="hr-HR" sz="1600" dirty="0" smtClean="0"/>
              <a:t> </a:t>
            </a:r>
            <a:r>
              <a:rPr lang="hr-HR" sz="1600" dirty="0" err="1" smtClean="0"/>
              <a:t>order</a:t>
            </a:r>
            <a:endParaRPr lang="hr-HR" sz="1600" dirty="0" smtClean="0"/>
          </a:p>
          <a:p>
            <a:r>
              <a:rPr lang="hr-HR" sz="1600" dirty="0" err="1" smtClean="0"/>
              <a:t>visual</a:t>
            </a:r>
            <a:endParaRPr lang="hr-HR" sz="1600" dirty="0"/>
          </a:p>
          <a:p>
            <a:r>
              <a:rPr lang="hr-HR" sz="1600" dirty="0" err="1" smtClean="0"/>
              <a:t>processing</a:t>
            </a:r>
            <a:endParaRPr lang="en-US" sz="1600" dirty="0"/>
          </a:p>
        </p:txBody>
      </p:sp>
      <p:sp>
        <p:nvSpPr>
          <p:cNvPr id="8" name="TextBox 7"/>
          <p:cNvSpPr txBox="1"/>
          <p:nvPr/>
        </p:nvSpPr>
        <p:spPr>
          <a:xfrm>
            <a:off x="7956376" y="2708920"/>
            <a:ext cx="1090363" cy="584775"/>
          </a:xfrm>
          <a:prstGeom prst="rect">
            <a:avLst/>
          </a:prstGeom>
          <a:noFill/>
        </p:spPr>
        <p:txBody>
          <a:bodyPr wrap="none" rtlCol="0">
            <a:spAutoFit/>
          </a:bodyPr>
          <a:lstStyle/>
          <a:p>
            <a:r>
              <a:rPr lang="hr-HR" sz="1600" dirty="0" err="1" smtClean="0"/>
              <a:t>Touch</a:t>
            </a:r>
            <a:r>
              <a:rPr lang="hr-HR" sz="1600" dirty="0" smtClean="0"/>
              <a:t> </a:t>
            </a:r>
            <a:r>
              <a:rPr lang="hr-HR" sz="1600" dirty="0" err="1" smtClean="0"/>
              <a:t>and</a:t>
            </a:r>
            <a:endParaRPr lang="hr-HR" sz="1600" dirty="0" smtClean="0"/>
          </a:p>
          <a:p>
            <a:r>
              <a:rPr lang="hr-HR" sz="1600" dirty="0" err="1" smtClean="0"/>
              <a:t>movement</a:t>
            </a:r>
            <a:endParaRPr lang="hr-HR" sz="1600" dirty="0" smtClean="0"/>
          </a:p>
        </p:txBody>
      </p:sp>
      <p:sp>
        <p:nvSpPr>
          <p:cNvPr id="9" name="TextBox 8"/>
          <p:cNvSpPr txBox="1"/>
          <p:nvPr/>
        </p:nvSpPr>
        <p:spPr>
          <a:xfrm>
            <a:off x="7984987" y="4005064"/>
            <a:ext cx="1069395" cy="584775"/>
          </a:xfrm>
          <a:prstGeom prst="rect">
            <a:avLst/>
          </a:prstGeom>
          <a:noFill/>
        </p:spPr>
        <p:txBody>
          <a:bodyPr wrap="none" rtlCol="0">
            <a:spAutoFit/>
          </a:bodyPr>
          <a:lstStyle/>
          <a:p>
            <a:r>
              <a:rPr lang="hr-HR" sz="1600" dirty="0" err="1" smtClean="0"/>
              <a:t>Salience</a:t>
            </a:r>
            <a:endParaRPr lang="hr-HR" sz="1600" dirty="0" smtClean="0"/>
          </a:p>
          <a:p>
            <a:r>
              <a:rPr lang="hr-HR" sz="1600" dirty="0" err="1" smtClean="0"/>
              <a:t>processing</a:t>
            </a:r>
            <a:endParaRPr lang="hr-HR" sz="1600" dirty="0" smtClean="0"/>
          </a:p>
        </p:txBody>
      </p:sp>
      <p:sp>
        <p:nvSpPr>
          <p:cNvPr id="10" name="TextBox 9"/>
          <p:cNvSpPr txBox="1"/>
          <p:nvPr/>
        </p:nvSpPr>
        <p:spPr>
          <a:xfrm>
            <a:off x="179512" y="4068361"/>
            <a:ext cx="1014445" cy="584775"/>
          </a:xfrm>
          <a:prstGeom prst="rect">
            <a:avLst/>
          </a:prstGeom>
          <a:noFill/>
        </p:spPr>
        <p:txBody>
          <a:bodyPr wrap="none" rtlCol="0">
            <a:spAutoFit/>
          </a:bodyPr>
          <a:lstStyle/>
          <a:p>
            <a:r>
              <a:rPr lang="hr-HR" sz="1600" dirty="0" smtClean="0"/>
              <a:t>DMN</a:t>
            </a:r>
          </a:p>
          <a:p>
            <a:r>
              <a:rPr lang="hr-HR" sz="1600" dirty="0" smtClean="0"/>
              <a:t>(</a:t>
            </a:r>
            <a:r>
              <a:rPr lang="hr-HR" sz="1600" dirty="0" err="1" smtClean="0"/>
              <a:t>memory</a:t>
            </a:r>
            <a:r>
              <a:rPr lang="hr-HR" sz="1600" dirty="0" smtClean="0"/>
              <a:t>)</a:t>
            </a:r>
          </a:p>
        </p:txBody>
      </p:sp>
      <p:sp>
        <p:nvSpPr>
          <p:cNvPr id="11" name="TextBox 10"/>
          <p:cNvSpPr txBox="1"/>
          <p:nvPr/>
        </p:nvSpPr>
        <p:spPr>
          <a:xfrm>
            <a:off x="179512" y="5445224"/>
            <a:ext cx="973985" cy="584775"/>
          </a:xfrm>
          <a:prstGeom prst="rect">
            <a:avLst/>
          </a:prstGeom>
          <a:noFill/>
        </p:spPr>
        <p:txBody>
          <a:bodyPr wrap="none" rtlCol="0">
            <a:spAutoFit/>
          </a:bodyPr>
          <a:lstStyle/>
          <a:p>
            <a:r>
              <a:rPr lang="hr-HR" sz="1600" dirty="0" err="1" smtClean="0"/>
              <a:t>Executive</a:t>
            </a:r>
            <a:endParaRPr lang="hr-HR" sz="1600" dirty="0"/>
          </a:p>
          <a:p>
            <a:r>
              <a:rPr lang="hr-HR" sz="1600" dirty="0" err="1" smtClean="0"/>
              <a:t>control</a:t>
            </a:r>
            <a:endParaRPr lang="hr-HR" sz="1600" dirty="0" smtClean="0"/>
          </a:p>
        </p:txBody>
      </p:sp>
      <p:sp>
        <p:nvSpPr>
          <p:cNvPr id="12" name="TextBox 11"/>
          <p:cNvSpPr txBox="1"/>
          <p:nvPr/>
        </p:nvSpPr>
        <p:spPr>
          <a:xfrm>
            <a:off x="8028384" y="5364505"/>
            <a:ext cx="980781" cy="584775"/>
          </a:xfrm>
          <a:prstGeom prst="rect">
            <a:avLst/>
          </a:prstGeom>
          <a:noFill/>
        </p:spPr>
        <p:txBody>
          <a:bodyPr wrap="none" rtlCol="0">
            <a:spAutoFit/>
          </a:bodyPr>
          <a:lstStyle/>
          <a:p>
            <a:r>
              <a:rPr lang="hr-HR" sz="1600" dirty="0" err="1" smtClean="0"/>
              <a:t>Executive</a:t>
            </a:r>
            <a:endParaRPr lang="hr-HR" sz="1600" dirty="0"/>
          </a:p>
          <a:p>
            <a:r>
              <a:rPr lang="hr-HR" sz="1600" dirty="0" err="1" smtClean="0"/>
              <a:t>control</a:t>
            </a:r>
            <a:endParaRPr lang="hr-HR" sz="1600" dirty="0" smtClean="0"/>
          </a:p>
        </p:txBody>
      </p:sp>
      <p:sp>
        <p:nvSpPr>
          <p:cNvPr id="14" name="TextBox 13"/>
          <p:cNvSpPr txBox="1"/>
          <p:nvPr/>
        </p:nvSpPr>
        <p:spPr>
          <a:xfrm>
            <a:off x="4277882" y="6396482"/>
            <a:ext cx="4896544" cy="461665"/>
          </a:xfrm>
          <a:prstGeom prst="rect">
            <a:avLst/>
          </a:prstGeom>
          <a:noFill/>
        </p:spPr>
        <p:txBody>
          <a:bodyPr wrap="square" rtlCol="0">
            <a:spAutoFit/>
          </a:bodyPr>
          <a:lstStyle/>
          <a:p>
            <a:r>
              <a:rPr lang="hr-HR" sz="1200" dirty="0" err="1" smtClean="0">
                <a:solidFill>
                  <a:srgbClr val="FFC000"/>
                </a:solidFill>
              </a:rPr>
              <a:t>Beckman</a:t>
            </a:r>
            <a:r>
              <a:rPr lang="hr-HR" sz="1200" dirty="0" smtClean="0">
                <a:solidFill>
                  <a:srgbClr val="FFC000"/>
                </a:solidFill>
              </a:rPr>
              <a:t> et al., 2005, </a:t>
            </a:r>
            <a:r>
              <a:rPr lang="en-US" sz="1200" dirty="0" err="1" smtClean="0">
                <a:solidFill>
                  <a:srgbClr val="FFC000"/>
                </a:solidFill>
              </a:rPr>
              <a:t>Philos</a:t>
            </a:r>
            <a:r>
              <a:rPr lang="hr-HR" sz="1200" dirty="0" smtClean="0">
                <a:solidFill>
                  <a:srgbClr val="FFC000"/>
                </a:solidFill>
              </a:rPr>
              <a:t>.</a:t>
            </a:r>
            <a:r>
              <a:rPr lang="en-US" sz="1200" dirty="0" smtClean="0">
                <a:solidFill>
                  <a:srgbClr val="FFC000"/>
                </a:solidFill>
              </a:rPr>
              <a:t> Trans</a:t>
            </a:r>
            <a:r>
              <a:rPr lang="hr-HR" sz="1200" dirty="0" smtClean="0">
                <a:solidFill>
                  <a:srgbClr val="FFC000"/>
                </a:solidFill>
              </a:rPr>
              <a:t>.</a:t>
            </a:r>
            <a:r>
              <a:rPr lang="en-US" sz="1200" dirty="0" smtClean="0">
                <a:solidFill>
                  <a:srgbClr val="FFC000"/>
                </a:solidFill>
              </a:rPr>
              <a:t> </a:t>
            </a:r>
            <a:r>
              <a:rPr lang="en-US" sz="1200" dirty="0">
                <a:solidFill>
                  <a:srgbClr val="FFC000"/>
                </a:solidFill>
              </a:rPr>
              <a:t>R </a:t>
            </a:r>
            <a:r>
              <a:rPr lang="en-US" sz="1200" dirty="0" err="1" smtClean="0">
                <a:solidFill>
                  <a:srgbClr val="FFC000"/>
                </a:solidFill>
              </a:rPr>
              <a:t>Soc</a:t>
            </a:r>
            <a:r>
              <a:rPr lang="hr-HR" sz="1200" dirty="0" smtClean="0">
                <a:solidFill>
                  <a:srgbClr val="FFC000"/>
                </a:solidFill>
              </a:rPr>
              <a:t>. </a:t>
            </a:r>
            <a:r>
              <a:rPr lang="en-US" sz="1200" dirty="0" err="1" smtClean="0">
                <a:solidFill>
                  <a:srgbClr val="FFC000"/>
                </a:solidFill>
              </a:rPr>
              <a:t>Lond</a:t>
            </a:r>
            <a:r>
              <a:rPr lang="hr-HR" sz="1200" dirty="0" smtClean="0">
                <a:solidFill>
                  <a:srgbClr val="FFC000"/>
                </a:solidFill>
              </a:rPr>
              <a:t>.</a:t>
            </a:r>
            <a:r>
              <a:rPr lang="en-US" sz="1200" dirty="0" smtClean="0">
                <a:solidFill>
                  <a:srgbClr val="FFC000"/>
                </a:solidFill>
              </a:rPr>
              <a:t> B</a:t>
            </a:r>
            <a:r>
              <a:rPr lang="hr-HR" sz="1200" dirty="0" smtClean="0">
                <a:solidFill>
                  <a:srgbClr val="FFC000"/>
                </a:solidFill>
              </a:rPr>
              <a:t>,</a:t>
            </a:r>
            <a:r>
              <a:rPr lang="en-US" sz="1200" dirty="0" smtClean="0">
                <a:solidFill>
                  <a:srgbClr val="FFC000"/>
                </a:solidFill>
              </a:rPr>
              <a:t> 2005</a:t>
            </a:r>
            <a:r>
              <a:rPr lang="hr-HR" sz="1200" dirty="0" smtClean="0">
                <a:solidFill>
                  <a:srgbClr val="FFC000"/>
                </a:solidFill>
              </a:rPr>
              <a:t>, </a:t>
            </a:r>
            <a:r>
              <a:rPr lang="en-US" sz="1200" dirty="0" smtClean="0">
                <a:solidFill>
                  <a:srgbClr val="FFC000"/>
                </a:solidFill>
              </a:rPr>
              <a:t>360</a:t>
            </a:r>
            <a:r>
              <a:rPr lang="hr-HR" sz="1200" dirty="0" smtClean="0">
                <a:solidFill>
                  <a:srgbClr val="FFC000"/>
                </a:solidFill>
              </a:rPr>
              <a:t>, </a:t>
            </a:r>
            <a:r>
              <a:rPr lang="en-US" sz="1200" dirty="0" smtClean="0">
                <a:solidFill>
                  <a:srgbClr val="FFC000"/>
                </a:solidFill>
              </a:rPr>
              <a:t>1001–1013</a:t>
            </a:r>
            <a:endParaRPr lang="hr-HR" sz="1200" dirty="0" smtClean="0">
              <a:solidFill>
                <a:srgbClr val="FFC000"/>
              </a:solidFill>
            </a:endParaRPr>
          </a:p>
          <a:p>
            <a:r>
              <a:rPr lang="hr-HR" sz="1200" dirty="0" err="1" smtClean="0">
                <a:solidFill>
                  <a:srgbClr val="FFC000"/>
                </a:solidFill>
              </a:rPr>
              <a:t>Greicius</a:t>
            </a:r>
            <a:r>
              <a:rPr lang="hr-HR" sz="1200" dirty="0" smtClean="0">
                <a:solidFill>
                  <a:srgbClr val="FFC000"/>
                </a:solidFill>
              </a:rPr>
              <a:t> M, </a:t>
            </a:r>
            <a:r>
              <a:rPr lang="hr-HR" sz="1200" dirty="0" err="1" smtClean="0">
                <a:solidFill>
                  <a:srgbClr val="FFC000"/>
                </a:solidFill>
              </a:rPr>
              <a:t>Curr</a:t>
            </a:r>
            <a:r>
              <a:rPr lang="hr-HR" sz="1200" dirty="0" smtClean="0">
                <a:solidFill>
                  <a:srgbClr val="FFC000"/>
                </a:solidFill>
              </a:rPr>
              <a:t>. </a:t>
            </a:r>
            <a:r>
              <a:rPr lang="hr-HR" sz="1200" dirty="0" err="1" smtClean="0">
                <a:solidFill>
                  <a:srgbClr val="FFC000"/>
                </a:solidFill>
              </a:rPr>
              <a:t>Opin</a:t>
            </a:r>
            <a:r>
              <a:rPr lang="hr-HR" sz="1200" dirty="0" smtClean="0">
                <a:solidFill>
                  <a:srgbClr val="FFC000"/>
                </a:solidFill>
              </a:rPr>
              <a:t>. </a:t>
            </a:r>
            <a:r>
              <a:rPr lang="hr-HR" sz="1200" dirty="0" err="1" smtClean="0">
                <a:solidFill>
                  <a:srgbClr val="FFC000"/>
                </a:solidFill>
              </a:rPr>
              <a:t>Neurol</a:t>
            </a:r>
            <a:r>
              <a:rPr lang="hr-HR" sz="1200" dirty="0" smtClean="0">
                <a:solidFill>
                  <a:srgbClr val="FFC000"/>
                </a:solidFill>
              </a:rPr>
              <a:t>., 2008, 21, 424-430</a:t>
            </a:r>
            <a:endParaRPr lang="en-US" sz="1200" dirty="0">
              <a:solidFill>
                <a:srgbClr val="FFC000"/>
              </a:solidFill>
            </a:endParaRPr>
          </a:p>
        </p:txBody>
      </p:sp>
    </p:spTree>
    <p:extLst>
      <p:ext uri="{BB962C8B-B14F-4D97-AF65-F5344CB8AC3E}">
        <p14:creationId xmlns:p14="http://schemas.microsoft.com/office/powerpoint/2010/main" val="16089061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712968" cy="1143000"/>
          </a:xfrm>
        </p:spPr>
        <p:txBody>
          <a:bodyPr>
            <a:normAutofit/>
          </a:bodyPr>
          <a:lstStyle/>
          <a:p>
            <a:r>
              <a:rPr lang="hr-HR" sz="3600" b="1" dirty="0" smtClean="0">
                <a:solidFill>
                  <a:srgbClr val="FFFF00"/>
                </a:solidFill>
              </a:rPr>
              <a:t>DMN </a:t>
            </a:r>
            <a:r>
              <a:rPr lang="hr-HR" sz="3600" b="1" dirty="0" err="1" smtClean="0">
                <a:solidFill>
                  <a:srgbClr val="FFFF00"/>
                </a:solidFill>
              </a:rPr>
              <a:t>activity</a:t>
            </a:r>
            <a:r>
              <a:rPr lang="hr-HR" sz="3600" b="1" dirty="0" smtClean="0">
                <a:solidFill>
                  <a:srgbClr val="FFFF00"/>
                </a:solidFill>
              </a:rPr>
              <a:t> at </a:t>
            </a:r>
            <a:r>
              <a:rPr lang="hr-HR" sz="3600" b="1" dirty="0" err="1" smtClean="0">
                <a:solidFill>
                  <a:srgbClr val="FFFF00"/>
                </a:solidFill>
              </a:rPr>
              <a:t>individual</a:t>
            </a:r>
            <a:r>
              <a:rPr lang="hr-HR" sz="3600" b="1" dirty="0" smtClean="0">
                <a:solidFill>
                  <a:srgbClr val="FFFF00"/>
                </a:solidFill>
              </a:rPr>
              <a:t> </a:t>
            </a:r>
            <a:r>
              <a:rPr lang="hr-HR" sz="3600" b="1" dirty="0" err="1" smtClean="0">
                <a:solidFill>
                  <a:srgbClr val="FFFF00"/>
                </a:solidFill>
              </a:rPr>
              <a:t>and</a:t>
            </a:r>
            <a:r>
              <a:rPr lang="hr-HR" sz="3600" b="1" dirty="0" smtClean="0">
                <a:solidFill>
                  <a:srgbClr val="FFFF00"/>
                </a:solidFill>
              </a:rPr>
              <a:t> </a:t>
            </a:r>
            <a:r>
              <a:rPr lang="hr-HR" sz="3600" b="1" dirty="0" err="1" smtClean="0">
                <a:solidFill>
                  <a:srgbClr val="FFFF00"/>
                </a:solidFill>
              </a:rPr>
              <a:t>group</a:t>
            </a:r>
            <a:r>
              <a:rPr lang="hr-HR" sz="3600" b="1" dirty="0" smtClean="0">
                <a:solidFill>
                  <a:srgbClr val="FFFF00"/>
                </a:solidFill>
              </a:rPr>
              <a:t> </a:t>
            </a:r>
            <a:r>
              <a:rPr lang="hr-HR" sz="3600" b="1" dirty="0" err="1" smtClean="0">
                <a:solidFill>
                  <a:srgbClr val="FFFF00"/>
                </a:solidFill>
              </a:rPr>
              <a:t>level</a:t>
            </a:r>
            <a:endParaRPr lang="en-US" sz="3600" b="1"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484784"/>
            <a:ext cx="8229600" cy="3836522"/>
          </a:xfrm>
        </p:spPr>
      </p:pic>
      <p:sp>
        <p:nvSpPr>
          <p:cNvPr id="5" name="TextBox 4"/>
          <p:cNvSpPr txBox="1"/>
          <p:nvPr/>
        </p:nvSpPr>
        <p:spPr>
          <a:xfrm>
            <a:off x="827584" y="5589240"/>
            <a:ext cx="4104456" cy="646331"/>
          </a:xfrm>
          <a:prstGeom prst="rect">
            <a:avLst/>
          </a:prstGeom>
          <a:noFill/>
        </p:spPr>
        <p:txBody>
          <a:bodyPr wrap="square" rtlCol="0">
            <a:spAutoFit/>
          </a:bodyPr>
          <a:lstStyle/>
          <a:p>
            <a:r>
              <a:rPr lang="hr-HR" dirty="0" err="1" smtClean="0"/>
              <a:t>Individual</a:t>
            </a:r>
            <a:r>
              <a:rPr lang="hr-HR" dirty="0" smtClean="0"/>
              <a:t> </a:t>
            </a:r>
            <a:r>
              <a:rPr lang="hr-HR" dirty="0" err="1" smtClean="0"/>
              <a:t>best</a:t>
            </a:r>
            <a:r>
              <a:rPr lang="hr-HR" dirty="0" smtClean="0"/>
              <a:t> </a:t>
            </a:r>
            <a:r>
              <a:rPr lang="hr-HR" dirty="0" err="1" smtClean="0"/>
              <a:t>fit</a:t>
            </a:r>
            <a:r>
              <a:rPr lang="hr-HR" dirty="0" smtClean="0"/>
              <a:t> to standard DMN </a:t>
            </a:r>
            <a:r>
              <a:rPr lang="hr-HR" dirty="0" err="1" smtClean="0"/>
              <a:t>template</a:t>
            </a:r>
            <a:r>
              <a:rPr lang="hr-HR" dirty="0" smtClean="0"/>
              <a:t> </a:t>
            </a:r>
            <a:r>
              <a:rPr lang="hr-HR" dirty="0" err="1" smtClean="0"/>
              <a:t>among</a:t>
            </a:r>
            <a:r>
              <a:rPr lang="hr-HR" dirty="0" smtClean="0"/>
              <a:t> 26 </a:t>
            </a:r>
            <a:r>
              <a:rPr lang="hr-HR" dirty="0" err="1" smtClean="0"/>
              <a:t>components</a:t>
            </a:r>
            <a:endParaRPr lang="en-US" dirty="0"/>
          </a:p>
        </p:txBody>
      </p:sp>
      <p:sp>
        <p:nvSpPr>
          <p:cNvPr id="6" name="TextBox 5"/>
          <p:cNvSpPr txBox="1"/>
          <p:nvPr/>
        </p:nvSpPr>
        <p:spPr>
          <a:xfrm>
            <a:off x="5004048" y="5589240"/>
            <a:ext cx="3672408" cy="369332"/>
          </a:xfrm>
          <a:prstGeom prst="rect">
            <a:avLst/>
          </a:prstGeom>
          <a:noFill/>
        </p:spPr>
        <p:txBody>
          <a:bodyPr wrap="square" rtlCol="0">
            <a:spAutoFit/>
          </a:bodyPr>
          <a:lstStyle/>
          <a:p>
            <a:r>
              <a:rPr lang="hr-HR" dirty="0" err="1" smtClean="0"/>
              <a:t>Computed</a:t>
            </a:r>
            <a:r>
              <a:rPr lang="hr-HR" dirty="0" smtClean="0"/>
              <a:t> </a:t>
            </a:r>
            <a:r>
              <a:rPr lang="hr-HR" dirty="0" err="1" smtClean="0"/>
              <a:t>from</a:t>
            </a:r>
            <a:r>
              <a:rPr lang="hr-HR" dirty="0" smtClean="0"/>
              <a:t> 13 </a:t>
            </a:r>
            <a:r>
              <a:rPr lang="hr-HR" dirty="0" err="1" smtClean="0"/>
              <a:t>mean</a:t>
            </a:r>
            <a:r>
              <a:rPr lang="hr-HR" dirty="0" smtClean="0"/>
              <a:t> </a:t>
            </a:r>
            <a:r>
              <a:rPr lang="hr-HR" dirty="0" err="1" smtClean="0"/>
              <a:t>images</a:t>
            </a:r>
            <a:endParaRPr lang="en-US" dirty="0"/>
          </a:p>
        </p:txBody>
      </p:sp>
      <p:sp>
        <p:nvSpPr>
          <p:cNvPr id="7" name="TextBox 6"/>
          <p:cNvSpPr txBox="1"/>
          <p:nvPr/>
        </p:nvSpPr>
        <p:spPr>
          <a:xfrm>
            <a:off x="3707904" y="6396482"/>
            <a:ext cx="5466522" cy="338554"/>
          </a:xfrm>
          <a:prstGeom prst="rect">
            <a:avLst/>
          </a:prstGeom>
          <a:noFill/>
        </p:spPr>
        <p:txBody>
          <a:bodyPr wrap="square" rtlCol="0">
            <a:spAutoFit/>
          </a:bodyPr>
          <a:lstStyle/>
          <a:p>
            <a:r>
              <a:rPr lang="hr-HR" sz="1600" dirty="0" err="1" smtClean="0">
                <a:solidFill>
                  <a:srgbClr val="FFC000"/>
                </a:solidFill>
              </a:rPr>
              <a:t>Greicius</a:t>
            </a:r>
            <a:r>
              <a:rPr lang="hr-HR" sz="1600" dirty="0" smtClean="0">
                <a:solidFill>
                  <a:srgbClr val="FFC000"/>
                </a:solidFill>
              </a:rPr>
              <a:t> </a:t>
            </a:r>
            <a:r>
              <a:rPr lang="hr-HR" sz="1600" dirty="0" err="1" smtClean="0">
                <a:solidFill>
                  <a:srgbClr val="FFC000"/>
                </a:solidFill>
              </a:rPr>
              <a:t>and</a:t>
            </a:r>
            <a:r>
              <a:rPr lang="hr-HR" sz="1600" dirty="0" smtClean="0">
                <a:solidFill>
                  <a:srgbClr val="FFC000"/>
                </a:solidFill>
              </a:rPr>
              <a:t> </a:t>
            </a:r>
            <a:r>
              <a:rPr lang="hr-HR" sz="1600" dirty="0" err="1" smtClean="0">
                <a:solidFill>
                  <a:srgbClr val="FFC000"/>
                </a:solidFill>
              </a:rPr>
              <a:t>Menon</a:t>
            </a:r>
            <a:r>
              <a:rPr lang="hr-HR" sz="1600" dirty="0" smtClean="0">
                <a:solidFill>
                  <a:srgbClr val="FFC000"/>
                </a:solidFill>
              </a:rPr>
              <a:t>, J. </a:t>
            </a:r>
            <a:r>
              <a:rPr lang="hr-HR" sz="1600" dirty="0" err="1" smtClean="0">
                <a:solidFill>
                  <a:srgbClr val="FFC000"/>
                </a:solidFill>
              </a:rPr>
              <a:t>Cogn</a:t>
            </a:r>
            <a:r>
              <a:rPr lang="hr-HR" sz="1600" dirty="0" smtClean="0">
                <a:solidFill>
                  <a:srgbClr val="FFC000"/>
                </a:solidFill>
              </a:rPr>
              <a:t>. </a:t>
            </a:r>
            <a:r>
              <a:rPr lang="hr-HR" sz="1600" dirty="0" err="1" smtClean="0">
                <a:solidFill>
                  <a:srgbClr val="FFC000"/>
                </a:solidFill>
              </a:rPr>
              <a:t>Neurosci</a:t>
            </a:r>
            <a:r>
              <a:rPr lang="hr-HR" sz="1600" dirty="0" smtClean="0">
                <a:solidFill>
                  <a:srgbClr val="FFC000"/>
                </a:solidFill>
              </a:rPr>
              <a:t>., 2004, 16, 1484-1492</a:t>
            </a:r>
            <a:endParaRPr lang="en-US" sz="1600" dirty="0">
              <a:solidFill>
                <a:srgbClr val="FFC000"/>
              </a:solidFill>
            </a:endParaRPr>
          </a:p>
        </p:txBody>
      </p:sp>
    </p:spTree>
    <p:extLst>
      <p:ext uri="{BB962C8B-B14F-4D97-AF65-F5344CB8AC3E}">
        <p14:creationId xmlns:p14="http://schemas.microsoft.com/office/powerpoint/2010/main" val="16879518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61048"/>
            <a:ext cx="9108504" cy="4248472"/>
          </a:xfrm>
        </p:spPr>
        <p:txBody>
          <a:bodyPr>
            <a:normAutofit/>
          </a:bodyPr>
          <a:lstStyle/>
          <a:p>
            <a:r>
              <a:rPr lang="en-US" sz="1800" dirty="0"/>
              <a:t>It seems that DMN connectivity </a:t>
            </a:r>
            <a:r>
              <a:rPr lang="en-US" sz="1800" dirty="0">
                <a:solidFill>
                  <a:srgbClr val="FFFF00"/>
                </a:solidFill>
              </a:rPr>
              <a:t>reflects the level of consciousness </a:t>
            </a:r>
            <a:r>
              <a:rPr lang="en-US" sz="1800" dirty="0" smtClean="0"/>
              <a:t>(</a:t>
            </a:r>
            <a:r>
              <a:rPr lang="hr-HR" sz="1800" dirty="0" err="1" smtClean="0">
                <a:solidFill>
                  <a:srgbClr val="FFC000"/>
                </a:solidFill>
              </a:rPr>
              <a:t>Greicius</a:t>
            </a:r>
            <a:r>
              <a:rPr lang="hr-HR" sz="1800" dirty="0" smtClean="0">
                <a:solidFill>
                  <a:srgbClr val="FFC000"/>
                </a:solidFill>
              </a:rPr>
              <a:t> et al., Hum. </a:t>
            </a:r>
            <a:r>
              <a:rPr lang="hr-HR" sz="1800" dirty="0" err="1" smtClean="0">
                <a:solidFill>
                  <a:srgbClr val="FFC000"/>
                </a:solidFill>
              </a:rPr>
              <a:t>Brain</a:t>
            </a:r>
            <a:r>
              <a:rPr lang="hr-HR" sz="1800" dirty="0" smtClean="0">
                <a:solidFill>
                  <a:srgbClr val="FFC000"/>
                </a:solidFill>
              </a:rPr>
              <a:t> </a:t>
            </a:r>
            <a:r>
              <a:rPr lang="hr-HR" sz="1800" dirty="0" err="1" smtClean="0">
                <a:solidFill>
                  <a:srgbClr val="FFC000"/>
                </a:solidFill>
              </a:rPr>
              <a:t>Mapp</a:t>
            </a:r>
            <a:r>
              <a:rPr lang="hr-HR" sz="1800" dirty="0" smtClean="0">
                <a:solidFill>
                  <a:srgbClr val="FFC000"/>
                </a:solidFill>
              </a:rPr>
              <a:t>., 2008</a:t>
            </a:r>
            <a:r>
              <a:rPr lang="hr-HR" sz="1800" dirty="0" smtClean="0"/>
              <a:t>; </a:t>
            </a:r>
            <a:r>
              <a:rPr lang="en-US" sz="1800" dirty="0" err="1" smtClean="0">
                <a:solidFill>
                  <a:srgbClr val="FFC000"/>
                </a:solidFill>
              </a:rPr>
              <a:t>Vanhaudenhuyse</a:t>
            </a:r>
            <a:r>
              <a:rPr lang="en-US" sz="1800" dirty="0" smtClean="0">
                <a:solidFill>
                  <a:srgbClr val="FFC000"/>
                </a:solidFill>
              </a:rPr>
              <a:t> </a:t>
            </a:r>
            <a:r>
              <a:rPr lang="en-US" sz="1800" dirty="0">
                <a:solidFill>
                  <a:srgbClr val="FFC000"/>
                </a:solidFill>
              </a:rPr>
              <a:t>et al., Brain, 2010</a:t>
            </a:r>
            <a:r>
              <a:rPr lang="en-US" sz="1800" dirty="0"/>
              <a:t>), generates </a:t>
            </a:r>
            <a:r>
              <a:rPr lang="en-US" sz="1800" u="sng" dirty="0"/>
              <a:t>spontaneous thoughts, and preferentially activates when individuals engage in internal tasks such as daydreaming, envisioning the future, and retrieving memories</a:t>
            </a:r>
            <a:r>
              <a:rPr lang="en-US" sz="1800" dirty="0"/>
              <a:t>, while it is </a:t>
            </a:r>
            <a:r>
              <a:rPr lang="en-US" sz="1800" dirty="0">
                <a:solidFill>
                  <a:srgbClr val="FFFF00"/>
                </a:solidFill>
              </a:rPr>
              <a:t>negatively correlated with brain systems that focus on external visual </a:t>
            </a:r>
            <a:r>
              <a:rPr lang="en-US" sz="1800" dirty="0" smtClean="0">
                <a:solidFill>
                  <a:srgbClr val="FFFF00"/>
                </a:solidFill>
              </a:rPr>
              <a:t>signals</a:t>
            </a:r>
            <a:endParaRPr lang="hr-HR" sz="1800" dirty="0" smtClean="0">
              <a:solidFill>
                <a:srgbClr val="FFFF00"/>
              </a:solidFill>
            </a:endParaRPr>
          </a:p>
          <a:p>
            <a:r>
              <a:rPr lang="en-US" sz="1800" dirty="0"/>
              <a:t>In a subject resting quietly for 8 min during an </a:t>
            </a:r>
            <a:r>
              <a:rPr lang="en-US" sz="1800" dirty="0" smtClean="0"/>
              <a:t>fMRI</a:t>
            </a:r>
            <a:r>
              <a:rPr lang="hr-HR" sz="1800" dirty="0" smtClean="0"/>
              <a:t> </a:t>
            </a:r>
            <a:r>
              <a:rPr lang="en-US" sz="1800" dirty="0" smtClean="0"/>
              <a:t>scan</a:t>
            </a:r>
            <a:r>
              <a:rPr lang="en-US" sz="1800" dirty="0"/>
              <a:t>, </a:t>
            </a:r>
            <a:r>
              <a:rPr lang="en-US" sz="1800" dirty="0" smtClean="0">
                <a:solidFill>
                  <a:srgbClr val="FFFF00"/>
                </a:solidFill>
              </a:rPr>
              <a:t>BOLD</a:t>
            </a:r>
            <a:r>
              <a:rPr lang="hr-HR" sz="1800" dirty="0" smtClean="0">
                <a:solidFill>
                  <a:srgbClr val="FFFF00"/>
                </a:solidFill>
              </a:rPr>
              <a:t> </a:t>
            </a:r>
            <a:r>
              <a:rPr lang="en-US" sz="1800" dirty="0" smtClean="0">
                <a:solidFill>
                  <a:srgbClr val="FFFF00"/>
                </a:solidFill>
              </a:rPr>
              <a:t>signal </a:t>
            </a:r>
            <a:r>
              <a:rPr lang="en-US" sz="1800" dirty="0">
                <a:solidFill>
                  <a:srgbClr val="FFFF00"/>
                </a:solidFill>
              </a:rPr>
              <a:t>will fluctuate up and down at a very </a:t>
            </a:r>
            <a:r>
              <a:rPr lang="en-US" sz="1800" dirty="0" smtClean="0">
                <a:solidFill>
                  <a:srgbClr val="FFFF00"/>
                </a:solidFill>
              </a:rPr>
              <a:t>low</a:t>
            </a:r>
            <a:r>
              <a:rPr lang="hr-HR" sz="1800" dirty="0" smtClean="0">
                <a:solidFill>
                  <a:srgbClr val="FFFF00"/>
                </a:solidFill>
              </a:rPr>
              <a:t> </a:t>
            </a:r>
            <a:r>
              <a:rPr lang="en-US" sz="1800" dirty="0" smtClean="0">
                <a:solidFill>
                  <a:srgbClr val="FFFF00"/>
                </a:solidFill>
              </a:rPr>
              <a:t>frequency </a:t>
            </a:r>
            <a:r>
              <a:rPr lang="en-US" sz="1800" dirty="0">
                <a:solidFill>
                  <a:srgbClr val="FFFF00"/>
                </a:solidFill>
              </a:rPr>
              <a:t>(</a:t>
            </a:r>
            <a:r>
              <a:rPr lang="en-US" sz="1800" i="1" dirty="0">
                <a:solidFill>
                  <a:srgbClr val="FFFF00"/>
                </a:solidFill>
              </a:rPr>
              <a:t>&lt;</a:t>
            </a:r>
            <a:r>
              <a:rPr lang="en-US" sz="1800" dirty="0">
                <a:solidFill>
                  <a:srgbClr val="FFFF00"/>
                </a:solidFill>
              </a:rPr>
              <a:t>0.1 Hz</a:t>
            </a:r>
            <a:r>
              <a:rPr lang="en-US" sz="1800" dirty="0" smtClean="0">
                <a:solidFill>
                  <a:srgbClr val="FFFF00"/>
                </a:solidFill>
              </a:rPr>
              <a:t>)</a:t>
            </a:r>
            <a:r>
              <a:rPr lang="hr-HR" sz="1800" dirty="0" smtClean="0">
                <a:solidFill>
                  <a:srgbClr val="FFFF00"/>
                </a:solidFill>
              </a:rPr>
              <a:t> </a:t>
            </a:r>
            <a:r>
              <a:rPr lang="hr-HR" sz="1800" dirty="0" smtClean="0"/>
              <a:t>-</a:t>
            </a:r>
            <a:r>
              <a:rPr lang="en-US" sz="1800" dirty="0" smtClean="0"/>
              <a:t> </a:t>
            </a:r>
            <a:r>
              <a:rPr lang="hr-HR" sz="1800" dirty="0"/>
              <a:t>t</a:t>
            </a:r>
            <a:r>
              <a:rPr lang="en-US" sz="1800" dirty="0" err="1" smtClean="0"/>
              <a:t>hese</a:t>
            </a:r>
            <a:r>
              <a:rPr lang="en-US" sz="1800" dirty="0" smtClean="0"/>
              <a:t> </a:t>
            </a:r>
            <a:r>
              <a:rPr lang="en-US" sz="1800" dirty="0"/>
              <a:t>low-frequency </a:t>
            </a:r>
            <a:r>
              <a:rPr lang="en-US" sz="1800" dirty="0" smtClean="0"/>
              <a:t>BOLD</a:t>
            </a:r>
            <a:r>
              <a:rPr lang="hr-HR" sz="1800" dirty="0" smtClean="0"/>
              <a:t> </a:t>
            </a:r>
            <a:r>
              <a:rPr lang="en-US" sz="1800" dirty="0" smtClean="0"/>
              <a:t>signal </a:t>
            </a:r>
            <a:r>
              <a:rPr lang="en-US" sz="1800" dirty="0"/>
              <a:t>fluctuations are strongly correlated in </a:t>
            </a:r>
            <a:r>
              <a:rPr lang="en-US" sz="1800" dirty="0" smtClean="0"/>
              <a:t>time</a:t>
            </a:r>
            <a:r>
              <a:rPr lang="hr-HR" sz="1800" dirty="0" smtClean="0"/>
              <a:t> </a:t>
            </a:r>
            <a:r>
              <a:rPr lang="en-US" sz="1800" dirty="0" smtClean="0"/>
              <a:t>across </a:t>
            </a:r>
            <a:r>
              <a:rPr lang="en-US" sz="1800" dirty="0"/>
              <a:t>regions that are known to be </a:t>
            </a:r>
            <a:r>
              <a:rPr lang="en-US" sz="1800" dirty="0" smtClean="0"/>
              <a:t>functionally</a:t>
            </a:r>
            <a:r>
              <a:rPr lang="hr-HR" sz="1800" dirty="0" smtClean="0"/>
              <a:t> </a:t>
            </a:r>
            <a:r>
              <a:rPr lang="hr-HR" sz="1800" dirty="0" err="1" smtClean="0"/>
              <a:t>connected</a:t>
            </a:r>
            <a:endParaRPr lang="hr-HR" sz="1800" dirty="0" smtClean="0"/>
          </a:p>
          <a:p>
            <a:r>
              <a:rPr lang="en-US" sz="1800" dirty="0" smtClean="0"/>
              <a:t>DMN </a:t>
            </a:r>
            <a:r>
              <a:rPr lang="en-US" sz="1800" dirty="0"/>
              <a:t>undergoes developmental changes and </a:t>
            </a:r>
            <a:r>
              <a:rPr lang="en-US" sz="1800" dirty="0" smtClean="0"/>
              <a:t>coherent </a:t>
            </a:r>
            <a:r>
              <a:rPr lang="en-US" sz="1800" dirty="0"/>
              <a:t>neuronal oscillations at a rate lower than 0.1 Hz </a:t>
            </a:r>
            <a:r>
              <a:rPr lang="en-US" sz="1800" dirty="0" smtClean="0">
                <a:solidFill>
                  <a:srgbClr val="FFFF00"/>
                </a:solidFill>
              </a:rPr>
              <a:t>become </a:t>
            </a:r>
            <a:r>
              <a:rPr lang="en-US" sz="1800" dirty="0">
                <a:solidFill>
                  <a:srgbClr val="FFFF00"/>
                </a:solidFill>
              </a:rPr>
              <a:t>more consistent in children aged 9-12 years </a:t>
            </a:r>
            <a:r>
              <a:rPr lang="en-US" sz="1800" dirty="0"/>
              <a:t>and in older </a:t>
            </a:r>
            <a:r>
              <a:rPr lang="en-US" sz="1800" dirty="0" smtClean="0"/>
              <a:t>subjects</a:t>
            </a:r>
            <a:endParaRPr lang="en-US" sz="1800" dirty="0"/>
          </a:p>
        </p:txBody>
      </p:sp>
      <p:sp>
        <p:nvSpPr>
          <p:cNvPr id="5" name="TextBox 4"/>
          <p:cNvSpPr txBox="1"/>
          <p:nvPr/>
        </p:nvSpPr>
        <p:spPr>
          <a:xfrm>
            <a:off x="7452320" y="908720"/>
            <a:ext cx="1512168" cy="2246769"/>
          </a:xfrm>
          <a:prstGeom prst="rect">
            <a:avLst/>
          </a:prstGeom>
          <a:noFill/>
        </p:spPr>
        <p:txBody>
          <a:bodyPr wrap="square" rtlCol="0">
            <a:spAutoFit/>
          </a:bodyPr>
          <a:lstStyle/>
          <a:p>
            <a:r>
              <a:rPr lang="en-US" sz="1400" dirty="0"/>
              <a:t>The DMN </a:t>
            </a:r>
            <a:r>
              <a:rPr lang="en-US" sz="1400" dirty="0" smtClean="0"/>
              <a:t>includes</a:t>
            </a:r>
            <a:r>
              <a:rPr lang="hr-HR" sz="1400" dirty="0" smtClean="0"/>
              <a:t>:</a:t>
            </a:r>
          </a:p>
          <a:p>
            <a:r>
              <a:rPr lang="en-US" sz="1400" u="sng" dirty="0" err="1" smtClean="0">
                <a:solidFill>
                  <a:srgbClr val="FFFF00"/>
                </a:solidFill>
              </a:rPr>
              <a:t>mPFC</a:t>
            </a:r>
            <a:r>
              <a:rPr lang="en-US" sz="1400" dirty="0" smtClean="0"/>
              <a:t>,</a:t>
            </a:r>
            <a:endParaRPr lang="hr-HR" sz="1400" dirty="0" smtClean="0"/>
          </a:p>
          <a:p>
            <a:r>
              <a:rPr lang="en-US" sz="1400" u="sng" dirty="0" smtClean="0">
                <a:solidFill>
                  <a:srgbClr val="FFFF00"/>
                </a:solidFill>
              </a:rPr>
              <a:t>PCC</a:t>
            </a:r>
            <a:r>
              <a:rPr lang="en-US" sz="1400" dirty="0"/>
              <a:t>,</a:t>
            </a:r>
          </a:p>
          <a:p>
            <a:r>
              <a:rPr lang="en-US" sz="1400" u="sng" dirty="0" err="1">
                <a:solidFill>
                  <a:srgbClr val="FFFF00"/>
                </a:solidFill>
              </a:rPr>
              <a:t>precuneus</a:t>
            </a:r>
            <a:r>
              <a:rPr lang="en-US" sz="1400" dirty="0" smtClean="0"/>
              <a:t>,</a:t>
            </a:r>
            <a:endParaRPr lang="hr-HR" sz="1400" dirty="0" smtClean="0"/>
          </a:p>
          <a:p>
            <a:r>
              <a:rPr lang="en-US" sz="1400" u="sng" dirty="0" smtClean="0">
                <a:solidFill>
                  <a:srgbClr val="FFFF00"/>
                </a:solidFill>
              </a:rPr>
              <a:t>ACC</a:t>
            </a:r>
            <a:r>
              <a:rPr lang="en-US" sz="1400" dirty="0"/>
              <a:t>, </a:t>
            </a:r>
            <a:endParaRPr lang="hr-HR" sz="1400" dirty="0" smtClean="0"/>
          </a:p>
          <a:p>
            <a:r>
              <a:rPr lang="en-US" sz="1400" u="sng" dirty="0" smtClean="0">
                <a:solidFill>
                  <a:srgbClr val="FFFF00"/>
                </a:solidFill>
              </a:rPr>
              <a:t>parietal </a:t>
            </a:r>
            <a:r>
              <a:rPr lang="en-US" sz="1400" u="sng" dirty="0">
                <a:solidFill>
                  <a:srgbClr val="FFFF00"/>
                </a:solidFill>
              </a:rPr>
              <a:t>cortex</a:t>
            </a:r>
            <a:r>
              <a:rPr lang="en-US" sz="1400" dirty="0"/>
              <a:t> and in a minority of studies also the </a:t>
            </a:r>
            <a:r>
              <a:rPr lang="en-US" sz="1400" u="sng" dirty="0" smtClean="0">
                <a:solidFill>
                  <a:srgbClr val="FFFF00"/>
                </a:solidFill>
              </a:rPr>
              <a:t>hippocampus</a:t>
            </a:r>
            <a:endParaRPr lang="hr-HR" sz="1400" u="sng" dirty="0">
              <a:solidFill>
                <a:srgbClr val="FFFF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5" y="908720"/>
            <a:ext cx="6912767" cy="2642257"/>
          </a:xfrm>
          <a:prstGeom prst="rect">
            <a:avLst/>
          </a:prstGeom>
        </p:spPr>
      </p:pic>
      <p:sp>
        <p:nvSpPr>
          <p:cNvPr id="9" name="Title 1"/>
          <p:cNvSpPr>
            <a:spLocks noGrp="1"/>
          </p:cNvSpPr>
          <p:nvPr>
            <p:ph type="title"/>
          </p:nvPr>
        </p:nvSpPr>
        <p:spPr>
          <a:xfrm>
            <a:off x="590872" y="-99392"/>
            <a:ext cx="8229600" cy="1143000"/>
          </a:xfrm>
        </p:spPr>
        <p:txBody>
          <a:bodyPr>
            <a:normAutofit/>
          </a:bodyPr>
          <a:lstStyle/>
          <a:p>
            <a:r>
              <a:rPr lang="hr-HR" b="1" dirty="0" err="1" smtClean="0">
                <a:solidFill>
                  <a:srgbClr val="FFFF00"/>
                </a:solidFill>
              </a:rPr>
              <a:t>fMRI</a:t>
            </a:r>
            <a:r>
              <a:rPr lang="hr-HR" b="1" dirty="0" smtClean="0">
                <a:solidFill>
                  <a:srgbClr val="FFFF00"/>
                </a:solidFill>
              </a:rPr>
              <a:t> - </a:t>
            </a:r>
            <a:r>
              <a:rPr lang="hr-HR" b="1" dirty="0" err="1" smtClean="0">
                <a:solidFill>
                  <a:srgbClr val="FFFF00"/>
                </a:solidFill>
              </a:rPr>
              <a:t>default</a:t>
            </a:r>
            <a:r>
              <a:rPr lang="hr-HR" b="1" dirty="0" smtClean="0">
                <a:solidFill>
                  <a:srgbClr val="FFFF00"/>
                </a:solidFill>
              </a:rPr>
              <a:t> mode </a:t>
            </a:r>
            <a:r>
              <a:rPr lang="hr-HR" b="1" dirty="0" err="1" smtClean="0">
                <a:solidFill>
                  <a:srgbClr val="FFFF00"/>
                </a:solidFill>
              </a:rPr>
              <a:t>network</a:t>
            </a:r>
            <a:r>
              <a:rPr lang="hr-HR" b="1" dirty="0" smtClean="0">
                <a:solidFill>
                  <a:srgbClr val="FFFF00"/>
                </a:solidFill>
              </a:rPr>
              <a:t> (DMN)</a:t>
            </a:r>
            <a:endParaRPr lang="en-US" b="1" dirty="0">
              <a:solidFill>
                <a:srgbClr val="FFFF00"/>
              </a:solidFill>
            </a:endParaRPr>
          </a:p>
        </p:txBody>
      </p:sp>
      <p:sp>
        <p:nvSpPr>
          <p:cNvPr id="6" name="TextBox 5"/>
          <p:cNvSpPr txBox="1"/>
          <p:nvPr/>
        </p:nvSpPr>
        <p:spPr>
          <a:xfrm>
            <a:off x="4139952" y="3501008"/>
            <a:ext cx="5112568" cy="307777"/>
          </a:xfrm>
          <a:prstGeom prst="rect">
            <a:avLst/>
          </a:prstGeom>
          <a:noFill/>
        </p:spPr>
        <p:txBody>
          <a:bodyPr wrap="square" rtlCol="0">
            <a:spAutoFit/>
          </a:bodyPr>
          <a:lstStyle/>
          <a:p>
            <a:r>
              <a:rPr lang="hr-HR" sz="1400" dirty="0" err="1" smtClean="0">
                <a:solidFill>
                  <a:srgbClr val="FFC000"/>
                </a:solidFill>
              </a:rPr>
              <a:t>Hafkemeijer</a:t>
            </a:r>
            <a:r>
              <a:rPr lang="hr-HR" sz="1400" dirty="0" smtClean="0">
                <a:solidFill>
                  <a:srgbClr val="FFC000"/>
                </a:solidFill>
              </a:rPr>
              <a:t> et al.,  </a:t>
            </a:r>
            <a:r>
              <a:rPr lang="hr-HR" sz="1400" dirty="0" err="1" smtClean="0">
                <a:solidFill>
                  <a:srgbClr val="FFC000"/>
                </a:solidFill>
              </a:rPr>
              <a:t>Biochim</a:t>
            </a:r>
            <a:r>
              <a:rPr lang="hr-HR" sz="1400" dirty="0" smtClean="0">
                <a:solidFill>
                  <a:srgbClr val="FFC000"/>
                </a:solidFill>
              </a:rPr>
              <a:t>. </a:t>
            </a:r>
            <a:r>
              <a:rPr lang="hr-HR" sz="1400" dirty="0" err="1" smtClean="0">
                <a:solidFill>
                  <a:srgbClr val="FFC000"/>
                </a:solidFill>
              </a:rPr>
              <a:t>Biophys</a:t>
            </a:r>
            <a:r>
              <a:rPr lang="hr-HR" sz="1400" dirty="0" smtClean="0">
                <a:solidFill>
                  <a:srgbClr val="FFC000"/>
                </a:solidFill>
              </a:rPr>
              <a:t>. Acta, 2012, 1822, 431-441</a:t>
            </a:r>
            <a:endParaRPr lang="hr-HR" sz="1400" dirty="0">
              <a:solidFill>
                <a:srgbClr val="FFC000"/>
              </a:solidFill>
            </a:endParaRPr>
          </a:p>
        </p:txBody>
      </p:sp>
    </p:spTree>
    <p:extLst>
      <p:ext uri="{BB962C8B-B14F-4D97-AF65-F5344CB8AC3E}">
        <p14:creationId xmlns:p14="http://schemas.microsoft.com/office/powerpoint/2010/main" val="40781557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0688"/>
            <a:ext cx="9252520" cy="6237312"/>
          </a:xfrm>
        </p:spPr>
        <p:txBody>
          <a:bodyPr>
            <a:normAutofit fontScale="70000" lnSpcReduction="20000"/>
          </a:bodyPr>
          <a:lstStyle/>
          <a:p>
            <a:pPr marL="0" indent="0">
              <a:buNone/>
            </a:pPr>
            <a:r>
              <a:rPr lang="hr-HR" b="1" dirty="0" err="1" smtClean="0">
                <a:solidFill>
                  <a:srgbClr val="FFFF00"/>
                </a:solidFill>
              </a:rPr>
              <a:t>Makroarhitektura</a:t>
            </a:r>
            <a:r>
              <a:rPr lang="hr-HR" b="1" dirty="0" smtClean="0">
                <a:solidFill>
                  <a:srgbClr val="FFFF00"/>
                </a:solidFill>
              </a:rPr>
              <a:t> spoznajnih procesa</a:t>
            </a:r>
          </a:p>
          <a:p>
            <a:pPr marL="0" indent="0">
              <a:buNone/>
            </a:pPr>
            <a:r>
              <a:rPr lang="hr-HR" b="1" dirty="0" smtClean="0">
                <a:solidFill>
                  <a:srgbClr val="FFFF00"/>
                </a:solidFill>
              </a:rPr>
              <a:t>(razina velikih populacija neurona – mreža)</a:t>
            </a:r>
          </a:p>
          <a:p>
            <a:pPr marL="0" indent="0">
              <a:buNone/>
            </a:pPr>
            <a:endParaRPr lang="hr-HR" dirty="0" smtClean="0"/>
          </a:p>
          <a:p>
            <a:pPr marL="0" indent="0">
              <a:buNone/>
            </a:pPr>
            <a:r>
              <a:rPr lang="hr-HR" dirty="0" smtClean="0"/>
              <a:t>Struktura - DTI</a:t>
            </a:r>
          </a:p>
          <a:p>
            <a:pPr marL="0" indent="0">
              <a:buNone/>
            </a:pPr>
            <a:endParaRPr lang="hr-HR" dirty="0" smtClean="0"/>
          </a:p>
          <a:p>
            <a:pPr marL="0" indent="0">
              <a:buNone/>
            </a:pPr>
            <a:r>
              <a:rPr lang="hr-HR" dirty="0" smtClean="0"/>
              <a:t>Funkcija -</a:t>
            </a:r>
          </a:p>
          <a:p>
            <a:r>
              <a:rPr lang="hr-HR" dirty="0" err="1" smtClean="0"/>
              <a:t>fMRI</a:t>
            </a:r>
            <a:r>
              <a:rPr lang="hr-HR" dirty="0" smtClean="0"/>
              <a:t> (</a:t>
            </a:r>
            <a:r>
              <a:rPr lang="hr-HR" dirty="0" err="1" smtClean="0"/>
              <a:t>trMRI</a:t>
            </a:r>
            <a:r>
              <a:rPr lang="hr-HR" dirty="0" smtClean="0"/>
              <a:t>, </a:t>
            </a:r>
            <a:r>
              <a:rPr lang="hr-HR" dirty="0" err="1" smtClean="0"/>
              <a:t>rsMRI</a:t>
            </a:r>
            <a:r>
              <a:rPr lang="hr-HR" dirty="0" smtClean="0"/>
              <a:t>, </a:t>
            </a:r>
            <a:r>
              <a:rPr lang="hr-HR" dirty="0" err="1" smtClean="0"/>
              <a:t>fcMRI</a:t>
            </a:r>
            <a:r>
              <a:rPr lang="hr-HR" dirty="0" smtClean="0"/>
              <a:t> - DMN)</a:t>
            </a:r>
          </a:p>
          <a:p>
            <a:r>
              <a:rPr lang="hr-HR" dirty="0" smtClean="0"/>
              <a:t>SPECT/PET</a:t>
            </a:r>
            <a:endParaRPr lang="hr-HR" dirty="0"/>
          </a:p>
          <a:p>
            <a:r>
              <a:rPr lang="hr-HR" dirty="0" smtClean="0"/>
              <a:t>MEG, MEG + </a:t>
            </a:r>
            <a:r>
              <a:rPr lang="hr-HR" dirty="0" err="1" smtClean="0"/>
              <a:t>fMRI</a:t>
            </a:r>
            <a:endParaRPr lang="hr-HR" dirty="0" smtClean="0"/>
          </a:p>
          <a:p>
            <a:pPr marL="0" indent="0">
              <a:buNone/>
            </a:pPr>
            <a:endParaRPr lang="hr-HR" dirty="0" smtClean="0"/>
          </a:p>
          <a:p>
            <a:pPr marL="0" indent="0">
              <a:buNone/>
            </a:pPr>
            <a:r>
              <a:rPr lang="hr-HR" dirty="0" err="1" smtClean="0"/>
              <a:t>Th</a:t>
            </a:r>
            <a:r>
              <a:rPr lang="hr-HR" dirty="0" smtClean="0"/>
              <a:t> perspektive: TMS (</a:t>
            </a:r>
            <a:r>
              <a:rPr lang="hr-HR" dirty="0" err="1" smtClean="0"/>
              <a:t>spTMS</a:t>
            </a:r>
            <a:r>
              <a:rPr lang="hr-HR" dirty="0" smtClean="0"/>
              <a:t> &amp; </a:t>
            </a:r>
            <a:r>
              <a:rPr lang="hr-HR" dirty="0" err="1" smtClean="0"/>
              <a:t>rTMS</a:t>
            </a:r>
            <a:r>
              <a:rPr lang="hr-HR" dirty="0" smtClean="0"/>
              <a:t>) </a:t>
            </a:r>
            <a:r>
              <a:rPr lang="hr-HR" dirty="0" err="1" smtClean="0"/>
              <a:t>vs</a:t>
            </a:r>
            <a:r>
              <a:rPr lang="hr-HR" dirty="0" smtClean="0"/>
              <a:t> TES (</a:t>
            </a:r>
            <a:r>
              <a:rPr lang="hr-HR" dirty="0" err="1" smtClean="0"/>
              <a:t>tDCS</a:t>
            </a:r>
            <a:r>
              <a:rPr lang="hr-HR" dirty="0" smtClean="0"/>
              <a:t>, </a:t>
            </a:r>
            <a:r>
              <a:rPr lang="hr-HR" dirty="0" err="1" smtClean="0"/>
              <a:t>tRNS</a:t>
            </a:r>
            <a:r>
              <a:rPr lang="hr-HR" dirty="0" smtClean="0"/>
              <a:t>, </a:t>
            </a:r>
            <a:r>
              <a:rPr lang="hr-HR" dirty="0" err="1" smtClean="0"/>
              <a:t>tACS</a:t>
            </a:r>
            <a:r>
              <a:rPr lang="hr-HR" dirty="0" smtClean="0"/>
              <a:t>)</a:t>
            </a:r>
          </a:p>
          <a:p>
            <a:pPr marL="0" indent="0">
              <a:buNone/>
            </a:pPr>
            <a:endParaRPr lang="hr-HR" dirty="0" smtClean="0"/>
          </a:p>
          <a:p>
            <a:pPr marL="0" indent="0">
              <a:buNone/>
            </a:pPr>
            <a:endParaRPr lang="hr-HR" dirty="0" smtClean="0"/>
          </a:p>
          <a:p>
            <a:pPr marL="0" indent="0">
              <a:buNone/>
            </a:pPr>
            <a:r>
              <a:rPr lang="hr-HR" b="1" dirty="0" err="1" smtClean="0">
                <a:solidFill>
                  <a:srgbClr val="FFFF00"/>
                </a:solidFill>
              </a:rPr>
              <a:t>Mikroarhitektura</a:t>
            </a:r>
            <a:r>
              <a:rPr lang="hr-HR" b="1" dirty="0" smtClean="0">
                <a:solidFill>
                  <a:srgbClr val="FFFF00"/>
                </a:solidFill>
              </a:rPr>
              <a:t> spoznajnih procesa</a:t>
            </a:r>
          </a:p>
          <a:p>
            <a:pPr marL="0" indent="0">
              <a:buNone/>
            </a:pPr>
            <a:endParaRPr lang="hr-HR" dirty="0" smtClean="0">
              <a:solidFill>
                <a:srgbClr val="FFFF00"/>
              </a:solidFill>
            </a:endParaRPr>
          </a:p>
          <a:p>
            <a:r>
              <a:rPr lang="hr-HR" dirty="0" err="1" smtClean="0"/>
              <a:t>Elektrofiziološko</a:t>
            </a:r>
            <a:r>
              <a:rPr lang="hr-HR" dirty="0" smtClean="0"/>
              <a:t> snimanje aktivnosti pojedinačnih neurona </a:t>
            </a:r>
            <a:r>
              <a:rPr lang="hr-HR" dirty="0" err="1" smtClean="0"/>
              <a:t>mikroelektrodama</a:t>
            </a:r>
            <a:endParaRPr lang="en-US" dirty="0"/>
          </a:p>
        </p:txBody>
      </p:sp>
    </p:spTree>
    <p:extLst>
      <p:ext uri="{BB962C8B-B14F-4D97-AF65-F5344CB8AC3E}">
        <p14:creationId xmlns:p14="http://schemas.microsoft.com/office/powerpoint/2010/main" val="237373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3">
                                            <p:txEl>
                                              <p:pRg st="3" end="3"/>
                                            </p:txEl>
                                          </p:spTgt>
                                        </p:tgtEl>
                                      </p:cBhvr>
                                      <p:to x="80000" y="100000"/>
                                    </p:animScale>
                                    <p:anim by="(#ppt_w*0.10)" calcmode="lin" valueType="num">
                                      <p:cBhvr>
                                        <p:cTn id="7" dur="250" autoRev="1" fill="hold">
                                          <p:stCondLst>
                                            <p:cond delay="0"/>
                                          </p:stCondLst>
                                        </p:cTn>
                                        <p:tgtEl>
                                          <p:spTgt spid="3">
                                            <p:txEl>
                                              <p:pRg st="3" end="3"/>
                                            </p:txEl>
                                          </p:spTgt>
                                        </p:tgtEl>
                                        <p:attrNameLst>
                                          <p:attrName>ppt_x</p:attrName>
                                        </p:attrNameLst>
                                      </p:cBhvr>
                                    </p:anim>
                                    <p:anim by="(-#ppt_w*0.10)" calcmode="lin" valueType="num">
                                      <p:cBhvr>
                                        <p:cTn id="8" dur="250" autoRev="1" fill="hold">
                                          <p:stCondLst>
                                            <p:cond delay="0"/>
                                          </p:stCondLst>
                                        </p:cTn>
                                        <p:tgtEl>
                                          <p:spTgt spid="3">
                                            <p:txEl>
                                              <p:pRg st="3" end="3"/>
                                            </p:txEl>
                                          </p:spTgt>
                                        </p:tgtEl>
                                        <p:attrNameLst>
                                          <p:attrName>ppt_y</p:attrName>
                                        </p:attrNameLst>
                                      </p:cBhvr>
                                    </p:anim>
                                    <p:animRot by="-480000">
                                      <p:cBhvr>
                                        <p:cTn id="9" dur="250" autoRev="1" fill="hold">
                                          <p:stCondLst>
                                            <p:cond delay="0"/>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936104"/>
          </a:xfrm>
        </p:spPr>
        <p:txBody>
          <a:bodyPr>
            <a:normAutofit/>
          </a:bodyPr>
          <a:lstStyle/>
          <a:p>
            <a:r>
              <a:rPr lang="hr-HR" sz="3200" b="1" dirty="0" smtClean="0">
                <a:solidFill>
                  <a:srgbClr val="FFFF00"/>
                </a:solidFill>
              </a:rPr>
              <a:t>DMN FC </a:t>
            </a:r>
            <a:r>
              <a:rPr lang="hr-HR" sz="3200" b="1" dirty="0" err="1" smtClean="0">
                <a:solidFill>
                  <a:srgbClr val="FFFF00"/>
                </a:solidFill>
              </a:rPr>
              <a:t>correlates</a:t>
            </a:r>
            <a:r>
              <a:rPr lang="hr-HR" sz="3200" b="1" dirty="0" smtClean="0">
                <a:solidFill>
                  <a:srgbClr val="FFFF00"/>
                </a:solidFill>
              </a:rPr>
              <a:t> </a:t>
            </a:r>
            <a:r>
              <a:rPr lang="hr-HR" sz="3200" b="1" dirty="0" err="1" smtClean="0">
                <a:solidFill>
                  <a:srgbClr val="FFFF00"/>
                </a:solidFill>
              </a:rPr>
              <a:t>with</a:t>
            </a:r>
            <a:r>
              <a:rPr lang="hr-HR" sz="3200" b="1" dirty="0" smtClean="0">
                <a:solidFill>
                  <a:srgbClr val="FFFF00"/>
                </a:solidFill>
              </a:rPr>
              <a:t> </a:t>
            </a:r>
            <a:r>
              <a:rPr lang="hr-HR" sz="3200" b="1" dirty="0" err="1" smtClean="0">
                <a:solidFill>
                  <a:srgbClr val="FFFF00"/>
                </a:solidFill>
              </a:rPr>
              <a:t>the</a:t>
            </a:r>
            <a:r>
              <a:rPr lang="hr-HR" sz="3200" b="1" dirty="0" smtClean="0">
                <a:solidFill>
                  <a:srgbClr val="FFFF00"/>
                </a:solidFill>
              </a:rPr>
              <a:t> </a:t>
            </a:r>
            <a:r>
              <a:rPr lang="hr-HR" sz="3200" b="1" dirty="0" err="1" smtClean="0">
                <a:solidFill>
                  <a:srgbClr val="FFFF00"/>
                </a:solidFill>
              </a:rPr>
              <a:t>level</a:t>
            </a:r>
            <a:r>
              <a:rPr lang="hr-HR" sz="3200" b="1" dirty="0" smtClean="0">
                <a:solidFill>
                  <a:srgbClr val="FFFF00"/>
                </a:solidFill>
              </a:rPr>
              <a:t> </a:t>
            </a:r>
            <a:r>
              <a:rPr lang="hr-HR" sz="3200" b="1" dirty="0" err="1" smtClean="0">
                <a:solidFill>
                  <a:srgbClr val="FFFF00"/>
                </a:solidFill>
              </a:rPr>
              <a:t>of</a:t>
            </a:r>
            <a:r>
              <a:rPr lang="hr-HR" sz="3200" b="1" dirty="0" smtClean="0">
                <a:solidFill>
                  <a:srgbClr val="FFFF00"/>
                </a:solidFill>
              </a:rPr>
              <a:t> </a:t>
            </a:r>
            <a:r>
              <a:rPr lang="hr-HR" sz="3200" b="1" dirty="0" err="1" smtClean="0">
                <a:solidFill>
                  <a:srgbClr val="FFFF00"/>
                </a:solidFill>
              </a:rPr>
              <a:t>consciousness</a:t>
            </a:r>
            <a:endParaRPr lang="en-US" sz="3200" b="1"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34" y="1340768"/>
            <a:ext cx="9059198" cy="4608512"/>
          </a:xfrm>
        </p:spPr>
      </p:pic>
      <p:sp>
        <p:nvSpPr>
          <p:cNvPr id="5" name="TextBox 4"/>
          <p:cNvSpPr txBox="1"/>
          <p:nvPr/>
        </p:nvSpPr>
        <p:spPr>
          <a:xfrm>
            <a:off x="4211960" y="6453336"/>
            <a:ext cx="5184576" cy="369332"/>
          </a:xfrm>
          <a:prstGeom prst="rect">
            <a:avLst/>
          </a:prstGeom>
          <a:noFill/>
        </p:spPr>
        <p:txBody>
          <a:bodyPr wrap="square" rtlCol="0">
            <a:spAutoFit/>
          </a:bodyPr>
          <a:lstStyle/>
          <a:p>
            <a:r>
              <a:rPr lang="hr-HR" dirty="0" err="1" smtClean="0">
                <a:solidFill>
                  <a:srgbClr val="FFC000"/>
                </a:solidFill>
              </a:rPr>
              <a:t>Vanhaudenhuyse</a:t>
            </a:r>
            <a:r>
              <a:rPr lang="hr-HR" dirty="0" smtClean="0">
                <a:solidFill>
                  <a:srgbClr val="FFC000"/>
                </a:solidFill>
              </a:rPr>
              <a:t> et al., </a:t>
            </a:r>
            <a:r>
              <a:rPr lang="hr-HR" dirty="0" err="1" smtClean="0">
                <a:solidFill>
                  <a:srgbClr val="FFC000"/>
                </a:solidFill>
              </a:rPr>
              <a:t>Brain</a:t>
            </a:r>
            <a:r>
              <a:rPr lang="hr-HR" dirty="0" smtClean="0">
                <a:solidFill>
                  <a:srgbClr val="FFC000"/>
                </a:solidFill>
              </a:rPr>
              <a:t>, 2010, 133, 161-171</a:t>
            </a:r>
            <a:endParaRPr lang="en-US" dirty="0">
              <a:solidFill>
                <a:srgbClr val="FFC000"/>
              </a:solidFill>
            </a:endParaRPr>
          </a:p>
        </p:txBody>
      </p:sp>
    </p:spTree>
    <p:extLst>
      <p:ext uri="{BB962C8B-B14F-4D97-AF65-F5344CB8AC3E}">
        <p14:creationId xmlns:p14="http://schemas.microsoft.com/office/powerpoint/2010/main" val="15856664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99392"/>
            <a:ext cx="9108504" cy="936104"/>
          </a:xfrm>
        </p:spPr>
        <p:txBody>
          <a:bodyPr>
            <a:noAutofit/>
          </a:bodyPr>
          <a:lstStyle/>
          <a:p>
            <a:r>
              <a:rPr lang="hr-HR" sz="3600" b="1" dirty="0" smtClean="0">
                <a:solidFill>
                  <a:srgbClr val="FFFF00"/>
                </a:solidFill>
              </a:rPr>
              <a:t>DMN </a:t>
            </a:r>
            <a:r>
              <a:rPr lang="hr-HR" sz="3600" b="1" dirty="0" err="1" smtClean="0">
                <a:solidFill>
                  <a:srgbClr val="FFFF00"/>
                </a:solidFill>
              </a:rPr>
              <a:t>activity</a:t>
            </a:r>
            <a:r>
              <a:rPr lang="hr-HR" sz="3600" b="1" dirty="0" smtClean="0">
                <a:solidFill>
                  <a:srgbClr val="FFFF00"/>
                </a:solidFill>
              </a:rPr>
              <a:t> is </a:t>
            </a:r>
            <a:r>
              <a:rPr lang="hr-HR" sz="3600" b="1" dirty="0" err="1" smtClean="0">
                <a:solidFill>
                  <a:srgbClr val="FFFF00"/>
                </a:solidFill>
              </a:rPr>
              <a:t>weaker</a:t>
            </a:r>
            <a:r>
              <a:rPr lang="hr-HR" sz="3600" b="1" dirty="0" smtClean="0">
                <a:solidFill>
                  <a:srgbClr val="FFFF00"/>
                </a:solidFill>
              </a:rPr>
              <a:t> </a:t>
            </a:r>
            <a:r>
              <a:rPr lang="hr-HR" sz="3600" b="1" dirty="0" err="1" smtClean="0">
                <a:solidFill>
                  <a:srgbClr val="FFFF00"/>
                </a:solidFill>
              </a:rPr>
              <a:t>in</a:t>
            </a:r>
            <a:r>
              <a:rPr lang="hr-HR" sz="3600" b="1" dirty="0" smtClean="0">
                <a:solidFill>
                  <a:srgbClr val="FFFF00"/>
                </a:solidFill>
              </a:rPr>
              <a:t> </a:t>
            </a:r>
            <a:r>
              <a:rPr lang="hr-HR" sz="3600" b="1" dirty="0" err="1" smtClean="0">
                <a:solidFill>
                  <a:srgbClr val="FFFF00"/>
                </a:solidFill>
              </a:rPr>
              <a:t>children</a:t>
            </a:r>
            <a:r>
              <a:rPr lang="hr-HR" sz="3600" b="1" dirty="0" smtClean="0">
                <a:solidFill>
                  <a:srgbClr val="FFFF00"/>
                </a:solidFill>
              </a:rPr>
              <a:t> (</a:t>
            </a:r>
            <a:r>
              <a:rPr lang="hr-HR" sz="3600" b="1" dirty="0" err="1" smtClean="0">
                <a:solidFill>
                  <a:srgbClr val="FFFF00"/>
                </a:solidFill>
              </a:rPr>
              <a:t>in</a:t>
            </a:r>
            <a:r>
              <a:rPr lang="hr-HR" sz="3600" b="1" dirty="0" smtClean="0">
                <a:solidFill>
                  <a:srgbClr val="FFFF00"/>
                </a:solidFill>
              </a:rPr>
              <a:t> </a:t>
            </a:r>
            <a:r>
              <a:rPr lang="hr-HR" sz="3600" b="1" dirty="0" err="1" smtClean="0">
                <a:solidFill>
                  <a:srgbClr val="FFFF00"/>
                </a:solidFill>
              </a:rPr>
              <a:t>mPFC</a:t>
            </a:r>
            <a:r>
              <a:rPr lang="hr-HR" sz="3600" b="1" dirty="0" smtClean="0">
                <a:solidFill>
                  <a:srgbClr val="FFFF00"/>
                </a:solidFill>
              </a:rPr>
              <a:t>)</a:t>
            </a:r>
            <a:endParaRPr lang="en-US" sz="3600" b="1"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692696"/>
            <a:ext cx="5397065" cy="5717496"/>
          </a:xfrm>
          <a:prstGeom prst="rect">
            <a:avLst/>
          </a:prstGeom>
        </p:spPr>
      </p:pic>
      <p:sp>
        <p:nvSpPr>
          <p:cNvPr id="5" name="TextBox 4"/>
          <p:cNvSpPr txBox="1"/>
          <p:nvPr/>
        </p:nvSpPr>
        <p:spPr>
          <a:xfrm>
            <a:off x="4572000" y="6516052"/>
            <a:ext cx="4824536" cy="369332"/>
          </a:xfrm>
          <a:prstGeom prst="rect">
            <a:avLst/>
          </a:prstGeom>
          <a:noFill/>
        </p:spPr>
        <p:txBody>
          <a:bodyPr wrap="square" rtlCol="0">
            <a:spAutoFit/>
          </a:bodyPr>
          <a:lstStyle/>
          <a:p>
            <a:r>
              <a:rPr lang="hr-HR" dirty="0" err="1" smtClean="0">
                <a:solidFill>
                  <a:srgbClr val="FFC000"/>
                </a:solidFill>
              </a:rPr>
              <a:t>Supekar</a:t>
            </a:r>
            <a:r>
              <a:rPr lang="hr-HR" dirty="0" smtClean="0">
                <a:solidFill>
                  <a:srgbClr val="FFC000"/>
                </a:solidFill>
              </a:rPr>
              <a:t> et al., </a:t>
            </a:r>
            <a:r>
              <a:rPr lang="hr-HR" dirty="0" err="1" smtClean="0">
                <a:solidFill>
                  <a:srgbClr val="FFC000"/>
                </a:solidFill>
              </a:rPr>
              <a:t>NeuroImage</a:t>
            </a:r>
            <a:r>
              <a:rPr lang="hr-HR" dirty="0" smtClean="0">
                <a:solidFill>
                  <a:srgbClr val="FFC000"/>
                </a:solidFill>
              </a:rPr>
              <a:t>, 2010, 52, 290-301</a:t>
            </a:r>
            <a:endParaRPr lang="en-US" dirty="0">
              <a:solidFill>
                <a:srgbClr val="FFC000"/>
              </a:solidFill>
            </a:endParaRPr>
          </a:p>
        </p:txBody>
      </p:sp>
    </p:spTree>
    <p:extLst>
      <p:ext uri="{BB962C8B-B14F-4D97-AF65-F5344CB8AC3E}">
        <p14:creationId xmlns:p14="http://schemas.microsoft.com/office/powerpoint/2010/main" val="42465072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99392"/>
            <a:ext cx="8229600" cy="1143000"/>
          </a:xfrm>
        </p:spPr>
        <p:txBody>
          <a:bodyPr/>
          <a:lstStyle/>
          <a:p>
            <a:r>
              <a:rPr lang="hr-HR" b="1" dirty="0" smtClean="0">
                <a:solidFill>
                  <a:srgbClr val="FFFF00"/>
                </a:solidFill>
              </a:rPr>
              <a:t>DMN </a:t>
            </a:r>
            <a:r>
              <a:rPr lang="hr-HR" b="1" dirty="0" err="1" smtClean="0">
                <a:solidFill>
                  <a:srgbClr val="FFFF00"/>
                </a:solidFill>
              </a:rPr>
              <a:t>fc</a:t>
            </a:r>
            <a:r>
              <a:rPr lang="hr-HR" b="1" dirty="0" smtClean="0">
                <a:solidFill>
                  <a:srgbClr val="FFFF00"/>
                </a:solidFill>
              </a:rPr>
              <a:t> </a:t>
            </a:r>
            <a:r>
              <a:rPr lang="hr-HR" b="1" dirty="0" err="1" smtClean="0">
                <a:solidFill>
                  <a:srgbClr val="FFFF00"/>
                </a:solidFill>
              </a:rPr>
              <a:t>vs</a:t>
            </a:r>
            <a:r>
              <a:rPr lang="hr-HR" b="1" dirty="0" smtClean="0">
                <a:solidFill>
                  <a:srgbClr val="FFFF00"/>
                </a:solidFill>
              </a:rPr>
              <a:t> DTI</a:t>
            </a:r>
            <a:endParaRPr lang="en-US" b="1"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836712"/>
            <a:ext cx="5256584" cy="5709029"/>
          </a:xfrm>
          <a:prstGeom prst="rect">
            <a:avLst/>
          </a:prstGeom>
        </p:spPr>
      </p:pic>
      <p:sp>
        <p:nvSpPr>
          <p:cNvPr id="7" name="TextBox 6"/>
          <p:cNvSpPr txBox="1"/>
          <p:nvPr/>
        </p:nvSpPr>
        <p:spPr>
          <a:xfrm>
            <a:off x="3491880" y="6516052"/>
            <a:ext cx="5904656" cy="369332"/>
          </a:xfrm>
          <a:prstGeom prst="rect">
            <a:avLst/>
          </a:prstGeom>
          <a:noFill/>
        </p:spPr>
        <p:txBody>
          <a:bodyPr wrap="square" rtlCol="0">
            <a:spAutoFit/>
          </a:bodyPr>
          <a:lstStyle/>
          <a:p>
            <a:r>
              <a:rPr lang="en-US" dirty="0" err="1" smtClean="0">
                <a:solidFill>
                  <a:srgbClr val="FFC000"/>
                </a:solidFill>
              </a:rPr>
              <a:t>Damoiseaux</a:t>
            </a:r>
            <a:r>
              <a:rPr lang="hr-HR" dirty="0" smtClean="0">
                <a:solidFill>
                  <a:srgbClr val="FFC000"/>
                </a:solidFill>
              </a:rPr>
              <a:t> et al.,</a:t>
            </a:r>
            <a:r>
              <a:rPr lang="hr-HR" dirty="0" smtClean="0">
                <a:solidFill>
                  <a:prstClr val="white"/>
                </a:solidFill>
              </a:rPr>
              <a:t> </a:t>
            </a:r>
            <a:r>
              <a:rPr lang="hr-HR" dirty="0" err="1" smtClean="0">
                <a:solidFill>
                  <a:srgbClr val="FFC000"/>
                </a:solidFill>
              </a:rPr>
              <a:t>Brain</a:t>
            </a:r>
            <a:r>
              <a:rPr lang="hr-HR" dirty="0" smtClean="0">
                <a:solidFill>
                  <a:srgbClr val="FFC000"/>
                </a:solidFill>
              </a:rPr>
              <a:t> </a:t>
            </a:r>
            <a:r>
              <a:rPr lang="hr-HR" dirty="0" err="1" smtClean="0">
                <a:solidFill>
                  <a:srgbClr val="FFC000"/>
                </a:solidFill>
              </a:rPr>
              <a:t>Struct</a:t>
            </a:r>
            <a:r>
              <a:rPr lang="hr-HR" dirty="0" smtClean="0">
                <a:solidFill>
                  <a:srgbClr val="FFC000"/>
                </a:solidFill>
              </a:rPr>
              <a:t>. </a:t>
            </a:r>
            <a:r>
              <a:rPr lang="hr-HR" dirty="0" err="1" smtClean="0">
                <a:solidFill>
                  <a:srgbClr val="FFC000"/>
                </a:solidFill>
              </a:rPr>
              <a:t>Funct</a:t>
            </a:r>
            <a:r>
              <a:rPr lang="hr-HR" dirty="0" smtClean="0">
                <a:solidFill>
                  <a:srgbClr val="FFC000"/>
                </a:solidFill>
              </a:rPr>
              <a:t>. 2009, 213, 525-533</a:t>
            </a:r>
            <a:endParaRPr lang="en-US" dirty="0">
              <a:solidFill>
                <a:srgbClr val="FFC000"/>
              </a:solidFill>
            </a:endParaRPr>
          </a:p>
        </p:txBody>
      </p:sp>
      <p:sp>
        <p:nvSpPr>
          <p:cNvPr id="5" name="Title 1"/>
          <p:cNvSpPr txBox="1">
            <a:spLocks/>
          </p:cNvSpPr>
          <p:nvPr/>
        </p:nvSpPr>
        <p:spPr>
          <a:xfrm>
            <a:off x="-600848" y="1263881"/>
            <a:ext cx="2083376"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sz="2800" dirty="0" err="1" smtClean="0">
                <a:solidFill>
                  <a:srgbClr val="FFFF00"/>
                </a:solidFill>
              </a:rPr>
              <a:t>fMRI</a:t>
            </a:r>
            <a:endParaRPr lang="en-US" sz="2800" dirty="0">
              <a:solidFill>
                <a:srgbClr val="FFFF00"/>
              </a:solidFill>
            </a:endParaRPr>
          </a:p>
        </p:txBody>
      </p:sp>
      <p:sp>
        <p:nvSpPr>
          <p:cNvPr id="6" name="Title 1"/>
          <p:cNvSpPr txBox="1">
            <a:spLocks/>
          </p:cNvSpPr>
          <p:nvPr/>
        </p:nvSpPr>
        <p:spPr>
          <a:xfrm>
            <a:off x="-612576" y="3362311"/>
            <a:ext cx="2083376"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sz="2800" dirty="0" smtClean="0">
                <a:solidFill>
                  <a:srgbClr val="FFFF00"/>
                </a:solidFill>
              </a:rPr>
              <a:t>DTI</a:t>
            </a:r>
            <a:endParaRPr lang="en-US" sz="2800" dirty="0">
              <a:solidFill>
                <a:srgbClr val="FFFF00"/>
              </a:solidFill>
            </a:endParaRPr>
          </a:p>
        </p:txBody>
      </p:sp>
      <p:sp>
        <p:nvSpPr>
          <p:cNvPr id="8" name="TextBox 7"/>
          <p:cNvSpPr txBox="1"/>
          <p:nvPr/>
        </p:nvSpPr>
        <p:spPr>
          <a:xfrm>
            <a:off x="6660232" y="1263881"/>
            <a:ext cx="2304256" cy="646331"/>
          </a:xfrm>
          <a:prstGeom prst="rect">
            <a:avLst/>
          </a:prstGeom>
          <a:noFill/>
        </p:spPr>
        <p:txBody>
          <a:bodyPr wrap="square" rtlCol="0">
            <a:spAutoFit/>
          </a:bodyPr>
          <a:lstStyle/>
          <a:p>
            <a:endParaRPr lang="hr-HR" dirty="0">
              <a:solidFill>
                <a:prstClr val="white"/>
              </a:solidFill>
            </a:endParaRPr>
          </a:p>
          <a:p>
            <a:r>
              <a:rPr lang="hr-HR" dirty="0" smtClean="0">
                <a:solidFill>
                  <a:prstClr val="white"/>
                </a:solidFill>
              </a:rPr>
              <a:t> </a:t>
            </a:r>
            <a:endParaRPr lang="en-US" dirty="0">
              <a:solidFill>
                <a:prstClr val="white"/>
              </a:solidFill>
            </a:endParaRPr>
          </a:p>
        </p:txBody>
      </p:sp>
      <p:sp>
        <p:nvSpPr>
          <p:cNvPr id="9" name="Content Placeholder 2"/>
          <p:cNvSpPr>
            <a:spLocks noGrp="1"/>
          </p:cNvSpPr>
          <p:nvPr>
            <p:ph idx="1"/>
          </p:nvPr>
        </p:nvSpPr>
        <p:spPr>
          <a:xfrm>
            <a:off x="6444208" y="908720"/>
            <a:ext cx="2664296" cy="4525963"/>
          </a:xfrm>
        </p:spPr>
        <p:txBody>
          <a:bodyPr>
            <a:normAutofit lnSpcReduction="10000"/>
          </a:bodyPr>
          <a:lstStyle/>
          <a:p>
            <a:r>
              <a:rPr lang="en-US" sz="1800" dirty="0"/>
              <a:t>Most of baseline activity is mediated by neurons that are constantly active and participate in the default mode network (DMN, also known as </a:t>
            </a:r>
            <a:r>
              <a:rPr lang="hr-HR" sz="1800" dirty="0" smtClean="0"/>
              <a:t>„</a:t>
            </a:r>
            <a:r>
              <a:rPr lang="en-US" sz="1800" dirty="0" smtClean="0"/>
              <a:t>the </a:t>
            </a:r>
            <a:r>
              <a:rPr lang="en-US" sz="1800" dirty="0"/>
              <a:t>resting </a:t>
            </a:r>
            <a:r>
              <a:rPr lang="en-US" sz="1800" dirty="0" smtClean="0"/>
              <a:t>state</a:t>
            </a:r>
            <a:r>
              <a:rPr lang="hr-HR" sz="1800" dirty="0" smtClean="0"/>
              <a:t>”</a:t>
            </a:r>
            <a:r>
              <a:rPr lang="en-US" sz="1800" dirty="0" smtClean="0"/>
              <a:t> </a:t>
            </a:r>
            <a:r>
              <a:rPr lang="en-US" sz="1800" dirty="0"/>
              <a:t>or </a:t>
            </a:r>
            <a:r>
              <a:rPr lang="hr-HR" sz="1800" dirty="0" smtClean="0"/>
              <a:t>„</a:t>
            </a:r>
            <a:r>
              <a:rPr lang="en-US" sz="1800" dirty="0" smtClean="0"/>
              <a:t>task-negative</a:t>
            </a:r>
            <a:r>
              <a:rPr lang="hr-HR" sz="1800" dirty="0" smtClean="0"/>
              <a:t>”</a:t>
            </a:r>
            <a:r>
              <a:rPr lang="en-US" sz="1800" dirty="0" smtClean="0"/>
              <a:t> </a:t>
            </a:r>
            <a:r>
              <a:rPr lang="en-US" sz="1800" dirty="0"/>
              <a:t>network) (Deco et al., TINS, 2013</a:t>
            </a:r>
            <a:r>
              <a:rPr lang="en-US" sz="1800" dirty="0" smtClean="0"/>
              <a:t>).</a:t>
            </a:r>
            <a:endParaRPr lang="hr-HR" sz="1800" dirty="0" smtClean="0"/>
          </a:p>
          <a:p>
            <a:endParaRPr lang="hr-HR" sz="1800" dirty="0" smtClean="0"/>
          </a:p>
          <a:p>
            <a:r>
              <a:rPr lang="hr-HR" sz="1800" dirty="0" smtClean="0"/>
              <a:t>8 </a:t>
            </a:r>
            <a:r>
              <a:rPr lang="hr-HR" sz="1800" dirty="0" err="1"/>
              <a:t>studies</a:t>
            </a:r>
            <a:r>
              <a:rPr lang="hr-HR" sz="1800" dirty="0"/>
              <a:t> </a:t>
            </a:r>
            <a:r>
              <a:rPr lang="hr-HR" sz="1800" dirty="0" err="1"/>
              <a:t>published</a:t>
            </a:r>
            <a:r>
              <a:rPr lang="hr-HR" sz="1800" dirty="0"/>
              <a:t> </a:t>
            </a:r>
            <a:r>
              <a:rPr lang="hr-HR" sz="1800" dirty="0" err="1"/>
              <a:t>so</a:t>
            </a:r>
            <a:r>
              <a:rPr lang="hr-HR" sz="1800" dirty="0"/>
              <a:t> far </a:t>
            </a:r>
            <a:r>
              <a:rPr lang="hr-HR" sz="1800" dirty="0" err="1" smtClean="0"/>
              <a:t>that</a:t>
            </a:r>
            <a:r>
              <a:rPr lang="hr-HR" sz="1800" dirty="0" smtClean="0"/>
              <a:t> </a:t>
            </a:r>
            <a:r>
              <a:rPr lang="hr-HR" sz="1800" dirty="0" err="1"/>
              <a:t>used</a:t>
            </a:r>
            <a:r>
              <a:rPr lang="hr-HR" sz="1800" dirty="0"/>
              <a:t> </a:t>
            </a:r>
            <a:r>
              <a:rPr lang="hr-HR" sz="1800" dirty="0" err="1" smtClean="0"/>
              <a:t>both</a:t>
            </a:r>
            <a:r>
              <a:rPr lang="hr-HR" sz="1800" dirty="0" smtClean="0"/>
              <a:t> </a:t>
            </a:r>
            <a:r>
              <a:rPr lang="hr-HR" sz="1800" dirty="0" err="1" smtClean="0"/>
              <a:t>resting</a:t>
            </a:r>
            <a:r>
              <a:rPr lang="hr-HR" sz="1800" dirty="0" smtClean="0"/>
              <a:t>-</a:t>
            </a:r>
            <a:r>
              <a:rPr lang="hr-HR" sz="1800" dirty="0" err="1" smtClean="0"/>
              <a:t>state</a:t>
            </a:r>
            <a:r>
              <a:rPr lang="hr-HR" sz="1800" dirty="0" smtClean="0"/>
              <a:t> </a:t>
            </a:r>
            <a:r>
              <a:rPr lang="hr-HR" sz="1800" dirty="0" err="1"/>
              <a:t>fMRI</a:t>
            </a:r>
            <a:r>
              <a:rPr lang="hr-HR" sz="1800" dirty="0"/>
              <a:t> </a:t>
            </a:r>
            <a:r>
              <a:rPr lang="hr-HR" sz="1800" dirty="0" err="1" smtClean="0"/>
              <a:t>and</a:t>
            </a:r>
            <a:r>
              <a:rPr lang="hr-HR" sz="1800" dirty="0" smtClean="0"/>
              <a:t> DTI to </a:t>
            </a:r>
            <a:r>
              <a:rPr lang="hr-HR" sz="1800" dirty="0" err="1" smtClean="0"/>
              <a:t>study</a:t>
            </a:r>
            <a:r>
              <a:rPr lang="hr-HR" sz="1800" dirty="0" smtClean="0"/>
              <a:t> DMN </a:t>
            </a:r>
          </a:p>
          <a:p>
            <a:endParaRPr lang="hr-HR" sz="1800" dirty="0"/>
          </a:p>
          <a:p>
            <a:endParaRPr lang="en-US" sz="1800" dirty="0"/>
          </a:p>
        </p:txBody>
      </p:sp>
    </p:spTree>
    <p:extLst>
      <p:ext uri="{BB962C8B-B14F-4D97-AF65-F5344CB8AC3E}">
        <p14:creationId xmlns:p14="http://schemas.microsoft.com/office/powerpoint/2010/main" val="11723775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188640"/>
            <a:ext cx="8229600" cy="836712"/>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b="1" dirty="0" smtClean="0">
                <a:solidFill>
                  <a:srgbClr val="FFFF00"/>
                </a:solidFill>
                <a:latin typeface="+mn-lt"/>
              </a:rPr>
              <a:t>DMN </a:t>
            </a:r>
            <a:r>
              <a:rPr lang="hr-HR" b="1" dirty="0" err="1" smtClean="0">
                <a:solidFill>
                  <a:srgbClr val="FFFF00"/>
                </a:solidFill>
                <a:latin typeface="+mn-lt"/>
              </a:rPr>
              <a:t>in</a:t>
            </a:r>
            <a:r>
              <a:rPr lang="hr-HR" b="1" dirty="0" smtClean="0">
                <a:solidFill>
                  <a:srgbClr val="FFFF00"/>
                </a:solidFill>
                <a:latin typeface="+mn-lt"/>
              </a:rPr>
              <a:t> </a:t>
            </a:r>
            <a:r>
              <a:rPr lang="hr-HR" b="1" dirty="0" err="1" smtClean="0">
                <a:solidFill>
                  <a:srgbClr val="FFFF00"/>
                </a:solidFill>
                <a:latin typeface="+mn-lt"/>
              </a:rPr>
              <a:t>healthy</a:t>
            </a:r>
            <a:r>
              <a:rPr lang="hr-HR" b="1" dirty="0" smtClean="0">
                <a:solidFill>
                  <a:srgbClr val="FFFF00"/>
                </a:solidFill>
                <a:latin typeface="+mn-lt"/>
              </a:rPr>
              <a:t> </a:t>
            </a:r>
            <a:r>
              <a:rPr lang="hr-HR" b="1" dirty="0" err="1" smtClean="0">
                <a:solidFill>
                  <a:srgbClr val="FFFF00"/>
                </a:solidFill>
                <a:latin typeface="+mn-lt"/>
              </a:rPr>
              <a:t>elderly</a:t>
            </a:r>
            <a:r>
              <a:rPr lang="hr-HR" b="1" dirty="0" smtClean="0">
                <a:solidFill>
                  <a:srgbClr val="FFFF00"/>
                </a:solidFill>
                <a:latin typeface="+mn-lt"/>
              </a:rPr>
              <a:t> </a:t>
            </a:r>
            <a:r>
              <a:rPr lang="hr-HR" b="1" dirty="0" err="1" smtClean="0">
                <a:solidFill>
                  <a:srgbClr val="FFFF00"/>
                </a:solidFill>
                <a:latin typeface="+mn-lt"/>
              </a:rPr>
              <a:t>and</a:t>
            </a:r>
            <a:r>
              <a:rPr lang="hr-HR" b="1" dirty="0" smtClean="0">
                <a:solidFill>
                  <a:srgbClr val="FFFF00"/>
                </a:solidFill>
                <a:latin typeface="+mn-lt"/>
              </a:rPr>
              <a:t> AD </a:t>
            </a:r>
            <a:r>
              <a:rPr lang="hr-HR" b="1" dirty="0" err="1" smtClean="0">
                <a:solidFill>
                  <a:srgbClr val="FFFF00"/>
                </a:solidFill>
                <a:latin typeface="+mn-lt"/>
              </a:rPr>
              <a:t>subjects</a:t>
            </a:r>
            <a:endParaRPr lang="hr-HR" b="1" dirty="0" smtClean="0">
              <a:solidFill>
                <a:srgbClr val="FFFF00"/>
              </a:solidFill>
              <a:latin typeface="+mn-lt"/>
            </a:endParaRPr>
          </a:p>
          <a:p>
            <a:r>
              <a:rPr lang="hr-HR" b="1" dirty="0" smtClean="0">
                <a:solidFill>
                  <a:srgbClr val="FFFF00"/>
                </a:solidFill>
                <a:latin typeface="+mn-lt"/>
              </a:rPr>
              <a:t>(</a:t>
            </a:r>
            <a:r>
              <a:rPr lang="hr-HR" b="1" dirty="0" err="1" smtClean="0">
                <a:solidFill>
                  <a:srgbClr val="FFFF00"/>
                </a:solidFill>
                <a:latin typeface="+mn-lt"/>
              </a:rPr>
              <a:t>WashU</a:t>
            </a:r>
            <a:r>
              <a:rPr lang="hr-HR" b="1" dirty="0" smtClean="0">
                <a:solidFill>
                  <a:srgbClr val="FFFF00"/>
                </a:solidFill>
                <a:latin typeface="+mn-lt"/>
              </a:rPr>
              <a:t> </a:t>
            </a:r>
            <a:r>
              <a:rPr lang="hr-HR" b="1" dirty="0" err="1" smtClean="0">
                <a:solidFill>
                  <a:srgbClr val="FFFF00"/>
                </a:solidFill>
                <a:latin typeface="+mn-lt"/>
              </a:rPr>
              <a:t>data</a:t>
            </a:r>
            <a:r>
              <a:rPr lang="hr-HR" b="1" dirty="0" smtClean="0">
                <a:solidFill>
                  <a:srgbClr val="FFFF00"/>
                </a:solidFill>
                <a:latin typeface="+mn-lt"/>
              </a:rPr>
              <a:t>)</a:t>
            </a:r>
            <a:endParaRPr lang="en-US" b="1" dirty="0">
              <a:solidFill>
                <a:srgbClr val="FFFF00"/>
              </a:solidFill>
              <a:latin typeface="+mn-lt"/>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988840"/>
            <a:ext cx="9037408" cy="3096344"/>
          </a:xfrm>
        </p:spPr>
      </p:pic>
      <p:sp>
        <p:nvSpPr>
          <p:cNvPr id="8" name="TextBox 7"/>
          <p:cNvSpPr txBox="1"/>
          <p:nvPr/>
        </p:nvSpPr>
        <p:spPr>
          <a:xfrm>
            <a:off x="4499992" y="5313402"/>
            <a:ext cx="4392488" cy="369332"/>
          </a:xfrm>
          <a:prstGeom prst="rect">
            <a:avLst/>
          </a:prstGeom>
          <a:noFill/>
        </p:spPr>
        <p:txBody>
          <a:bodyPr wrap="square" rtlCol="0">
            <a:spAutoFit/>
          </a:bodyPr>
          <a:lstStyle/>
          <a:p>
            <a:r>
              <a:rPr lang="hr-HR" dirty="0" err="1" smtClean="0">
                <a:solidFill>
                  <a:srgbClr val="FFC000"/>
                </a:solidFill>
              </a:rPr>
              <a:t>Greicius</a:t>
            </a:r>
            <a:r>
              <a:rPr lang="hr-HR" dirty="0" smtClean="0">
                <a:solidFill>
                  <a:srgbClr val="FFC000"/>
                </a:solidFill>
              </a:rPr>
              <a:t> et al., PNAS, 2004, 101, 4637-4642</a:t>
            </a:r>
            <a:endParaRPr lang="en-US" dirty="0">
              <a:solidFill>
                <a:srgbClr val="FFC000"/>
              </a:solidFill>
            </a:endParaRPr>
          </a:p>
        </p:txBody>
      </p:sp>
      <p:sp>
        <p:nvSpPr>
          <p:cNvPr id="2" name="TextBox 1"/>
          <p:cNvSpPr txBox="1"/>
          <p:nvPr/>
        </p:nvSpPr>
        <p:spPr>
          <a:xfrm>
            <a:off x="683568" y="5889466"/>
            <a:ext cx="7704856" cy="707886"/>
          </a:xfrm>
          <a:prstGeom prst="rect">
            <a:avLst/>
          </a:prstGeom>
          <a:noFill/>
        </p:spPr>
        <p:txBody>
          <a:bodyPr wrap="square" rtlCol="0">
            <a:spAutoFit/>
          </a:bodyPr>
          <a:lstStyle/>
          <a:p>
            <a:r>
              <a:rPr lang="hr-HR" sz="2000" u="sng" dirty="0" smtClean="0">
                <a:solidFill>
                  <a:srgbClr val="FFFF00"/>
                </a:solidFill>
              </a:rPr>
              <a:t>AD </a:t>
            </a:r>
            <a:r>
              <a:rPr lang="hr-HR" sz="2000" u="sng" dirty="0" err="1" smtClean="0">
                <a:solidFill>
                  <a:srgbClr val="FFFF00"/>
                </a:solidFill>
              </a:rPr>
              <a:t>subjects</a:t>
            </a:r>
            <a:r>
              <a:rPr lang="hr-HR" sz="2000" u="sng" dirty="0" smtClean="0">
                <a:solidFill>
                  <a:srgbClr val="FFFF00"/>
                </a:solidFill>
              </a:rPr>
              <a:t> </a:t>
            </a:r>
            <a:r>
              <a:rPr lang="hr-HR" sz="2000" u="sng" dirty="0" err="1" smtClean="0">
                <a:solidFill>
                  <a:srgbClr val="FFFF00"/>
                </a:solidFill>
              </a:rPr>
              <a:t>showed</a:t>
            </a:r>
            <a:r>
              <a:rPr lang="hr-HR" sz="2000" u="sng" dirty="0" smtClean="0">
                <a:solidFill>
                  <a:srgbClr val="FFFF00"/>
                </a:solidFill>
              </a:rPr>
              <a:t> </a:t>
            </a:r>
            <a:r>
              <a:rPr lang="hr-HR" sz="2000" u="sng" dirty="0" err="1" smtClean="0">
                <a:solidFill>
                  <a:srgbClr val="FFFF00"/>
                </a:solidFill>
              </a:rPr>
              <a:t>highly</a:t>
            </a:r>
            <a:r>
              <a:rPr lang="hr-HR" sz="2000" u="sng" dirty="0" smtClean="0">
                <a:solidFill>
                  <a:srgbClr val="FFFF00"/>
                </a:solidFill>
              </a:rPr>
              <a:t> </a:t>
            </a:r>
            <a:r>
              <a:rPr lang="hr-HR" sz="2000" u="sng" dirty="0" err="1" smtClean="0">
                <a:solidFill>
                  <a:srgbClr val="FFFF00"/>
                </a:solidFill>
              </a:rPr>
              <a:t>significant</a:t>
            </a:r>
            <a:r>
              <a:rPr lang="hr-HR" sz="2000" u="sng" dirty="0" smtClean="0">
                <a:solidFill>
                  <a:srgbClr val="FFFF00"/>
                </a:solidFill>
              </a:rPr>
              <a:t> </a:t>
            </a:r>
            <a:r>
              <a:rPr lang="hr-HR" sz="2000" u="sng" dirty="0" err="1" smtClean="0">
                <a:solidFill>
                  <a:srgbClr val="FFFF00"/>
                </a:solidFill>
              </a:rPr>
              <a:t>decreased</a:t>
            </a:r>
            <a:r>
              <a:rPr lang="hr-HR" sz="2000" u="sng" dirty="0" smtClean="0">
                <a:solidFill>
                  <a:srgbClr val="FFFF00"/>
                </a:solidFill>
              </a:rPr>
              <a:t> </a:t>
            </a:r>
            <a:r>
              <a:rPr lang="hr-HR" sz="2000" u="sng" dirty="0" err="1" smtClean="0">
                <a:solidFill>
                  <a:srgbClr val="FFFF00"/>
                </a:solidFill>
              </a:rPr>
              <a:t>resting</a:t>
            </a:r>
            <a:r>
              <a:rPr lang="hr-HR" sz="2000" u="sng" dirty="0" smtClean="0">
                <a:solidFill>
                  <a:srgbClr val="FFFF00"/>
                </a:solidFill>
              </a:rPr>
              <a:t>-</a:t>
            </a:r>
            <a:r>
              <a:rPr lang="hr-HR" sz="2000" u="sng" dirty="0" err="1" smtClean="0">
                <a:solidFill>
                  <a:srgbClr val="FFFF00"/>
                </a:solidFill>
              </a:rPr>
              <a:t>state</a:t>
            </a:r>
            <a:r>
              <a:rPr lang="hr-HR" sz="2000" u="sng" dirty="0" smtClean="0">
                <a:solidFill>
                  <a:srgbClr val="FFFF00"/>
                </a:solidFill>
              </a:rPr>
              <a:t> </a:t>
            </a:r>
            <a:r>
              <a:rPr lang="hr-HR" sz="2000" u="sng" dirty="0" err="1" smtClean="0">
                <a:solidFill>
                  <a:srgbClr val="FFFF00"/>
                </a:solidFill>
              </a:rPr>
              <a:t>activity</a:t>
            </a:r>
            <a:r>
              <a:rPr lang="hr-HR" sz="2000" u="sng" dirty="0" smtClean="0">
                <a:solidFill>
                  <a:srgbClr val="FFFF00"/>
                </a:solidFill>
              </a:rPr>
              <a:t> </a:t>
            </a:r>
            <a:r>
              <a:rPr lang="hr-HR" sz="2000" u="sng" dirty="0" err="1" smtClean="0">
                <a:solidFill>
                  <a:srgbClr val="FFFF00"/>
                </a:solidFill>
              </a:rPr>
              <a:t>in</a:t>
            </a:r>
            <a:r>
              <a:rPr lang="hr-HR" sz="2000" u="sng" dirty="0" smtClean="0">
                <a:solidFill>
                  <a:srgbClr val="FFFF00"/>
                </a:solidFill>
              </a:rPr>
              <a:t> PCC </a:t>
            </a:r>
            <a:r>
              <a:rPr lang="hr-HR" sz="2000" u="sng" dirty="0" smtClean="0">
                <a:solidFill>
                  <a:srgbClr val="00B0F0"/>
                </a:solidFill>
              </a:rPr>
              <a:t>(</a:t>
            </a:r>
            <a:r>
              <a:rPr lang="hr-HR" sz="2000" u="sng" dirty="0" err="1" smtClean="0">
                <a:solidFill>
                  <a:srgbClr val="00B0F0"/>
                </a:solidFill>
              </a:rPr>
              <a:t>blue</a:t>
            </a:r>
            <a:r>
              <a:rPr lang="hr-HR" sz="2000" u="sng" dirty="0" smtClean="0">
                <a:solidFill>
                  <a:srgbClr val="00B0F0"/>
                </a:solidFill>
              </a:rPr>
              <a:t> </a:t>
            </a:r>
            <a:r>
              <a:rPr lang="hr-HR" sz="2000" u="sng" dirty="0" err="1" smtClean="0">
                <a:solidFill>
                  <a:srgbClr val="00B0F0"/>
                </a:solidFill>
              </a:rPr>
              <a:t>arrow</a:t>
            </a:r>
            <a:r>
              <a:rPr lang="hr-HR" sz="2000" u="sng" dirty="0" smtClean="0">
                <a:solidFill>
                  <a:srgbClr val="FFFF00"/>
                </a:solidFill>
              </a:rPr>
              <a:t>), </a:t>
            </a:r>
            <a:r>
              <a:rPr lang="hr-HR" sz="2000" u="sng" dirty="0" err="1" smtClean="0">
                <a:solidFill>
                  <a:srgbClr val="FFFF00"/>
                </a:solidFill>
              </a:rPr>
              <a:t>hippocampus</a:t>
            </a:r>
            <a:r>
              <a:rPr lang="hr-HR" sz="2000" u="sng" dirty="0" smtClean="0">
                <a:solidFill>
                  <a:srgbClr val="FFFF00"/>
                </a:solidFill>
              </a:rPr>
              <a:t> </a:t>
            </a:r>
            <a:r>
              <a:rPr lang="hr-HR" sz="2000" u="sng" dirty="0" err="1" smtClean="0">
                <a:solidFill>
                  <a:srgbClr val="FFFF00"/>
                </a:solidFill>
              </a:rPr>
              <a:t>and</a:t>
            </a:r>
            <a:r>
              <a:rPr lang="hr-HR" sz="2000" u="sng" dirty="0" smtClean="0">
                <a:solidFill>
                  <a:srgbClr val="FFFF00"/>
                </a:solidFill>
              </a:rPr>
              <a:t> </a:t>
            </a:r>
            <a:r>
              <a:rPr lang="hr-HR" sz="2000" u="sng" dirty="0" err="1" smtClean="0">
                <a:solidFill>
                  <a:srgbClr val="FFFF00"/>
                </a:solidFill>
              </a:rPr>
              <a:t>entorhinal</a:t>
            </a:r>
            <a:r>
              <a:rPr lang="hr-HR" sz="2000" u="sng" dirty="0" smtClean="0">
                <a:solidFill>
                  <a:srgbClr val="FFFF00"/>
                </a:solidFill>
              </a:rPr>
              <a:t> </a:t>
            </a:r>
            <a:r>
              <a:rPr lang="hr-HR" sz="2000" u="sng" dirty="0" err="1" smtClean="0">
                <a:solidFill>
                  <a:srgbClr val="FFFF00"/>
                </a:solidFill>
              </a:rPr>
              <a:t>cortex</a:t>
            </a:r>
            <a:r>
              <a:rPr lang="hr-HR" sz="2000" u="sng" dirty="0" smtClean="0">
                <a:solidFill>
                  <a:srgbClr val="FFFF00"/>
                </a:solidFill>
              </a:rPr>
              <a:t> </a:t>
            </a:r>
            <a:r>
              <a:rPr lang="hr-HR" sz="2000" u="sng" dirty="0" smtClean="0">
                <a:solidFill>
                  <a:srgbClr val="92D050"/>
                </a:solidFill>
              </a:rPr>
              <a:t>(</a:t>
            </a:r>
            <a:r>
              <a:rPr lang="hr-HR" sz="2000" u="sng" dirty="0" err="1" smtClean="0">
                <a:solidFill>
                  <a:srgbClr val="92D050"/>
                </a:solidFill>
              </a:rPr>
              <a:t>green</a:t>
            </a:r>
            <a:r>
              <a:rPr lang="hr-HR" sz="2000" u="sng" dirty="0" smtClean="0">
                <a:solidFill>
                  <a:srgbClr val="92D050"/>
                </a:solidFill>
              </a:rPr>
              <a:t> </a:t>
            </a:r>
            <a:r>
              <a:rPr lang="hr-HR" sz="2000" u="sng" dirty="0" err="1" smtClean="0">
                <a:solidFill>
                  <a:srgbClr val="92D050"/>
                </a:solidFill>
              </a:rPr>
              <a:t>arrow</a:t>
            </a:r>
            <a:r>
              <a:rPr lang="hr-HR" sz="2000" u="sng" dirty="0" smtClean="0">
                <a:solidFill>
                  <a:srgbClr val="92D050"/>
                </a:solidFill>
              </a:rPr>
              <a:t>)</a:t>
            </a:r>
            <a:r>
              <a:rPr lang="hr-HR" sz="2000" u="sng" dirty="0" smtClean="0">
                <a:solidFill>
                  <a:srgbClr val="FFFF00"/>
                </a:solidFill>
              </a:rPr>
              <a:t>.</a:t>
            </a:r>
            <a:endParaRPr lang="en-US" sz="2000" u="sng" dirty="0">
              <a:solidFill>
                <a:srgbClr val="FFFF00"/>
              </a:solidFill>
            </a:endParaRPr>
          </a:p>
        </p:txBody>
      </p:sp>
      <p:sp>
        <p:nvSpPr>
          <p:cNvPr id="3" name="TextBox 2"/>
          <p:cNvSpPr txBox="1"/>
          <p:nvPr/>
        </p:nvSpPr>
        <p:spPr>
          <a:xfrm>
            <a:off x="1331640" y="1403484"/>
            <a:ext cx="2808312" cy="369332"/>
          </a:xfrm>
          <a:prstGeom prst="rect">
            <a:avLst/>
          </a:prstGeom>
          <a:noFill/>
        </p:spPr>
        <p:txBody>
          <a:bodyPr wrap="square" rtlCol="0">
            <a:spAutoFit/>
          </a:bodyPr>
          <a:lstStyle/>
          <a:p>
            <a:r>
              <a:rPr lang="hr-HR" dirty="0" err="1" smtClean="0">
                <a:solidFill>
                  <a:prstClr val="white"/>
                </a:solidFill>
              </a:rPr>
              <a:t>Healthy</a:t>
            </a:r>
            <a:r>
              <a:rPr lang="hr-HR" dirty="0" smtClean="0">
                <a:solidFill>
                  <a:prstClr val="white"/>
                </a:solidFill>
              </a:rPr>
              <a:t> </a:t>
            </a:r>
            <a:r>
              <a:rPr lang="hr-HR" dirty="0" err="1" smtClean="0">
                <a:solidFill>
                  <a:prstClr val="white"/>
                </a:solidFill>
              </a:rPr>
              <a:t>elderly</a:t>
            </a:r>
            <a:r>
              <a:rPr lang="hr-HR" dirty="0" smtClean="0">
                <a:solidFill>
                  <a:prstClr val="white"/>
                </a:solidFill>
              </a:rPr>
              <a:t> </a:t>
            </a:r>
            <a:r>
              <a:rPr lang="hr-HR" dirty="0" err="1" smtClean="0">
                <a:solidFill>
                  <a:prstClr val="white"/>
                </a:solidFill>
              </a:rPr>
              <a:t>subjects</a:t>
            </a:r>
            <a:endParaRPr lang="en-US" dirty="0">
              <a:solidFill>
                <a:prstClr val="white"/>
              </a:solidFill>
            </a:endParaRPr>
          </a:p>
        </p:txBody>
      </p:sp>
      <p:sp>
        <p:nvSpPr>
          <p:cNvPr id="9" name="TextBox 8"/>
          <p:cNvSpPr txBox="1"/>
          <p:nvPr/>
        </p:nvSpPr>
        <p:spPr>
          <a:xfrm>
            <a:off x="4932040" y="1403484"/>
            <a:ext cx="3168352" cy="369332"/>
          </a:xfrm>
          <a:prstGeom prst="rect">
            <a:avLst/>
          </a:prstGeom>
          <a:noFill/>
        </p:spPr>
        <p:txBody>
          <a:bodyPr wrap="square" rtlCol="0">
            <a:spAutoFit/>
          </a:bodyPr>
          <a:lstStyle/>
          <a:p>
            <a:r>
              <a:rPr lang="hr-HR" dirty="0" err="1" smtClean="0">
                <a:solidFill>
                  <a:prstClr val="white"/>
                </a:solidFill>
              </a:rPr>
              <a:t>Alzheimer</a:t>
            </a:r>
            <a:r>
              <a:rPr lang="hr-HR" dirty="0" smtClean="0">
                <a:solidFill>
                  <a:prstClr val="white"/>
                </a:solidFill>
              </a:rPr>
              <a:t>’s </a:t>
            </a:r>
            <a:r>
              <a:rPr lang="hr-HR" dirty="0" err="1" smtClean="0">
                <a:solidFill>
                  <a:prstClr val="white"/>
                </a:solidFill>
              </a:rPr>
              <a:t>disease</a:t>
            </a:r>
            <a:r>
              <a:rPr lang="hr-HR" dirty="0" smtClean="0">
                <a:solidFill>
                  <a:prstClr val="white"/>
                </a:solidFill>
              </a:rPr>
              <a:t> </a:t>
            </a:r>
            <a:r>
              <a:rPr lang="hr-HR" dirty="0" err="1" smtClean="0">
                <a:solidFill>
                  <a:prstClr val="white"/>
                </a:solidFill>
              </a:rPr>
              <a:t>subjects</a:t>
            </a:r>
            <a:endParaRPr lang="en-US" dirty="0">
              <a:solidFill>
                <a:prstClr val="white"/>
              </a:solidFill>
            </a:endParaRPr>
          </a:p>
        </p:txBody>
      </p:sp>
    </p:spTree>
    <p:extLst>
      <p:ext uri="{BB962C8B-B14F-4D97-AF65-F5344CB8AC3E}">
        <p14:creationId xmlns:p14="http://schemas.microsoft.com/office/powerpoint/2010/main" val="26835921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256"/>
            <a:ext cx="8507288" cy="1143000"/>
          </a:xfrm>
        </p:spPr>
        <p:txBody>
          <a:bodyPr>
            <a:normAutofit/>
          </a:bodyPr>
          <a:lstStyle/>
          <a:p>
            <a:r>
              <a:rPr lang="hr-HR" sz="3200" b="1" dirty="0" err="1" smtClean="0">
                <a:solidFill>
                  <a:srgbClr val="FFFF00"/>
                </a:solidFill>
              </a:rPr>
              <a:t>Correlation</a:t>
            </a:r>
            <a:r>
              <a:rPr lang="hr-HR" sz="3200" b="1" dirty="0" smtClean="0">
                <a:solidFill>
                  <a:srgbClr val="FFFF00"/>
                </a:solidFill>
              </a:rPr>
              <a:t> </a:t>
            </a:r>
            <a:r>
              <a:rPr lang="hr-HR" sz="3200" b="1" dirty="0" err="1" smtClean="0">
                <a:solidFill>
                  <a:srgbClr val="FFFF00"/>
                </a:solidFill>
              </a:rPr>
              <a:t>of</a:t>
            </a:r>
            <a:r>
              <a:rPr lang="hr-HR" sz="3200" b="1" dirty="0" smtClean="0">
                <a:solidFill>
                  <a:srgbClr val="FFFF00"/>
                </a:solidFill>
              </a:rPr>
              <a:t> β-</a:t>
            </a:r>
            <a:r>
              <a:rPr lang="hr-HR" sz="3200" b="1" dirty="0" err="1" smtClean="0">
                <a:solidFill>
                  <a:srgbClr val="FFFF00"/>
                </a:solidFill>
              </a:rPr>
              <a:t>amyloid</a:t>
            </a:r>
            <a:r>
              <a:rPr lang="hr-HR" sz="3200" b="1" dirty="0" smtClean="0">
                <a:solidFill>
                  <a:srgbClr val="FFFF00"/>
                </a:solidFill>
              </a:rPr>
              <a:t> </a:t>
            </a:r>
            <a:r>
              <a:rPr lang="hr-HR" sz="3200" b="1" dirty="0" err="1" smtClean="0">
                <a:solidFill>
                  <a:srgbClr val="FFFF00"/>
                </a:solidFill>
              </a:rPr>
              <a:t>deposition</a:t>
            </a:r>
            <a:r>
              <a:rPr lang="hr-HR" sz="3200" b="1" dirty="0" smtClean="0">
                <a:solidFill>
                  <a:srgbClr val="FFFF00"/>
                </a:solidFill>
              </a:rPr>
              <a:t> (PIB PET) </a:t>
            </a:r>
            <a:r>
              <a:rPr lang="hr-HR" sz="3200" b="1" dirty="0" err="1" smtClean="0">
                <a:solidFill>
                  <a:srgbClr val="FFFF00"/>
                </a:solidFill>
              </a:rPr>
              <a:t>and</a:t>
            </a:r>
            <a:r>
              <a:rPr lang="hr-HR" sz="3200" b="1" dirty="0" smtClean="0">
                <a:solidFill>
                  <a:srgbClr val="FFFF00"/>
                </a:solidFill>
              </a:rPr>
              <a:t> DMN f-nal </a:t>
            </a:r>
            <a:r>
              <a:rPr lang="hr-HR" sz="3200" b="1" dirty="0" err="1" smtClean="0">
                <a:solidFill>
                  <a:srgbClr val="FFFF00"/>
                </a:solidFill>
              </a:rPr>
              <a:t>connectivity</a:t>
            </a:r>
            <a:endParaRPr lang="en-US" sz="3200" b="1" dirty="0">
              <a:solidFill>
                <a:srgbClr val="FFFF0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1161351"/>
            <a:ext cx="4601364" cy="5255110"/>
          </a:xfrm>
          <a:prstGeom prst="rect">
            <a:avLst/>
          </a:prstGeom>
        </p:spPr>
      </p:pic>
      <p:sp>
        <p:nvSpPr>
          <p:cNvPr id="12" name="TextBox 11"/>
          <p:cNvSpPr txBox="1"/>
          <p:nvPr/>
        </p:nvSpPr>
        <p:spPr>
          <a:xfrm>
            <a:off x="2987824" y="6330806"/>
            <a:ext cx="6047104" cy="584775"/>
          </a:xfrm>
          <a:prstGeom prst="rect">
            <a:avLst/>
          </a:prstGeom>
          <a:noFill/>
        </p:spPr>
        <p:txBody>
          <a:bodyPr wrap="square" rtlCol="0">
            <a:spAutoFit/>
          </a:bodyPr>
          <a:lstStyle/>
          <a:p>
            <a:r>
              <a:rPr lang="hr-HR" sz="1600" dirty="0" err="1" smtClean="0">
                <a:solidFill>
                  <a:srgbClr val="FFC000"/>
                </a:solidFill>
              </a:rPr>
              <a:t>Hedden</a:t>
            </a:r>
            <a:r>
              <a:rPr lang="hr-HR" sz="1600" dirty="0" smtClean="0">
                <a:solidFill>
                  <a:srgbClr val="FFC000"/>
                </a:solidFill>
              </a:rPr>
              <a:t> et al., J. </a:t>
            </a:r>
            <a:r>
              <a:rPr lang="hr-HR" sz="1600" dirty="0" err="1" smtClean="0">
                <a:solidFill>
                  <a:srgbClr val="FFC000"/>
                </a:solidFill>
              </a:rPr>
              <a:t>Neurosci</a:t>
            </a:r>
            <a:r>
              <a:rPr lang="hr-HR" sz="1600" dirty="0" smtClean="0">
                <a:solidFill>
                  <a:srgbClr val="FFC000"/>
                </a:solidFill>
              </a:rPr>
              <a:t>., 2009, 29, 12686-12694;</a:t>
            </a:r>
          </a:p>
          <a:p>
            <a:r>
              <a:rPr lang="hr-HR" sz="1600" dirty="0" err="1" smtClean="0"/>
              <a:t>findings</a:t>
            </a:r>
            <a:r>
              <a:rPr lang="hr-HR" sz="1600" dirty="0" smtClean="0"/>
              <a:t> </a:t>
            </a:r>
            <a:r>
              <a:rPr lang="hr-HR" sz="1600" dirty="0" err="1" smtClean="0"/>
              <a:t>confirmed</a:t>
            </a:r>
            <a:r>
              <a:rPr lang="hr-HR" sz="1600" dirty="0" smtClean="0"/>
              <a:t> </a:t>
            </a:r>
            <a:r>
              <a:rPr lang="hr-HR" sz="1600" dirty="0" err="1" smtClean="0"/>
              <a:t>in</a:t>
            </a:r>
            <a:r>
              <a:rPr lang="hr-HR" sz="1600" dirty="0" smtClean="0">
                <a:solidFill>
                  <a:srgbClr val="FFC000"/>
                </a:solidFill>
              </a:rPr>
              <a:t> </a:t>
            </a:r>
            <a:r>
              <a:rPr lang="hr-HR" sz="1600" dirty="0" err="1" smtClean="0">
                <a:solidFill>
                  <a:srgbClr val="FFC000"/>
                </a:solidFill>
              </a:rPr>
              <a:t>Sheline</a:t>
            </a:r>
            <a:r>
              <a:rPr lang="hr-HR" sz="1600" dirty="0" smtClean="0">
                <a:solidFill>
                  <a:srgbClr val="FFC000"/>
                </a:solidFill>
              </a:rPr>
              <a:t> et al., Biol. </a:t>
            </a:r>
            <a:r>
              <a:rPr lang="hr-HR" sz="1600" dirty="0" err="1" smtClean="0">
                <a:solidFill>
                  <a:srgbClr val="FFC000"/>
                </a:solidFill>
              </a:rPr>
              <a:t>Psychiatry</a:t>
            </a:r>
            <a:r>
              <a:rPr lang="hr-HR" sz="1600" dirty="0" smtClean="0">
                <a:solidFill>
                  <a:srgbClr val="FFC000"/>
                </a:solidFill>
              </a:rPr>
              <a:t>, 2010, 67, 584-587</a:t>
            </a:r>
            <a:endParaRPr lang="hr-HR" sz="1600" dirty="0">
              <a:solidFill>
                <a:srgbClr val="FFC000"/>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49564"/>
            <a:ext cx="2304256" cy="247327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3" y="3664588"/>
            <a:ext cx="2304257" cy="307678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137" y="3622837"/>
            <a:ext cx="1876925" cy="2736304"/>
          </a:xfrm>
          <a:prstGeom prst="rect">
            <a:avLst/>
          </a:prstGeom>
        </p:spPr>
      </p:pic>
      <p:sp>
        <p:nvSpPr>
          <p:cNvPr id="18" name="TextBox 17"/>
          <p:cNvSpPr txBox="1"/>
          <p:nvPr/>
        </p:nvSpPr>
        <p:spPr>
          <a:xfrm>
            <a:off x="4932040" y="1412776"/>
            <a:ext cx="1289135" cy="646331"/>
          </a:xfrm>
          <a:prstGeom prst="rect">
            <a:avLst/>
          </a:prstGeom>
          <a:noFill/>
        </p:spPr>
        <p:txBody>
          <a:bodyPr wrap="none" rtlCol="0">
            <a:spAutoFit/>
          </a:bodyPr>
          <a:lstStyle/>
          <a:p>
            <a:r>
              <a:rPr lang="hr-HR" dirty="0" err="1" smtClean="0">
                <a:solidFill>
                  <a:prstClr val="white"/>
                </a:solidFill>
              </a:rPr>
              <a:t>Seed</a:t>
            </a:r>
            <a:r>
              <a:rPr lang="hr-HR" dirty="0" smtClean="0">
                <a:solidFill>
                  <a:prstClr val="white"/>
                </a:solidFill>
              </a:rPr>
              <a:t> </a:t>
            </a:r>
            <a:r>
              <a:rPr lang="hr-HR" dirty="0" err="1" smtClean="0">
                <a:solidFill>
                  <a:prstClr val="white"/>
                </a:solidFill>
              </a:rPr>
              <a:t>in</a:t>
            </a:r>
            <a:r>
              <a:rPr lang="hr-HR" dirty="0" smtClean="0">
                <a:solidFill>
                  <a:prstClr val="white"/>
                </a:solidFill>
              </a:rPr>
              <a:t> PCC</a:t>
            </a:r>
          </a:p>
          <a:p>
            <a:r>
              <a:rPr lang="hr-HR" dirty="0" smtClean="0">
                <a:solidFill>
                  <a:prstClr val="white"/>
                </a:solidFill>
              </a:rPr>
              <a:t>(</a:t>
            </a:r>
            <a:r>
              <a:rPr lang="hr-HR" dirty="0" err="1" smtClean="0">
                <a:solidFill>
                  <a:prstClr val="white"/>
                </a:solidFill>
              </a:rPr>
              <a:t>blue</a:t>
            </a:r>
            <a:r>
              <a:rPr lang="hr-HR" dirty="0" smtClean="0">
                <a:solidFill>
                  <a:prstClr val="white"/>
                </a:solidFill>
              </a:rPr>
              <a:t> box)</a:t>
            </a:r>
            <a:endParaRPr lang="en-US" dirty="0">
              <a:solidFill>
                <a:prstClr val="white"/>
              </a:solidFill>
            </a:endParaRPr>
          </a:p>
        </p:txBody>
      </p:sp>
      <p:sp>
        <p:nvSpPr>
          <p:cNvPr id="3" name="TextBox 2"/>
          <p:cNvSpPr txBox="1"/>
          <p:nvPr/>
        </p:nvSpPr>
        <p:spPr>
          <a:xfrm>
            <a:off x="7092280" y="1161351"/>
            <a:ext cx="2095380" cy="2308324"/>
          </a:xfrm>
          <a:prstGeom prst="rect">
            <a:avLst/>
          </a:prstGeom>
          <a:noFill/>
        </p:spPr>
        <p:txBody>
          <a:bodyPr wrap="square" rtlCol="0">
            <a:spAutoFit/>
          </a:bodyPr>
          <a:lstStyle/>
          <a:p>
            <a:r>
              <a:rPr lang="en-US" sz="1200" b="1" dirty="0">
                <a:solidFill>
                  <a:prstClr val="white"/>
                </a:solidFill>
              </a:rPr>
              <a:t>Clinically normal participants with high amyloid</a:t>
            </a:r>
          </a:p>
          <a:p>
            <a:r>
              <a:rPr lang="en-US" sz="1200" b="1" dirty="0">
                <a:solidFill>
                  <a:prstClr val="white"/>
                </a:solidFill>
              </a:rPr>
              <a:t>burden </a:t>
            </a:r>
            <a:r>
              <a:rPr lang="en-US" sz="1200" b="1" u="sng" dirty="0">
                <a:solidFill>
                  <a:prstClr val="white"/>
                </a:solidFill>
              </a:rPr>
              <a:t>displayed significantly reduced </a:t>
            </a:r>
            <a:r>
              <a:rPr lang="en-US" sz="1200" b="1" u="sng" dirty="0" smtClean="0">
                <a:solidFill>
                  <a:prstClr val="white"/>
                </a:solidFill>
              </a:rPr>
              <a:t>f</a:t>
            </a:r>
            <a:r>
              <a:rPr lang="hr-HR" sz="1200" b="1" u="sng" dirty="0" smtClean="0">
                <a:solidFill>
                  <a:prstClr val="white"/>
                </a:solidFill>
              </a:rPr>
              <a:t>-nal</a:t>
            </a:r>
            <a:r>
              <a:rPr lang="en-US" sz="1200" b="1" u="sng" dirty="0" smtClean="0">
                <a:solidFill>
                  <a:prstClr val="white"/>
                </a:solidFill>
              </a:rPr>
              <a:t> </a:t>
            </a:r>
            <a:r>
              <a:rPr lang="en-US" sz="1200" b="1" u="sng" dirty="0">
                <a:solidFill>
                  <a:prstClr val="white"/>
                </a:solidFill>
              </a:rPr>
              <a:t>correlations within </a:t>
            </a:r>
            <a:r>
              <a:rPr lang="hr-HR" sz="1200" b="1" u="sng" dirty="0" smtClean="0">
                <a:solidFill>
                  <a:prstClr val="white"/>
                </a:solidFill>
              </a:rPr>
              <a:t>DMN</a:t>
            </a:r>
            <a:r>
              <a:rPr lang="hr-HR" sz="1200" b="1" dirty="0" smtClean="0">
                <a:solidFill>
                  <a:prstClr val="white"/>
                </a:solidFill>
              </a:rPr>
              <a:t>, </a:t>
            </a:r>
            <a:r>
              <a:rPr lang="hr-HR" sz="1200" b="1" dirty="0" err="1" smtClean="0">
                <a:solidFill>
                  <a:srgbClr val="FFFF00"/>
                </a:solidFill>
              </a:rPr>
              <a:t>including</a:t>
            </a:r>
            <a:r>
              <a:rPr lang="hr-HR" sz="1200" b="1" dirty="0" smtClean="0">
                <a:solidFill>
                  <a:srgbClr val="FFFF00"/>
                </a:solidFill>
              </a:rPr>
              <a:t> f-nal </a:t>
            </a:r>
            <a:r>
              <a:rPr lang="hr-HR" sz="1200" b="1" dirty="0" err="1" smtClean="0">
                <a:solidFill>
                  <a:srgbClr val="FFFF00"/>
                </a:solidFill>
              </a:rPr>
              <a:t>disconnection</a:t>
            </a:r>
            <a:r>
              <a:rPr lang="hr-HR" sz="1200" b="1" dirty="0" smtClean="0">
                <a:solidFill>
                  <a:srgbClr val="FFFF00"/>
                </a:solidFill>
              </a:rPr>
              <a:t> </a:t>
            </a:r>
            <a:r>
              <a:rPr lang="hr-HR" sz="1200" b="1" dirty="0" err="1" smtClean="0">
                <a:solidFill>
                  <a:srgbClr val="FFFF00"/>
                </a:solidFill>
              </a:rPr>
              <a:t>of</a:t>
            </a:r>
            <a:r>
              <a:rPr lang="hr-HR" sz="1200" b="1" dirty="0" smtClean="0">
                <a:solidFill>
                  <a:srgbClr val="FFFF00"/>
                </a:solidFill>
              </a:rPr>
              <a:t> </a:t>
            </a:r>
            <a:r>
              <a:rPr lang="hr-HR" sz="1200" b="1" dirty="0" err="1" smtClean="0">
                <a:solidFill>
                  <a:srgbClr val="FFFF00"/>
                </a:solidFill>
              </a:rPr>
              <a:t>the</a:t>
            </a:r>
            <a:r>
              <a:rPr lang="hr-HR" sz="1200" b="1" dirty="0" smtClean="0">
                <a:solidFill>
                  <a:srgbClr val="FFFF00"/>
                </a:solidFill>
              </a:rPr>
              <a:t> </a:t>
            </a:r>
            <a:r>
              <a:rPr lang="hr-HR" sz="1200" b="1" dirty="0" err="1" smtClean="0">
                <a:solidFill>
                  <a:srgbClr val="FFFF00"/>
                </a:solidFill>
              </a:rPr>
              <a:t>hippocampal</a:t>
            </a:r>
            <a:r>
              <a:rPr lang="hr-HR" sz="1200" b="1" dirty="0" smtClean="0">
                <a:solidFill>
                  <a:srgbClr val="FFFF00"/>
                </a:solidFill>
              </a:rPr>
              <a:t> </a:t>
            </a:r>
            <a:r>
              <a:rPr lang="hr-HR" sz="1200" b="1" dirty="0" err="1" smtClean="0">
                <a:solidFill>
                  <a:srgbClr val="FFFF00"/>
                </a:solidFill>
              </a:rPr>
              <a:t>formation</a:t>
            </a:r>
            <a:r>
              <a:rPr lang="en-US" sz="1200" b="1" dirty="0" smtClean="0">
                <a:solidFill>
                  <a:prstClr val="white"/>
                </a:solidFill>
              </a:rPr>
              <a:t> </a:t>
            </a:r>
            <a:r>
              <a:rPr lang="en-US" sz="1200" b="1" dirty="0">
                <a:solidFill>
                  <a:prstClr val="white"/>
                </a:solidFill>
              </a:rPr>
              <a:t>relative to participants with low </a:t>
            </a:r>
            <a:r>
              <a:rPr lang="en-US" sz="1200" b="1" dirty="0" smtClean="0">
                <a:solidFill>
                  <a:prstClr val="white"/>
                </a:solidFill>
              </a:rPr>
              <a:t>amyloid</a:t>
            </a:r>
            <a:r>
              <a:rPr lang="hr-HR" sz="1200" b="1" dirty="0" smtClean="0">
                <a:solidFill>
                  <a:prstClr val="white"/>
                </a:solidFill>
              </a:rPr>
              <a:t> </a:t>
            </a:r>
            <a:r>
              <a:rPr lang="en-US" sz="1200" b="1" dirty="0" smtClean="0">
                <a:solidFill>
                  <a:prstClr val="white"/>
                </a:solidFill>
              </a:rPr>
              <a:t>burden</a:t>
            </a:r>
            <a:r>
              <a:rPr lang="en-US" sz="1200" b="1" dirty="0">
                <a:solidFill>
                  <a:prstClr val="white"/>
                </a:solidFill>
              </a:rPr>
              <a:t>. These reductions were </a:t>
            </a:r>
            <a:r>
              <a:rPr lang="en-US" sz="1200" b="1" i="1" dirty="0">
                <a:solidFill>
                  <a:prstClr val="white"/>
                </a:solidFill>
              </a:rPr>
              <a:t>also observed when </a:t>
            </a:r>
            <a:r>
              <a:rPr lang="en-US" sz="1200" b="1" i="1" dirty="0" smtClean="0">
                <a:solidFill>
                  <a:prstClr val="white"/>
                </a:solidFill>
              </a:rPr>
              <a:t>controlling </a:t>
            </a:r>
            <a:r>
              <a:rPr lang="en-US" sz="1200" b="1" i="1" dirty="0">
                <a:solidFill>
                  <a:prstClr val="white"/>
                </a:solidFill>
              </a:rPr>
              <a:t>for age and structural </a:t>
            </a:r>
            <a:r>
              <a:rPr lang="en-US" sz="1200" b="1" i="1" dirty="0" smtClean="0">
                <a:solidFill>
                  <a:prstClr val="white"/>
                </a:solidFill>
              </a:rPr>
              <a:t>atrophy</a:t>
            </a:r>
            <a:endParaRPr lang="en-US" sz="1200" dirty="0">
              <a:solidFill>
                <a:prstClr val="white"/>
              </a:solidFill>
            </a:endParaRPr>
          </a:p>
        </p:txBody>
      </p:sp>
    </p:spTree>
    <p:extLst>
      <p:ext uri="{BB962C8B-B14F-4D97-AF65-F5344CB8AC3E}">
        <p14:creationId xmlns:p14="http://schemas.microsoft.com/office/powerpoint/2010/main" val="3223197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384"/>
            <a:ext cx="8229600" cy="926976"/>
          </a:xfrm>
        </p:spPr>
        <p:txBody>
          <a:bodyPr/>
          <a:lstStyle/>
          <a:p>
            <a:r>
              <a:rPr lang="hr-HR" b="1" dirty="0" err="1" smtClean="0">
                <a:solidFill>
                  <a:srgbClr val="FFFF00"/>
                </a:solidFill>
              </a:rPr>
              <a:t>Biomarker</a:t>
            </a:r>
            <a:r>
              <a:rPr lang="hr-HR" b="1" dirty="0" smtClean="0">
                <a:solidFill>
                  <a:srgbClr val="FFFF00"/>
                </a:solidFill>
              </a:rPr>
              <a:t> </a:t>
            </a:r>
            <a:r>
              <a:rPr lang="hr-HR" b="1" dirty="0" err="1" smtClean="0">
                <a:solidFill>
                  <a:srgbClr val="FFFF00"/>
                </a:solidFill>
              </a:rPr>
              <a:t>correlation</a:t>
            </a:r>
            <a:endParaRPr lang="en-US" b="1" dirty="0">
              <a:solidFill>
                <a:srgbClr val="FFFF00"/>
              </a:solidFill>
            </a:endParaRPr>
          </a:p>
        </p:txBody>
      </p:sp>
      <p:sp>
        <p:nvSpPr>
          <p:cNvPr id="3" name="Content Placeholder 2"/>
          <p:cNvSpPr>
            <a:spLocks noGrp="1"/>
          </p:cNvSpPr>
          <p:nvPr>
            <p:ph idx="1"/>
          </p:nvPr>
        </p:nvSpPr>
        <p:spPr>
          <a:xfrm>
            <a:off x="35496" y="1196752"/>
            <a:ext cx="2715676" cy="4709120"/>
          </a:xfrm>
        </p:spPr>
        <p:txBody>
          <a:bodyPr>
            <a:noAutofit/>
          </a:bodyPr>
          <a:lstStyle/>
          <a:p>
            <a:pPr marL="0" indent="0">
              <a:buNone/>
            </a:pPr>
            <a:r>
              <a:rPr lang="hr-HR" sz="2000" dirty="0" err="1" smtClean="0"/>
              <a:t>The</a:t>
            </a:r>
            <a:r>
              <a:rPr lang="hr-HR" sz="2000" dirty="0" smtClean="0"/>
              <a:t> </a:t>
            </a:r>
            <a:r>
              <a:rPr lang="hr-HR" sz="2000" dirty="0" err="1" smtClean="0"/>
              <a:t>main</a:t>
            </a:r>
            <a:r>
              <a:rPr lang="hr-HR" sz="2000" dirty="0" smtClean="0"/>
              <a:t> </a:t>
            </a:r>
            <a:r>
              <a:rPr lang="hr-HR" sz="2000" dirty="0" err="1" smtClean="0"/>
              <a:t>opposing</a:t>
            </a:r>
            <a:r>
              <a:rPr lang="hr-HR" sz="2000" dirty="0" smtClean="0"/>
              <a:t> </a:t>
            </a:r>
            <a:r>
              <a:rPr lang="hr-HR" sz="2000" dirty="0" err="1" smtClean="0"/>
              <a:t>network</a:t>
            </a:r>
            <a:r>
              <a:rPr lang="hr-HR" sz="2000" dirty="0" smtClean="0"/>
              <a:t> to DMN is </a:t>
            </a:r>
            <a:r>
              <a:rPr lang="hr-HR" sz="2000" dirty="0" err="1" smtClean="0"/>
              <a:t>the</a:t>
            </a:r>
            <a:r>
              <a:rPr lang="hr-HR" sz="2000" dirty="0" smtClean="0"/>
              <a:t> </a:t>
            </a:r>
            <a:r>
              <a:rPr lang="hr-HR" sz="2000" dirty="0" err="1" smtClean="0">
                <a:solidFill>
                  <a:srgbClr val="FFFF00"/>
                </a:solidFill>
              </a:rPr>
              <a:t>Dorsal</a:t>
            </a:r>
            <a:r>
              <a:rPr lang="hr-HR" sz="2000" dirty="0" smtClean="0">
                <a:solidFill>
                  <a:srgbClr val="FFFF00"/>
                </a:solidFill>
              </a:rPr>
              <a:t> </a:t>
            </a:r>
            <a:r>
              <a:rPr lang="hr-HR" sz="2000" dirty="0" err="1" smtClean="0">
                <a:solidFill>
                  <a:srgbClr val="FFFF00"/>
                </a:solidFill>
              </a:rPr>
              <a:t>Attention</a:t>
            </a:r>
            <a:r>
              <a:rPr lang="hr-HR" sz="2000" dirty="0" smtClean="0">
                <a:solidFill>
                  <a:srgbClr val="FFFF00"/>
                </a:solidFill>
              </a:rPr>
              <a:t> </a:t>
            </a:r>
            <a:r>
              <a:rPr lang="hr-HR" sz="2000" dirty="0" err="1" smtClean="0">
                <a:solidFill>
                  <a:srgbClr val="FFFF00"/>
                </a:solidFill>
              </a:rPr>
              <a:t>Network</a:t>
            </a:r>
            <a:r>
              <a:rPr lang="hr-HR" sz="2000" dirty="0" smtClean="0">
                <a:solidFill>
                  <a:srgbClr val="FFFF00"/>
                </a:solidFill>
              </a:rPr>
              <a:t> (DAN)</a:t>
            </a:r>
            <a:r>
              <a:rPr lang="hr-HR" sz="2000" dirty="0" smtClean="0"/>
              <a:t>: DAN </a:t>
            </a:r>
            <a:r>
              <a:rPr lang="hr-HR" sz="2000" dirty="0" err="1" smtClean="0"/>
              <a:t>turns</a:t>
            </a:r>
            <a:r>
              <a:rPr lang="hr-HR" sz="2000" dirty="0" smtClean="0"/>
              <a:t> </a:t>
            </a:r>
            <a:r>
              <a:rPr lang="hr-HR" sz="2000" dirty="0" err="1" smtClean="0"/>
              <a:t>off</a:t>
            </a:r>
            <a:r>
              <a:rPr lang="hr-HR" sz="2000" dirty="0" smtClean="0"/>
              <a:t> </a:t>
            </a:r>
            <a:r>
              <a:rPr lang="hr-HR" sz="2000" dirty="0" err="1" smtClean="0"/>
              <a:t>when</a:t>
            </a:r>
            <a:r>
              <a:rPr lang="hr-HR" sz="2000" dirty="0" smtClean="0"/>
              <a:t> DMN </a:t>
            </a:r>
            <a:r>
              <a:rPr lang="hr-HR" sz="2000" dirty="0" err="1" smtClean="0"/>
              <a:t>activates</a:t>
            </a:r>
            <a:r>
              <a:rPr lang="hr-HR" sz="2000" dirty="0" smtClean="0"/>
              <a:t> </a:t>
            </a:r>
            <a:r>
              <a:rPr lang="hr-HR" sz="2000" dirty="0" err="1" smtClean="0"/>
              <a:t>and</a:t>
            </a:r>
            <a:r>
              <a:rPr lang="hr-HR" sz="2000" dirty="0" smtClean="0"/>
              <a:t> </a:t>
            </a:r>
            <a:r>
              <a:rPr lang="hr-HR" sz="2000" dirty="0" err="1" smtClean="0"/>
              <a:t>vice</a:t>
            </a:r>
            <a:r>
              <a:rPr lang="hr-HR" sz="2000" dirty="0" smtClean="0"/>
              <a:t>-</a:t>
            </a:r>
            <a:r>
              <a:rPr lang="hr-HR" sz="2000" dirty="0" err="1" smtClean="0"/>
              <a:t>versa</a:t>
            </a:r>
            <a:endParaRPr lang="hr-HR" sz="2000" dirty="0" smtClean="0"/>
          </a:p>
          <a:p>
            <a:pPr marL="0" indent="0">
              <a:buNone/>
            </a:pPr>
            <a:endParaRPr lang="hr-HR" sz="2000" dirty="0" smtClean="0"/>
          </a:p>
          <a:p>
            <a:pPr marL="0" indent="0">
              <a:buNone/>
            </a:pPr>
            <a:r>
              <a:rPr lang="hr-HR" sz="2000" dirty="0" err="1" smtClean="0"/>
              <a:t>In</a:t>
            </a:r>
            <a:r>
              <a:rPr lang="hr-HR" sz="2000" dirty="0" smtClean="0"/>
              <a:t> </a:t>
            </a:r>
            <a:r>
              <a:rPr lang="hr-HR" sz="2000" dirty="0" err="1" smtClean="0"/>
              <a:t>participants</a:t>
            </a:r>
            <a:r>
              <a:rPr lang="hr-HR" sz="2000" dirty="0" smtClean="0"/>
              <a:t> </a:t>
            </a:r>
            <a:r>
              <a:rPr lang="hr-HR" sz="2000" dirty="0" err="1" smtClean="0"/>
              <a:t>with</a:t>
            </a:r>
            <a:r>
              <a:rPr lang="hr-HR" sz="2000" dirty="0" smtClean="0"/>
              <a:t> </a:t>
            </a:r>
            <a:r>
              <a:rPr lang="hr-HR" sz="2000" dirty="0" err="1" smtClean="0"/>
              <a:t>low</a:t>
            </a:r>
            <a:r>
              <a:rPr lang="hr-HR" sz="2000" dirty="0" smtClean="0"/>
              <a:t> CSF A</a:t>
            </a:r>
            <a:r>
              <a:rPr lang="el-GR" sz="2000" dirty="0" smtClean="0"/>
              <a:t>β</a:t>
            </a:r>
            <a:r>
              <a:rPr lang="hr-HR" sz="2000" dirty="0" smtClean="0"/>
              <a:t>42 </a:t>
            </a:r>
            <a:r>
              <a:rPr lang="hr-HR" sz="2000" dirty="0" err="1" smtClean="0"/>
              <a:t>and</a:t>
            </a:r>
            <a:r>
              <a:rPr lang="hr-HR" sz="2000" dirty="0" smtClean="0"/>
              <a:t> </a:t>
            </a:r>
            <a:r>
              <a:rPr lang="hr-HR" sz="2000" dirty="0" err="1" smtClean="0"/>
              <a:t>high</a:t>
            </a:r>
            <a:r>
              <a:rPr lang="hr-HR" sz="2000" dirty="0" smtClean="0"/>
              <a:t> p-tau181 (207 </a:t>
            </a:r>
            <a:r>
              <a:rPr lang="hr-HR" sz="2000" dirty="0" err="1" smtClean="0"/>
              <a:t>cognitively</a:t>
            </a:r>
            <a:r>
              <a:rPr lang="hr-HR" sz="2000" dirty="0" smtClean="0"/>
              <a:t> </a:t>
            </a:r>
            <a:r>
              <a:rPr lang="hr-HR" sz="2000" dirty="0" err="1" smtClean="0"/>
              <a:t>normal</a:t>
            </a:r>
            <a:r>
              <a:rPr lang="hr-HR" sz="2000" dirty="0" smtClean="0"/>
              <a:t> </a:t>
            </a:r>
            <a:r>
              <a:rPr lang="hr-HR" sz="2000" dirty="0" err="1" smtClean="0"/>
              <a:t>participants</a:t>
            </a:r>
            <a:r>
              <a:rPr lang="hr-HR" sz="2000" dirty="0" smtClean="0"/>
              <a:t> </a:t>
            </a:r>
            <a:r>
              <a:rPr lang="hr-HR" sz="2000" dirty="0" err="1" smtClean="0"/>
              <a:t>with</a:t>
            </a:r>
            <a:r>
              <a:rPr lang="hr-HR" sz="2000" dirty="0" smtClean="0"/>
              <a:t> </a:t>
            </a:r>
            <a:r>
              <a:rPr lang="hr-HR" sz="2000" dirty="0" err="1" smtClean="0"/>
              <a:t>preclinical</a:t>
            </a:r>
            <a:r>
              <a:rPr lang="hr-HR" sz="2000" dirty="0" smtClean="0"/>
              <a:t> AD), </a:t>
            </a:r>
            <a:r>
              <a:rPr lang="hr-HR" sz="2000" dirty="0" err="1" smtClean="0"/>
              <a:t>this</a:t>
            </a:r>
            <a:r>
              <a:rPr lang="hr-HR" sz="2000" dirty="0" smtClean="0"/>
              <a:t> </a:t>
            </a:r>
            <a:r>
              <a:rPr lang="hr-HR" sz="2000" dirty="0" err="1" smtClean="0">
                <a:solidFill>
                  <a:srgbClr val="FFFF00"/>
                </a:solidFill>
              </a:rPr>
              <a:t>switching</a:t>
            </a:r>
            <a:r>
              <a:rPr lang="hr-HR" sz="2000" dirty="0" smtClean="0">
                <a:solidFill>
                  <a:srgbClr val="FFFF00"/>
                </a:solidFill>
              </a:rPr>
              <a:t> </a:t>
            </a:r>
            <a:r>
              <a:rPr lang="hr-HR" sz="2000" dirty="0" err="1" smtClean="0">
                <a:solidFill>
                  <a:srgbClr val="FFFF00"/>
                </a:solidFill>
              </a:rPr>
              <a:t>between</a:t>
            </a:r>
            <a:r>
              <a:rPr lang="hr-HR" sz="2000" dirty="0" smtClean="0">
                <a:solidFill>
                  <a:srgbClr val="FFFF00"/>
                </a:solidFill>
              </a:rPr>
              <a:t> </a:t>
            </a:r>
            <a:r>
              <a:rPr lang="hr-HR" sz="2000" dirty="0" err="1" smtClean="0">
                <a:solidFill>
                  <a:srgbClr val="FFFF00"/>
                </a:solidFill>
              </a:rPr>
              <a:t>networks</a:t>
            </a:r>
            <a:r>
              <a:rPr lang="hr-HR" sz="2000" dirty="0" smtClean="0">
                <a:solidFill>
                  <a:srgbClr val="FFFF00"/>
                </a:solidFill>
              </a:rPr>
              <a:t> </a:t>
            </a:r>
            <a:r>
              <a:rPr lang="hr-HR" sz="2000" dirty="0" err="1" smtClean="0">
                <a:solidFill>
                  <a:srgbClr val="FFFF00"/>
                </a:solidFill>
              </a:rPr>
              <a:t>becomes</a:t>
            </a:r>
            <a:r>
              <a:rPr lang="hr-HR" sz="2000" dirty="0" smtClean="0">
                <a:solidFill>
                  <a:srgbClr val="FFFF00"/>
                </a:solidFill>
              </a:rPr>
              <a:t> </a:t>
            </a:r>
            <a:r>
              <a:rPr lang="hr-HR" sz="2000" dirty="0" err="1" smtClean="0">
                <a:solidFill>
                  <a:srgbClr val="FFFF00"/>
                </a:solidFill>
              </a:rPr>
              <a:t>sloppy</a:t>
            </a:r>
            <a:r>
              <a:rPr lang="hr-HR" sz="2000" dirty="0" smtClean="0"/>
              <a:t>: </a:t>
            </a:r>
            <a:r>
              <a:rPr lang="hr-HR" sz="2000" dirty="0" err="1" smtClean="0"/>
              <a:t>in</a:t>
            </a:r>
            <a:r>
              <a:rPr lang="hr-HR" sz="2000" dirty="0" smtClean="0"/>
              <a:t> </a:t>
            </a:r>
            <a:r>
              <a:rPr lang="hr-HR" sz="2000" dirty="0" err="1" smtClean="0"/>
              <a:t>these</a:t>
            </a:r>
            <a:r>
              <a:rPr lang="hr-HR" sz="2000" dirty="0" smtClean="0"/>
              <a:t> </a:t>
            </a:r>
            <a:r>
              <a:rPr lang="hr-HR" sz="2000" dirty="0" err="1" smtClean="0"/>
              <a:t>people</a:t>
            </a:r>
            <a:r>
              <a:rPr lang="hr-HR" sz="2000" dirty="0" smtClean="0"/>
              <a:t>, some </a:t>
            </a:r>
            <a:r>
              <a:rPr lang="hr-HR" sz="2000" dirty="0" err="1" smtClean="0"/>
              <a:t>nodes</a:t>
            </a:r>
            <a:r>
              <a:rPr lang="hr-HR" sz="2000" dirty="0" smtClean="0"/>
              <a:t> </a:t>
            </a:r>
            <a:r>
              <a:rPr lang="hr-HR" sz="2000" dirty="0" err="1" smtClean="0"/>
              <a:t>of</a:t>
            </a:r>
            <a:r>
              <a:rPr lang="hr-HR" sz="2000" dirty="0" smtClean="0"/>
              <a:t> </a:t>
            </a:r>
            <a:r>
              <a:rPr lang="hr-HR" sz="2000" dirty="0" err="1" smtClean="0"/>
              <a:t>the</a:t>
            </a:r>
            <a:r>
              <a:rPr lang="hr-HR" sz="2000" dirty="0" smtClean="0"/>
              <a:t> DAN </a:t>
            </a:r>
            <a:r>
              <a:rPr lang="hr-HR" sz="2000" dirty="0" err="1" smtClean="0"/>
              <a:t>did</a:t>
            </a:r>
            <a:r>
              <a:rPr lang="hr-HR" sz="2000" dirty="0" smtClean="0"/>
              <a:t> </a:t>
            </a:r>
            <a:r>
              <a:rPr lang="hr-HR" sz="2000" dirty="0" err="1" smtClean="0"/>
              <a:t>not</a:t>
            </a:r>
            <a:r>
              <a:rPr lang="hr-HR" sz="2000" dirty="0" smtClean="0"/>
              <a:t> </a:t>
            </a:r>
            <a:r>
              <a:rPr lang="hr-HR" sz="2000" dirty="0" err="1" smtClean="0"/>
              <a:t>turn</a:t>
            </a:r>
            <a:r>
              <a:rPr lang="hr-HR" sz="2000" dirty="0" smtClean="0"/>
              <a:t> </a:t>
            </a:r>
            <a:r>
              <a:rPr lang="hr-HR" sz="2000" dirty="0" err="1" smtClean="0"/>
              <a:t>off</a:t>
            </a:r>
            <a:r>
              <a:rPr lang="hr-HR" sz="2000" dirty="0" smtClean="0"/>
              <a:t> </a:t>
            </a:r>
            <a:r>
              <a:rPr lang="hr-HR" sz="2000" dirty="0" err="1" smtClean="0"/>
              <a:t>when</a:t>
            </a:r>
            <a:r>
              <a:rPr lang="hr-HR" sz="2000" dirty="0" smtClean="0"/>
              <a:t> DMN </a:t>
            </a:r>
            <a:r>
              <a:rPr lang="hr-HR" sz="2000" dirty="0" err="1" smtClean="0"/>
              <a:t>was</a:t>
            </a:r>
            <a:r>
              <a:rPr lang="hr-HR" sz="2000" dirty="0" smtClean="0"/>
              <a:t> </a:t>
            </a:r>
            <a:r>
              <a:rPr lang="hr-HR" sz="2000" dirty="0" err="1" smtClean="0"/>
              <a:t>active</a:t>
            </a:r>
            <a:endParaRPr lang="en-US" sz="2000" dirty="0"/>
          </a:p>
        </p:txBody>
      </p:sp>
      <p:sp>
        <p:nvSpPr>
          <p:cNvPr id="4" name="TextBox 3"/>
          <p:cNvSpPr txBox="1"/>
          <p:nvPr/>
        </p:nvSpPr>
        <p:spPr>
          <a:xfrm>
            <a:off x="3744692" y="6474822"/>
            <a:ext cx="5399308" cy="338554"/>
          </a:xfrm>
          <a:prstGeom prst="rect">
            <a:avLst/>
          </a:prstGeom>
          <a:noFill/>
        </p:spPr>
        <p:txBody>
          <a:bodyPr wrap="square" rtlCol="0">
            <a:spAutoFit/>
          </a:bodyPr>
          <a:lstStyle/>
          <a:p>
            <a:r>
              <a:rPr lang="hr-HR" sz="1600" dirty="0" err="1" smtClean="0">
                <a:solidFill>
                  <a:srgbClr val="FFC000"/>
                </a:solidFill>
              </a:rPr>
              <a:t>Wang</a:t>
            </a:r>
            <a:r>
              <a:rPr lang="hr-HR" sz="1600" dirty="0" smtClean="0">
                <a:solidFill>
                  <a:srgbClr val="FFC000"/>
                </a:solidFill>
              </a:rPr>
              <a:t> et al., JAMA </a:t>
            </a:r>
            <a:r>
              <a:rPr lang="hr-HR" sz="1600" dirty="0" err="1" smtClean="0">
                <a:solidFill>
                  <a:srgbClr val="FFC000"/>
                </a:solidFill>
              </a:rPr>
              <a:t>Neurol</a:t>
            </a:r>
            <a:r>
              <a:rPr lang="hr-HR" sz="1600" dirty="0" smtClean="0">
                <a:solidFill>
                  <a:srgbClr val="FFC000"/>
                </a:solidFill>
              </a:rPr>
              <a:t>., 2013, </a:t>
            </a:r>
            <a:r>
              <a:rPr lang="hr-HR" sz="1600" dirty="0" err="1" smtClean="0">
                <a:solidFill>
                  <a:srgbClr val="FFC000"/>
                </a:solidFill>
              </a:rPr>
              <a:t>Aug</a:t>
            </a:r>
            <a:r>
              <a:rPr lang="hr-HR" sz="1600" dirty="0" smtClean="0">
                <a:solidFill>
                  <a:srgbClr val="FFC000"/>
                </a:solidFill>
              </a:rPr>
              <a:t> 29, </a:t>
            </a:r>
            <a:r>
              <a:rPr lang="hr-HR" sz="1600" dirty="0" err="1" smtClean="0">
                <a:solidFill>
                  <a:srgbClr val="FFC000"/>
                </a:solidFill>
              </a:rPr>
              <a:t>Epub</a:t>
            </a:r>
            <a:r>
              <a:rPr lang="hr-HR" sz="1600" dirty="0" smtClean="0">
                <a:solidFill>
                  <a:srgbClr val="FFC000"/>
                </a:solidFill>
              </a:rPr>
              <a:t> </a:t>
            </a:r>
            <a:r>
              <a:rPr lang="hr-HR" sz="1600" dirty="0" err="1" smtClean="0">
                <a:solidFill>
                  <a:srgbClr val="FFC000"/>
                </a:solidFill>
              </a:rPr>
              <a:t>ahead</a:t>
            </a:r>
            <a:r>
              <a:rPr lang="hr-HR" sz="1600" dirty="0" smtClean="0">
                <a:solidFill>
                  <a:srgbClr val="FFC000"/>
                </a:solidFill>
              </a:rPr>
              <a:t> </a:t>
            </a:r>
            <a:r>
              <a:rPr lang="hr-HR" sz="1600" dirty="0" err="1" smtClean="0">
                <a:solidFill>
                  <a:srgbClr val="FFC000"/>
                </a:solidFill>
              </a:rPr>
              <a:t>of</a:t>
            </a:r>
            <a:r>
              <a:rPr lang="hr-HR" sz="1600" dirty="0" smtClean="0">
                <a:solidFill>
                  <a:srgbClr val="FFC000"/>
                </a:solidFill>
              </a:rPr>
              <a:t> </a:t>
            </a:r>
            <a:r>
              <a:rPr lang="hr-HR" sz="1600" dirty="0" err="1" smtClean="0">
                <a:solidFill>
                  <a:srgbClr val="FFC000"/>
                </a:solidFill>
              </a:rPr>
              <a:t>print</a:t>
            </a:r>
            <a:endParaRPr lang="hr-HR" sz="1600" dirty="0">
              <a:solidFill>
                <a:srgbClr val="FFC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172" y="1628800"/>
            <a:ext cx="6213316" cy="3730412"/>
          </a:xfrm>
          <a:prstGeom prst="rect">
            <a:avLst/>
          </a:prstGeom>
        </p:spPr>
      </p:pic>
      <p:sp>
        <p:nvSpPr>
          <p:cNvPr id="6" name="TextBox 5"/>
          <p:cNvSpPr txBox="1"/>
          <p:nvPr/>
        </p:nvSpPr>
        <p:spPr>
          <a:xfrm>
            <a:off x="3563888" y="5321810"/>
            <a:ext cx="2680734" cy="307777"/>
          </a:xfrm>
          <a:prstGeom prst="rect">
            <a:avLst/>
          </a:prstGeom>
          <a:noFill/>
        </p:spPr>
        <p:txBody>
          <a:bodyPr wrap="none" rtlCol="0">
            <a:spAutoFit/>
          </a:bodyPr>
          <a:lstStyle/>
          <a:p>
            <a:r>
              <a:rPr lang="hr-HR" sz="1400" dirty="0" err="1">
                <a:solidFill>
                  <a:prstClr val="white"/>
                </a:solidFill>
              </a:rPr>
              <a:t>i</a:t>
            </a:r>
            <a:r>
              <a:rPr lang="hr-HR" sz="1400" dirty="0" err="1" smtClean="0">
                <a:solidFill>
                  <a:prstClr val="white"/>
                </a:solidFill>
              </a:rPr>
              <a:t>ncrease</a:t>
            </a:r>
            <a:r>
              <a:rPr lang="hr-HR" sz="1400" dirty="0" smtClean="0">
                <a:solidFill>
                  <a:prstClr val="white"/>
                </a:solidFill>
              </a:rPr>
              <a:t>      </a:t>
            </a:r>
            <a:r>
              <a:rPr lang="hr-HR" sz="1400" dirty="0" err="1" smtClean="0">
                <a:solidFill>
                  <a:srgbClr val="FFFF00"/>
                </a:solidFill>
              </a:rPr>
              <a:t>decrease</a:t>
            </a:r>
            <a:r>
              <a:rPr lang="hr-HR" sz="1400" dirty="0" smtClean="0">
                <a:solidFill>
                  <a:prstClr val="white"/>
                </a:solidFill>
              </a:rPr>
              <a:t> </a:t>
            </a:r>
            <a:r>
              <a:rPr lang="hr-HR" sz="1400" dirty="0" err="1" smtClean="0">
                <a:solidFill>
                  <a:prstClr val="white"/>
                </a:solidFill>
              </a:rPr>
              <a:t>in</a:t>
            </a:r>
            <a:r>
              <a:rPr lang="hr-HR" sz="1400" dirty="0" smtClean="0">
                <a:solidFill>
                  <a:prstClr val="white"/>
                </a:solidFill>
              </a:rPr>
              <a:t> f-nal </a:t>
            </a:r>
            <a:r>
              <a:rPr lang="hr-HR" sz="1400" dirty="0" err="1" smtClean="0">
                <a:solidFill>
                  <a:prstClr val="white"/>
                </a:solidFill>
              </a:rPr>
              <a:t>conn</a:t>
            </a:r>
            <a:r>
              <a:rPr lang="hr-HR" sz="1400" dirty="0" smtClean="0">
                <a:solidFill>
                  <a:prstClr val="white"/>
                </a:solidFill>
              </a:rPr>
              <a:t>.</a:t>
            </a:r>
            <a:endParaRPr lang="en-US" sz="1400" dirty="0">
              <a:solidFill>
                <a:prstClr val="white"/>
              </a:solidFill>
            </a:endParaRPr>
          </a:p>
        </p:txBody>
      </p:sp>
      <p:sp>
        <p:nvSpPr>
          <p:cNvPr id="7" name="TextBox 6"/>
          <p:cNvSpPr txBox="1"/>
          <p:nvPr/>
        </p:nvSpPr>
        <p:spPr>
          <a:xfrm>
            <a:off x="6752671" y="5321810"/>
            <a:ext cx="1694759" cy="307777"/>
          </a:xfrm>
          <a:prstGeom prst="rect">
            <a:avLst/>
          </a:prstGeom>
          <a:noFill/>
        </p:spPr>
        <p:txBody>
          <a:bodyPr wrap="none" rtlCol="0">
            <a:spAutoFit/>
          </a:bodyPr>
          <a:lstStyle/>
          <a:p>
            <a:r>
              <a:rPr lang="hr-HR" sz="1400" dirty="0" err="1">
                <a:solidFill>
                  <a:prstClr val="white"/>
                </a:solidFill>
              </a:rPr>
              <a:t>i</a:t>
            </a:r>
            <a:r>
              <a:rPr lang="hr-HR" sz="1400" dirty="0" err="1" smtClean="0">
                <a:solidFill>
                  <a:prstClr val="white"/>
                </a:solidFill>
              </a:rPr>
              <a:t>ncrease</a:t>
            </a:r>
            <a:r>
              <a:rPr lang="hr-HR" sz="1400" dirty="0" smtClean="0">
                <a:solidFill>
                  <a:prstClr val="white"/>
                </a:solidFill>
              </a:rPr>
              <a:t>      </a:t>
            </a:r>
            <a:r>
              <a:rPr lang="hr-HR" sz="1400" dirty="0" err="1" smtClean="0">
                <a:solidFill>
                  <a:srgbClr val="FFFF00"/>
                </a:solidFill>
              </a:rPr>
              <a:t>decrease</a:t>
            </a:r>
            <a:endParaRPr lang="en-US" sz="1400" dirty="0">
              <a:solidFill>
                <a:srgbClr val="FFFF00"/>
              </a:solidFill>
            </a:endParaRPr>
          </a:p>
        </p:txBody>
      </p:sp>
      <p:sp>
        <p:nvSpPr>
          <p:cNvPr id="8" name="TextBox 7"/>
          <p:cNvSpPr txBox="1"/>
          <p:nvPr/>
        </p:nvSpPr>
        <p:spPr>
          <a:xfrm>
            <a:off x="3203848" y="981599"/>
            <a:ext cx="2368725" cy="646331"/>
          </a:xfrm>
          <a:prstGeom prst="rect">
            <a:avLst/>
          </a:prstGeom>
          <a:noFill/>
        </p:spPr>
        <p:txBody>
          <a:bodyPr wrap="none" rtlCol="0">
            <a:spAutoFit/>
          </a:bodyPr>
          <a:lstStyle/>
          <a:p>
            <a:r>
              <a:rPr lang="hr-HR" dirty="0" smtClean="0">
                <a:solidFill>
                  <a:prstClr val="white"/>
                </a:solidFill>
              </a:rPr>
              <a:t>CSF A</a:t>
            </a:r>
            <a:r>
              <a:rPr lang="el-GR" dirty="0" smtClean="0">
                <a:solidFill>
                  <a:prstClr val="white"/>
                </a:solidFill>
              </a:rPr>
              <a:t>β</a:t>
            </a:r>
            <a:r>
              <a:rPr lang="hr-HR" dirty="0" smtClean="0">
                <a:solidFill>
                  <a:prstClr val="white"/>
                </a:solidFill>
              </a:rPr>
              <a:t>&lt;500 </a:t>
            </a:r>
            <a:r>
              <a:rPr lang="hr-HR" dirty="0" err="1" smtClean="0">
                <a:solidFill>
                  <a:prstClr val="white"/>
                </a:solidFill>
              </a:rPr>
              <a:t>pg</a:t>
            </a:r>
            <a:r>
              <a:rPr lang="hr-HR" dirty="0" smtClean="0">
                <a:solidFill>
                  <a:prstClr val="white"/>
                </a:solidFill>
              </a:rPr>
              <a:t>/mL</a:t>
            </a:r>
          </a:p>
          <a:p>
            <a:r>
              <a:rPr lang="hr-HR" dirty="0" err="1">
                <a:solidFill>
                  <a:prstClr val="white"/>
                </a:solidFill>
              </a:rPr>
              <a:t>v</a:t>
            </a:r>
            <a:r>
              <a:rPr lang="hr-HR" dirty="0" err="1" smtClean="0">
                <a:solidFill>
                  <a:prstClr val="white"/>
                </a:solidFill>
              </a:rPr>
              <a:t>s</a:t>
            </a:r>
            <a:r>
              <a:rPr lang="hr-HR" dirty="0" smtClean="0">
                <a:solidFill>
                  <a:prstClr val="white"/>
                </a:solidFill>
              </a:rPr>
              <a:t>. CSF A</a:t>
            </a:r>
            <a:r>
              <a:rPr lang="el-GR" dirty="0" smtClean="0">
                <a:solidFill>
                  <a:prstClr val="white"/>
                </a:solidFill>
              </a:rPr>
              <a:t>β</a:t>
            </a:r>
            <a:r>
              <a:rPr lang="hr-HR" dirty="0" smtClean="0">
                <a:solidFill>
                  <a:prstClr val="white"/>
                </a:solidFill>
              </a:rPr>
              <a:t> &gt;500 </a:t>
            </a:r>
            <a:r>
              <a:rPr lang="hr-HR" dirty="0" err="1" smtClean="0">
                <a:solidFill>
                  <a:prstClr val="white"/>
                </a:solidFill>
              </a:rPr>
              <a:t>pg</a:t>
            </a:r>
            <a:r>
              <a:rPr lang="hr-HR" dirty="0" smtClean="0">
                <a:solidFill>
                  <a:prstClr val="white"/>
                </a:solidFill>
              </a:rPr>
              <a:t>/mL </a:t>
            </a:r>
            <a:endParaRPr lang="en-US" dirty="0">
              <a:solidFill>
                <a:prstClr val="white"/>
              </a:solidFill>
            </a:endParaRPr>
          </a:p>
        </p:txBody>
      </p:sp>
      <p:sp>
        <p:nvSpPr>
          <p:cNvPr id="9" name="TextBox 8"/>
          <p:cNvSpPr txBox="1"/>
          <p:nvPr/>
        </p:nvSpPr>
        <p:spPr>
          <a:xfrm>
            <a:off x="6217576" y="981599"/>
            <a:ext cx="2792303" cy="646331"/>
          </a:xfrm>
          <a:prstGeom prst="rect">
            <a:avLst/>
          </a:prstGeom>
          <a:noFill/>
        </p:spPr>
        <p:txBody>
          <a:bodyPr wrap="none" rtlCol="0">
            <a:spAutoFit/>
          </a:bodyPr>
          <a:lstStyle/>
          <a:p>
            <a:r>
              <a:rPr lang="hr-HR" dirty="0" smtClean="0">
                <a:solidFill>
                  <a:prstClr val="white"/>
                </a:solidFill>
              </a:rPr>
              <a:t>CSF p-tau181&gt;80 </a:t>
            </a:r>
            <a:r>
              <a:rPr lang="hr-HR" dirty="0" err="1" smtClean="0">
                <a:solidFill>
                  <a:prstClr val="white"/>
                </a:solidFill>
              </a:rPr>
              <a:t>pg</a:t>
            </a:r>
            <a:r>
              <a:rPr lang="hr-HR" dirty="0" smtClean="0">
                <a:solidFill>
                  <a:prstClr val="white"/>
                </a:solidFill>
              </a:rPr>
              <a:t>/mL</a:t>
            </a:r>
          </a:p>
          <a:p>
            <a:r>
              <a:rPr lang="hr-HR" dirty="0" err="1" smtClean="0">
                <a:solidFill>
                  <a:prstClr val="white"/>
                </a:solidFill>
              </a:rPr>
              <a:t>vs</a:t>
            </a:r>
            <a:r>
              <a:rPr lang="hr-HR" dirty="0" smtClean="0">
                <a:solidFill>
                  <a:prstClr val="white"/>
                </a:solidFill>
              </a:rPr>
              <a:t>. CSF p-tau181&lt;80 </a:t>
            </a:r>
            <a:r>
              <a:rPr lang="hr-HR" dirty="0" err="1" smtClean="0">
                <a:solidFill>
                  <a:prstClr val="white"/>
                </a:solidFill>
              </a:rPr>
              <a:t>pg</a:t>
            </a:r>
            <a:r>
              <a:rPr lang="hr-HR" dirty="0" smtClean="0">
                <a:solidFill>
                  <a:prstClr val="white"/>
                </a:solidFill>
              </a:rPr>
              <a:t>/mL </a:t>
            </a:r>
            <a:endParaRPr lang="en-US" dirty="0">
              <a:solidFill>
                <a:prstClr val="white"/>
              </a:solidFill>
            </a:endParaRPr>
          </a:p>
        </p:txBody>
      </p:sp>
      <p:sp>
        <p:nvSpPr>
          <p:cNvPr id="10" name="TextBox 9"/>
          <p:cNvSpPr txBox="1"/>
          <p:nvPr/>
        </p:nvSpPr>
        <p:spPr>
          <a:xfrm>
            <a:off x="4639857" y="5584889"/>
            <a:ext cx="1220206" cy="369332"/>
          </a:xfrm>
          <a:prstGeom prst="rect">
            <a:avLst/>
          </a:prstGeom>
          <a:noFill/>
        </p:spPr>
        <p:txBody>
          <a:bodyPr wrap="none" rtlCol="0">
            <a:spAutoFit/>
          </a:bodyPr>
          <a:lstStyle/>
          <a:p>
            <a:r>
              <a:rPr lang="hr-HR" dirty="0" smtClean="0">
                <a:solidFill>
                  <a:srgbClr val="FFFF00"/>
                </a:solidFill>
              </a:rPr>
              <a:t>PCC &amp; MTL</a:t>
            </a:r>
            <a:endParaRPr lang="en-US" dirty="0">
              <a:solidFill>
                <a:srgbClr val="FFFF00"/>
              </a:solidFill>
            </a:endParaRPr>
          </a:p>
        </p:txBody>
      </p:sp>
      <p:sp>
        <p:nvSpPr>
          <p:cNvPr id="11" name="TextBox 10"/>
          <p:cNvSpPr txBox="1"/>
          <p:nvPr/>
        </p:nvSpPr>
        <p:spPr>
          <a:xfrm>
            <a:off x="7596336" y="5584889"/>
            <a:ext cx="1384866" cy="369332"/>
          </a:xfrm>
          <a:prstGeom prst="rect">
            <a:avLst/>
          </a:prstGeom>
          <a:noFill/>
        </p:spPr>
        <p:txBody>
          <a:bodyPr wrap="none" rtlCol="0">
            <a:spAutoFit/>
          </a:bodyPr>
          <a:lstStyle/>
          <a:p>
            <a:r>
              <a:rPr lang="hr-HR" dirty="0" smtClean="0">
                <a:solidFill>
                  <a:srgbClr val="FFFF00"/>
                </a:solidFill>
              </a:rPr>
              <a:t>MTL &amp; </a:t>
            </a:r>
            <a:r>
              <a:rPr lang="hr-HR" dirty="0" err="1" smtClean="0">
                <a:solidFill>
                  <a:srgbClr val="FFFF00"/>
                </a:solidFill>
              </a:rPr>
              <a:t>mPFC</a:t>
            </a:r>
            <a:endParaRPr lang="en-US" dirty="0">
              <a:solidFill>
                <a:srgbClr val="FFFF00"/>
              </a:solidFill>
            </a:endParaRPr>
          </a:p>
        </p:txBody>
      </p:sp>
    </p:spTree>
    <p:extLst>
      <p:ext uri="{BB962C8B-B14F-4D97-AF65-F5344CB8AC3E}">
        <p14:creationId xmlns:p14="http://schemas.microsoft.com/office/powerpoint/2010/main" val="11531602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71600" y="332656"/>
            <a:ext cx="7772400" cy="678904"/>
          </a:xfrm>
        </p:spPr>
        <p:txBody>
          <a:bodyPr/>
          <a:lstStyle/>
          <a:p>
            <a:r>
              <a:rPr lang="hr-HR" sz="3600" b="1" dirty="0" err="1" smtClean="0">
                <a:solidFill>
                  <a:srgbClr val="FFFF00"/>
                </a:solidFill>
                <a:latin typeface="Calibri" pitchFamily="34" charset="0"/>
                <a:cs typeface="Calibri" pitchFamily="34" charset="0"/>
              </a:rPr>
              <a:t>Supression</a:t>
            </a:r>
            <a:r>
              <a:rPr lang="hr-HR" sz="3600" b="1" dirty="0" smtClean="0">
                <a:solidFill>
                  <a:srgbClr val="FFFF00"/>
                </a:solidFill>
                <a:latin typeface="Calibri" pitchFamily="34" charset="0"/>
                <a:cs typeface="Calibri" pitchFamily="34" charset="0"/>
              </a:rPr>
              <a:t> </a:t>
            </a:r>
            <a:r>
              <a:rPr lang="hr-HR" sz="3600" b="1" dirty="0" err="1" smtClean="0">
                <a:solidFill>
                  <a:srgbClr val="FFFF00"/>
                </a:solidFill>
                <a:latin typeface="Calibri" pitchFamily="34" charset="0"/>
                <a:cs typeface="Calibri" pitchFamily="34" charset="0"/>
              </a:rPr>
              <a:t>of</a:t>
            </a:r>
            <a:r>
              <a:rPr lang="hr-HR" sz="3600" b="1" dirty="0" smtClean="0">
                <a:solidFill>
                  <a:srgbClr val="FFFF00"/>
                </a:solidFill>
                <a:latin typeface="Calibri" pitchFamily="34" charset="0"/>
                <a:cs typeface="Calibri" pitchFamily="34" charset="0"/>
              </a:rPr>
              <a:t> </a:t>
            </a:r>
            <a:r>
              <a:rPr lang="hr-HR" sz="3600" b="1" dirty="0" err="1" smtClean="0">
                <a:solidFill>
                  <a:srgbClr val="FFFF00"/>
                </a:solidFill>
                <a:latin typeface="Calibri" pitchFamily="34" charset="0"/>
                <a:cs typeface="Calibri" pitchFamily="34" charset="0"/>
              </a:rPr>
              <a:t>unpleasant</a:t>
            </a:r>
            <a:r>
              <a:rPr lang="hr-HR" sz="3600" b="1" dirty="0" smtClean="0">
                <a:solidFill>
                  <a:srgbClr val="FFFF00"/>
                </a:solidFill>
                <a:latin typeface="Calibri" pitchFamily="34" charset="0"/>
                <a:cs typeface="Calibri" pitchFamily="34" charset="0"/>
              </a:rPr>
              <a:t> </a:t>
            </a:r>
            <a:r>
              <a:rPr lang="hr-HR" sz="3600" b="1" dirty="0" err="1" smtClean="0">
                <a:solidFill>
                  <a:srgbClr val="FFFF00"/>
                </a:solidFill>
                <a:latin typeface="Calibri" pitchFamily="34" charset="0"/>
                <a:cs typeface="Calibri" pitchFamily="34" charset="0"/>
              </a:rPr>
              <a:t>memories</a:t>
            </a:r>
            <a:endParaRPr lang="hr-HR" sz="3600" b="1" dirty="0" smtClean="0">
              <a:solidFill>
                <a:srgbClr val="FFFF00"/>
              </a:solidFill>
              <a:latin typeface="Calibri" pitchFamily="34" charset="0"/>
              <a:cs typeface="Calibri" pitchFamily="34" charset="0"/>
            </a:endParaRPr>
          </a:p>
        </p:txBody>
      </p:sp>
      <p:sp>
        <p:nvSpPr>
          <p:cNvPr id="69635" name="Rectangle 3"/>
          <p:cNvSpPr>
            <a:spLocks noGrp="1" noChangeArrowheads="1"/>
          </p:cNvSpPr>
          <p:nvPr>
            <p:ph type="body" idx="1"/>
          </p:nvPr>
        </p:nvSpPr>
        <p:spPr>
          <a:xfrm>
            <a:off x="323850" y="5661025"/>
            <a:ext cx="8178800" cy="828675"/>
          </a:xfrm>
        </p:spPr>
        <p:txBody>
          <a:bodyPr/>
          <a:lstStyle/>
          <a:p>
            <a:pPr marL="0" indent="0">
              <a:lnSpc>
                <a:spcPct val="80000"/>
              </a:lnSpc>
              <a:buNone/>
            </a:pPr>
            <a:r>
              <a:rPr lang="hr-HR" sz="2000" dirty="0" err="1" smtClean="0">
                <a:latin typeface="Calibri" pitchFamily="34" charset="0"/>
                <a:cs typeface="Calibri" pitchFamily="34" charset="0"/>
              </a:rPr>
              <a:t>While</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study</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subjects</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tried</a:t>
            </a:r>
            <a:r>
              <a:rPr lang="hr-HR" sz="2000" dirty="0" smtClean="0">
                <a:latin typeface="Calibri" pitchFamily="34" charset="0"/>
                <a:cs typeface="Calibri" pitchFamily="34" charset="0"/>
              </a:rPr>
              <a:t> to </a:t>
            </a:r>
            <a:r>
              <a:rPr lang="hr-HR" sz="2000" dirty="0" err="1" smtClean="0">
                <a:latin typeface="Calibri" pitchFamily="34" charset="0"/>
                <a:cs typeface="Calibri" pitchFamily="34" charset="0"/>
              </a:rPr>
              <a:t>suppress</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memories</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the</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prefrontal</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cortex</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became</a:t>
            </a:r>
            <a:r>
              <a:rPr lang="hr-HR" sz="2000" dirty="0" smtClean="0">
                <a:latin typeface="Calibri" pitchFamily="34" charset="0"/>
                <a:cs typeface="Calibri" pitchFamily="34" charset="0"/>
              </a:rPr>
              <a:t> more </a:t>
            </a:r>
            <a:r>
              <a:rPr lang="hr-HR" sz="2000" dirty="0" err="1" smtClean="0">
                <a:latin typeface="Calibri" pitchFamily="34" charset="0"/>
                <a:cs typeface="Calibri" pitchFamily="34" charset="0"/>
              </a:rPr>
              <a:t>active</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and</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the</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hippocampus</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became</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less</a:t>
            </a:r>
            <a:r>
              <a:rPr lang="hr-HR" sz="2000" dirty="0" smtClean="0">
                <a:latin typeface="Calibri" pitchFamily="34" charset="0"/>
                <a:cs typeface="Calibri" pitchFamily="34" charset="0"/>
              </a:rPr>
              <a:t> </a:t>
            </a:r>
            <a:r>
              <a:rPr lang="hr-HR" sz="2000" dirty="0" err="1" smtClean="0">
                <a:latin typeface="Calibri" pitchFamily="34" charset="0"/>
                <a:cs typeface="Calibri" pitchFamily="34" charset="0"/>
              </a:rPr>
              <a:t>active</a:t>
            </a:r>
            <a:endParaRPr lang="hr-HR" sz="2000" dirty="0">
              <a:latin typeface="Calibri" pitchFamily="34" charset="0"/>
              <a:cs typeface="Calibri" pitchFamily="34" charset="0"/>
            </a:endParaRPr>
          </a:p>
          <a:p>
            <a:pPr marL="0" indent="0">
              <a:lnSpc>
                <a:spcPct val="80000"/>
              </a:lnSpc>
              <a:buNone/>
            </a:pPr>
            <a:r>
              <a:rPr lang="hr-HR" sz="2000" dirty="0" smtClean="0">
                <a:solidFill>
                  <a:srgbClr val="FFC000"/>
                </a:solidFill>
                <a:latin typeface="Calibri" pitchFamily="34" charset="0"/>
                <a:cs typeface="Calibri" pitchFamily="34" charset="0"/>
              </a:rPr>
              <a:t>Anderson et al., Science 2005</a:t>
            </a:r>
            <a:endParaRPr lang="hr-HR" sz="2000" dirty="0" smtClean="0">
              <a:solidFill>
                <a:schemeClr val="accent1"/>
              </a:solidFill>
              <a:latin typeface="Calibri" pitchFamily="34" charset="0"/>
              <a:cs typeface="Calibri" pitchFamily="34" charset="0"/>
            </a:endParaRPr>
          </a:p>
        </p:txBody>
      </p:sp>
      <p:pic>
        <p:nvPicPr>
          <p:cNvPr id="69636" name="Picture 4" descr="bw0405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871" y="1785938"/>
            <a:ext cx="6831497" cy="37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8124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0688"/>
            <a:ext cx="9252520" cy="6237312"/>
          </a:xfrm>
        </p:spPr>
        <p:txBody>
          <a:bodyPr>
            <a:normAutofit fontScale="70000" lnSpcReduction="20000"/>
          </a:bodyPr>
          <a:lstStyle/>
          <a:p>
            <a:pPr marL="0" indent="0">
              <a:buNone/>
            </a:pPr>
            <a:r>
              <a:rPr lang="hr-HR" b="1" dirty="0" err="1" smtClean="0">
                <a:solidFill>
                  <a:srgbClr val="FFFF00"/>
                </a:solidFill>
              </a:rPr>
              <a:t>Makroarhitektura</a:t>
            </a:r>
            <a:r>
              <a:rPr lang="hr-HR" b="1" dirty="0" smtClean="0">
                <a:solidFill>
                  <a:srgbClr val="FFFF00"/>
                </a:solidFill>
              </a:rPr>
              <a:t> spoznajnih procesa</a:t>
            </a:r>
          </a:p>
          <a:p>
            <a:pPr marL="0" indent="0">
              <a:buNone/>
            </a:pPr>
            <a:r>
              <a:rPr lang="hr-HR" b="1" dirty="0" smtClean="0">
                <a:solidFill>
                  <a:srgbClr val="FFFF00"/>
                </a:solidFill>
              </a:rPr>
              <a:t>(razina velikih populacija neurona – mreža)</a:t>
            </a:r>
          </a:p>
          <a:p>
            <a:pPr marL="0" indent="0">
              <a:buNone/>
            </a:pPr>
            <a:endParaRPr lang="hr-HR" dirty="0" smtClean="0"/>
          </a:p>
          <a:p>
            <a:pPr marL="0" indent="0">
              <a:buNone/>
            </a:pPr>
            <a:r>
              <a:rPr lang="hr-HR" dirty="0" smtClean="0"/>
              <a:t>Struktura - DTI</a:t>
            </a:r>
          </a:p>
          <a:p>
            <a:pPr marL="0" indent="0">
              <a:buNone/>
            </a:pPr>
            <a:endParaRPr lang="hr-HR" dirty="0" smtClean="0"/>
          </a:p>
          <a:p>
            <a:pPr marL="0" indent="0">
              <a:buNone/>
            </a:pPr>
            <a:r>
              <a:rPr lang="hr-HR" dirty="0" smtClean="0"/>
              <a:t>Funkcija -</a:t>
            </a:r>
          </a:p>
          <a:p>
            <a:r>
              <a:rPr lang="hr-HR" dirty="0" err="1" smtClean="0"/>
              <a:t>fMRI</a:t>
            </a:r>
            <a:r>
              <a:rPr lang="hr-HR" dirty="0" smtClean="0"/>
              <a:t> (</a:t>
            </a:r>
            <a:r>
              <a:rPr lang="hr-HR" dirty="0" err="1" smtClean="0"/>
              <a:t>trMRI</a:t>
            </a:r>
            <a:r>
              <a:rPr lang="hr-HR" dirty="0" smtClean="0"/>
              <a:t>, </a:t>
            </a:r>
            <a:r>
              <a:rPr lang="hr-HR" dirty="0" err="1" smtClean="0"/>
              <a:t>rsMRI</a:t>
            </a:r>
            <a:r>
              <a:rPr lang="hr-HR" dirty="0" smtClean="0"/>
              <a:t>, </a:t>
            </a:r>
            <a:r>
              <a:rPr lang="hr-HR" dirty="0" err="1" smtClean="0"/>
              <a:t>fcMRI</a:t>
            </a:r>
            <a:r>
              <a:rPr lang="hr-HR" dirty="0" smtClean="0"/>
              <a:t> - DMN)</a:t>
            </a:r>
          </a:p>
          <a:p>
            <a:r>
              <a:rPr lang="hr-HR" dirty="0" smtClean="0"/>
              <a:t>SPECT/PET</a:t>
            </a:r>
            <a:endParaRPr lang="hr-HR" dirty="0"/>
          </a:p>
          <a:p>
            <a:r>
              <a:rPr lang="hr-HR" dirty="0" smtClean="0"/>
              <a:t>MEG, MEG + </a:t>
            </a:r>
            <a:r>
              <a:rPr lang="hr-HR" dirty="0" err="1" smtClean="0"/>
              <a:t>fMRI</a:t>
            </a:r>
            <a:endParaRPr lang="hr-HR" dirty="0" smtClean="0"/>
          </a:p>
          <a:p>
            <a:pPr marL="0" indent="0">
              <a:buNone/>
            </a:pPr>
            <a:endParaRPr lang="hr-HR" dirty="0" smtClean="0"/>
          </a:p>
          <a:p>
            <a:pPr marL="0" indent="0">
              <a:buNone/>
            </a:pPr>
            <a:r>
              <a:rPr lang="hr-HR" dirty="0" err="1" smtClean="0"/>
              <a:t>Th</a:t>
            </a:r>
            <a:r>
              <a:rPr lang="hr-HR" dirty="0" smtClean="0"/>
              <a:t> perspektive: TMS (</a:t>
            </a:r>
            <a:r>
              <a:rPr lang="hr-HR" dirty="0" err="1" smtClean="0"/>
              <a:t>spTMS</a:t>
            </a:r>
            <a:r>
              <a:rPr lang="hr-HR" dirty="0" smtClean="0"/>
              <a:t> &amp; </a:t>
            </a:r>
            <a:r>
              <a:rPr lang="hr-HR" dirty="0" err="1" smtClean="0"/>
              <a:t>rTMS</a:t>
            </a:r>
            <a:r>
              <a:rPr lang="hr-HR" dirty="0" smtClean="0"/>
              <a:t>) </a:t>
            </a:r>
            <a:r>
              <a:rPr lang="hr-HR" dirty="0" err="1" smtClean="0"/>
              <a:t>vs</a:t>
            </a:r>
            <a:r>
              <a:rPr lang="hr-HR" dirty="0" smtClean="0"/>
              <a:t> TES (</a:t>
            </a:r>
            <a:r>
              <a:rPr lang="hr-HR" dirty="0" err="1" smtClean="0"/>
              <a:t>tDCS</a:t>
            </a:r>
            <a:r>
              <a:rPr lang="hr-HR" dirty="0" smtClean="0"/>
              <a:t>, </a:t>
            </a:r>
            <a:r>
              <a:rPr lang="hr-HR" dirty="0" err="1" smtClean="0"/>
              <a:t>tRNS</a:t>
            </a:r>
            <a:r>
              <a:rPr lang="hr-HR" dirty="0" smtClean="0"/>
              <a:t>, </a:t>
            </a:r>
            <a:r>
              <a:rPr lang="hr-HR" dirty="0" err="1" smtClean="0"/>
              <a:t>tACS</a:t>
            </a:r>
            <a:r>
              <a:rPr lang="hr-HR" dirty="0" smtClean="0"/>
              <a:t>)</a:t>
            </a:r>
          </a:p>
          <a:p>
            <a:pPr marL="0" indent="0">
              <a:buNone/>
            </a:pPr>
            <a:endParaRPr lang="hr-HR" dirty="0" smtClean="0"/>
          </a:p>
          <a:p>
            <a:pPr marL="0" indent="0">
              <a:buNone/>
            </a:pPr>
            <a:endParaRPr lang="hr-HR" dirty="0" smtClean="0"/>
          </a:p>
          <a:p>
            <a:pPr marL="0" indent="0">
              <a:buNone/>
            </a:pPr>
            <a:r>
              <a:rPr lang="hr-HR" b="1" dirty="0" err="1" smtClean="0">
                <a:solidFill>
                  <a:srgbClr val="FFFF00"/>
                </a:solidFill>
              </a:rPr>
              <a:t>Mikroarhitektura</a:t>
            </a:r>
            <a:r>
              <a:rPr lang="hr-HR" b="1" dirty="0" smtClean="0">
                <a:solidFill>
                  <a:srgbClr val="FFFF00"/>
                </a:solidFill>
              </a:rPr>
              <a:t> spoznajnih procesa</a:t>
            </a:r>
          </a:p>
          <a:p>
            <a:pPr marL="0" indent="0">
              <a:buNone/>
            </a:pPr>
            <a:endParaRPr lang="hr-HR" dirty="0" smtClean="0">
              <a:solidFill>
                <a:srgbClr val="FFFF00"/>
              </a:solidFill>
            </a:endParaRPr>
          </a:p>
          <a:p>
            <a:r>
              <a:rPr lang="hr-HR" dirty="0" err="1" smtClean="0"/>
              <a:t>Elektrofiziološko</a:t>
            </a:r>
            <a:r>
              <a:rPr lang="hr-HR" dirty="0" smtClean="0"/>
              <a:t> snimanje aktivnosti pojedinačnih neurona </a:t>
            </a:r>
            <a:r>
              <a:rPr lang="hr-HR" dirty="0" err="1" smtClean="0"/>
              <a:t>mikroelektrodama</a:t>
            </a:r>
            <a:endParaRPr lang="en-US" dirty="0"/>
          </a:p>
        </p:txBody>
      </p:sp>
    </p:spTree>
    <p:extLst>
      <p:ext uri="{BB962C8B-B14F-4D97-AF65-F5344CB8AC3E}">
        <p14:creationId xmlns:p14="http://schemas.microsoft.com/office/powerpoint/2010/main" val="161135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3">
                                            <p:txEl>
                                              <p:pRg st="7" end="7"/>
                                            </p:txEl>
                                          </p:spTgt>
                                        </p:tgtEl>
                                      </p:cBhvr>
                                      <p:to x="80000" y="100000"/>
                                    </p:animScale>
                                    <p:anim by="(#ppt_w*0.10)" calcmode="lin" valueType="num">
                                      <p:cBhvr>
                                        <p:cTn id="7" dur="250" autoRev="1" fill="hold">
                                          <p:stCondLst>
                                            <p:cond delay="0"/>
                                          </p:stCondLst>
                                        </p:cTn>
                                        <p:tgtEl>
                                          <p:spTgt spid="3">
                                            <p:txEl>
                                              <p:pRg st="7" end="7"/>
                                            </p:txEl>
                                          </p:spTgt>
                                        </p:tgtEl>
                                        <p:attrNameLst>
                                          <p:attrName>ppt_x</p:attrName>
                                        </p:attrNameLst>
                                      </p:cBhvr>
                                    </p:anim>
                                    <p:anim by="(-#ppt_w*0.10)" calcmode="lin" valueType="num">
                                      <p:cBhvr>
                                        <p:cTn id="8" dur="250" autoRev="1" fill="hold">
                                          <p:stCondLst>
                                            <p:cond delay="0"/>
                                          </p:stCondLst>
                                        </p:cTn>
                                        <p:tgtEl>
                                          <p:spTgt spid="3">
                                            <p:txEl>
                                              <p:pRg st="7" end="7"/>
                                            </p:txEl>
                                          </p:spTgt>
                                        </p:tgtEl>
                                        <p:attrNameLst>
                                          <p:attrName>ppt_y</p:attrName>
                                        </p:attrNameLst>
                                      </p:cBhvr>
                                    </p:anim>
                                    <p:animRot by="-480000">
                                      <p:cBhvr>
                                        <p:cTn id="9" dur="250" autoRev="1" fill="hold">
                                          <p:stCondLst>
                                            <p:cond delay="0"/>
                                          </p:stCondLst>
                                        </p:cTn>
                                        <p:tgtEl>
                                          <p:spTgt spid="3">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050"/>
          <p:cNvSpPr>
            <a:spLocks noChangeArrowheads="1"/>
          </p:cNvSpPr>
          <p:nvPr/>
        </p:nvSpPr>
        <p:spPr bwMode="auto">
          <a:xfrm>
            <a:off x="155575" y="3716338"/>
            <a:ext cx="2624138"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8CF4EA"/>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p>
            <a:pPr algn="ctr" eaLnBrk="0" hangingPunct="0"/>
            <a:r>
              <a:rPr lang="en-US" b="1" dirty="0" err="1">
                <a:solidFill>
                  <a:srgbClr val="FFFF00"/>
                </a:solidFill>
              </a:rPr>
              <a:t>Produkcija</a:t>
            </a:r>
            <a:r>
              <a:rPr lang="en-US" b="1" dirty="0">
                <a:solidFill>
                  <a:srgbClr val="FFFF00"/>
                </a:solidFill>
              </a:rPr>
              <a:t> </a:t>
            </a:r>
            <a:r>
              <a:rPr lang="en-US" b="1" dirty="0" err="1">
                <a:solidFill>
                  <a:srgbClr val="FFFF00"/>
                </a:solidFill>
              </a:rPr>
              <a:t>radionuklida</a:t>
            </a:r>
            <a:r>
              <a:rPr lang="en-US" b="1" dirty="0">
                <a:solidFill>
                  <a:srgbClr val="FFFF00"/>
                </a:solidFill>
              </a:rPr>
              <a:t> u </a:t>
            </a:r>
            <a:r>
              <a:rPr lang="en-US" b="1" dirty="0" err="1">
                <a:solidFill>
                  <a:srgbClr val="FFFF00"/>
                </a:solidFill>
              </a:rPr>
              <a:t>ciklotronu</a:t>
            </a:r>
            <a:r>
              <a:rPr lang="en-US" sz="1800" b="1" dirty="0">
                <a:solidFill>
                  <a:srgbClr val="FFFF00"/>
                </a:solidFill>
              </a:rPr>
              <a:t>    </a:t>
            </a:r>
          </a:p>
        </p:txBody>
      </p:sp>
      <p:sp>
        <p:nvSpPr>
          <p:cNvPr id="340995" name="Rectangle 2051"/>
          <p:cNvSpPr>
            <a:spLocks noChangeArrowheads="1"/>
          </p:cNvSpPr>
          <p:nvPr/>
        </p:nvSpPr>
        <p:spPr bwMode="auto">
          <a:xfrm>
            <a:off x="1214950" y="5637490"/>
            <a:ext cx="1600200" cy="369332"/>
          </a:xfrm>
          <a:prstGeom prst="rect">
            <a:avLst/>
          </a:prstGeom>
          <a:noFill/>
          <a:ln>
            <a:noFill/>
          </a:ln>
          <a:effectLst/>
          <a:extLst/>
        </p:spPr>
        <p:txBody>
          <a:bodyPr>
            <a:spAutoFit/>
          </a:bodyPr>
          <a:lstStyle/>
          <a:p>
            <a:pPr algn="ctr" eaLnBrk="0" hangingPunct="0"/>
            <a:r>
              <a:rPr lang="hr-HR" b="1" dirty="0">
                <a:solidFill>
                  <a:srgbClr val="FFFF00"/>
                </a:solidFill>
              </a:rPr>
              <a:t>Isporuka doze</a:t>
            </a:r>
            <a:endParaRPr lang="en-US" b="1" dirty="0">
              <a:solidFill>
                <a:srgbClr val="FFFF00"/>
              </a:solidFill>
            </a:endParaRPr>
          </a:p>
        </p:txBody>
      </p:sp>
      <p:pic>
        <p:nvPicPr>
          <p:cNvPr id="340996" name="Picture 2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908050"/>
            <a:ext cx="2495550" cy="2619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0997" name="Picture 2053" descr="syringe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5084763"/>
            <a:ext cx="2238375" cy="14747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0998" name="Text Box 2054"/>
          <p:cNvSpPr txBox="1">
            <a:spLocks noChangeArrowheads="1"/>
          </p:cNvSpPr>
          <p:nvPr/>
        </p:nvSpPr>
        <p:spPr bwMode="auto">
          <a:xfrm>
            <a:off x="1907704" y="152400"/>
            <a:ext cx="70838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8CF4EA"/>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wrap="square">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b="1" dirty="0">
                <a:solidFill>
                  <a:srgbClr val="FFFF00"/>
                </a:solidFill>
                <a:latin typeface="+mn-lt"/>
              </a:rPr>
              <a:t>PET </a:t>
            </a:r>
            <a:r>
              <a:rPr lang="hr-HR" b="1" dirty="0">
                <a:solidFill>
                  <a:srgbClr val="FFFF00"/>
                </a:solidFill>
                <a:latin typeface="+mn-lt"/>
              </a:rPr>
              <a:t>je najskuplja </a:t>
            </a:r>
            <a:r>
              <a:rPr lang="en-US" b="1" dirty="0">
                <a:solidFill>
                  <a:srgbClr val="FFFF00"/>
                </a:solidFill>
                <a:latin typeface="+mn-lt"/>
              </a:rPr>
              <a:t> </a:t>
            </a:r>
            <a:r>
              <a:rPr lang="hr-HR" b="1" dirty="0">
                <a:solidFill>
                  <a:srgbClr val="FFFF00"/>
                </a:solidFill>
                <a:latin typeface="+mn-lt"/>
              </a:rPr>
              <a:t>i </a:t>
            </a:r>
            <a:r>
              <a:rPr lang="hr-HR" b="1" dirty="0" smtClean="0">
                <a:solidFill>
                  <a:srgbClr val="FFFF00"/>
                </a:solidFill>
                <a:latin typeface="+mn-lt"/>
              </a:rPr>
              <a:t>najsloženija </a:t>
            </a:r>
            <a:r>
              <a:rPr lang="hr-HR" b="1" dirty="0">
                <a:solidFill>
                  <a:srgbClr val="FFFF00"/>
                </a:solidFill>
                <a:latin typeface="+mn-lt"/>
              </a:rPr>
              <a:t>metoda </a:t>
            </a:r>
            <a:r>
              <a:rPr lang="hr-HR" b="1" dirty="0" smtClean="0">
                <a:solidFill>
                  <a:srgbClr val="FFFF00"/>
                </a:solidFill>
                <a:latin typeface="+mn-lt"/>
              </a:rPr>
              <a:t>oslikavanja</a:t>
            </a:r>
            <a:endParaRPr lang="ru-RU" b="1" dirty="0">
              <a:solidFill>
                <a:srgbClr val="FFFF00"/>
              </a:solidFill>
              <a:latin typeface="+mn-lt"/>
            </a:endParaRPr>
          </a:p>
        </p:txBody>
      </p:sp>
      <p:sp>
        <p:nvSpPr>
          <p:cNvPr id="340999" name="Rectangle 2055"/>
          <p:cNvSpPr>
            <a:spLocks noChangeArrowheads="1"/>
          </p:cNvSpPr>
          <p:nvPr/>
        </p:nvSpPr>
        <p:spPr bwMode="auto">
          <a:xfrm>
            <a:off x="6108700" y="5105400"/>
            <a:ext cx="2814638"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8CF4EA"/>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p>
            <a:pPr algn="ctr" eaLnBrk="0" hangingPunct="0">
              <a:buFontTx/>
              <a:buChar char="•"/>
            </a:pPr>
            <a:r>
              <a:rPr lang="en-US" sz="1800" b="1" dirty="0">
                <a:solidFill>
                  <a:srgbClr val="FFFF00"/>
                </a:solidFill>
              </a:rPr>
              <a:t> </a:t>
            </a:r>
            <a:r>
              <a:rPr lang="hr-HR" b="1" dirty="0">
                <a:solidFill>
                  <a:srgbClr val="FFFF00"/>
                </a:solidFill>
              </a:rPr>
              <a:t>Sinteza</a:t>
            </a:r>
            <a:r>
              <a:rPr lang="en-US" b="1" dirty="0">
                <a:solidFill>
                  <a:srgbClr val="FFFF00"/>
                </a:solidFill>
              </a:rPr>
              <a:t> </a:t>
            </a:r>
            <a:r>
              <a:rPr lang="hr-HR" b="1" dirty="0" err="1">
                <a:solidFill>
                  <a:srgbClr val="FFFF00"/>
                </a:solidFill>
              </a:rPr>
              <a:t>radiofarmaka</a:t>
            </a:r>
            <a:endParaRPr lang="en-US" b="1" dirty="0">
              <a:solidFill>
                <a:srgbClr val="FFFF00"/>
              </a:solidFill>
            </a:endParaRPr>
          </a:p>
          <a:p>
            <a:pPr algn="ctr" eaLnBrk="0" hangingPunct="0">
              <a:buFontTx/>
              <a:buChar char="•"/>
            </a:pPr>
            <a:r>
              <a:rPr lang="en-US" b="1" dirty="0">
                <a:solidFill>
                  <a:srgbClr val="FFFF00"/>
                </a:solidFill>
              </a:rPr>
              <a:t> </a:t>
            </a:r>
            <a:r>
              <a:rPr lang="hr-HR" b="1" dirty="0">
                <a:solidFill>
                  <a:srgbClr val="FFFF00"/>
                </a:solidFill>
              </a:rPr>
              <a:t>S</a:t>
            </a:r>
            <a:r>
              <a:rPr lang="en-US" b="1" dirty="0" err="1">
                <a:solidFill>
                  <a:srgbClr val="FFFF00"/>
                </a:solidFill>
              </a:rPr>
              <a:t>teriliza</a:t>
            </a:r>
            <a:r>
              <a:rPr lang="hr-HR" b="1" dirty="0" err="1">
                <a:solidFill>
                  <a:srgbClr val="FFFF00"/>
                </a:solidFill>
              </a:rPr>
              <a:t>cija</a:t>
            </a:r>
            <a:r>
              <a:rPr lang="en-US" b="1" dirty="0">
                <a:solidFill>
                  <a:srgbClr val="FFFF00"/>
                </a:solidFill>
              </a:rPr>
              <a:t> </a:t>
            </a:r>
          </a:p>
        </p:txBody>
      </p:sp>
      <p:sp>
        <p:nvSpPr>
          <p:cNvPr id="341000" name="Text Box 2056"/>
          <p:cNvSpPr txBox="1">
            <a:spLocks noChangeArrowheads="1"/>
          </p:cNvSpPr>
          <p:nvPr/>
        </p:nvSpPr>
        <p:spPr bwMode="auto">
          <a:xfrm>
            <a:off x="3124200" y="4343400"/>
            <a:ext cx="2984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8CF4EA"/>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wrap="square">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800" b="1" dirty="0">
                <a:solidFill>
                  <a:srgbClr val="FFFF00"/>
                </a:solidFill>
                <a:latin typeface="+mn-lt"/>
              </a:rPr>
              <a:t>Transport u </a:t>
            </a:r>
            <a:r>
              <a:rPr lang="hr-HR" sz="1800" b="1" dirty="0">
                <a:solidFill>
                  <a:srgbClr val="FFFF00"/>
                </a:solidFill>
                <a:latin typeface="+mn-lt"/>
              </a:rPr>
              <a:t>“vruću stanicu”</a:t>
            </a:r>
            <a:endParaRPr lang="ru-RU" sz="1800" b="1" dirty="0">
              <a:solidFill>
                <a:srgbClr val="FFFF00"/>
              </a:solidFill>
              <a:latin typeface="+mn-lt"/>
            </a:endParaRPr>
          </a:p>
        </p:txBody>
      </p:sp>
      <p:pic>
        <p:nvPicPr>
          <p:cNvPr id="341001" name="Picture 20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908050"/>
            <a:ext cx="2495550" cy="26193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1002" name="Picture 20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388" y="1341438"/>
            <a:ext cx="2508250" cy="2921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outerShdw>
                </a:effectLst>
              </a14:hiddenEffects>
            </a:ext>
          </a:extLst>
        </p:spPr>
      </p:pic>
      <p:pic>
        <p:nvPicPr>
          <p:cNvPr id="341003" name="Picture 20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484313"/>
            <a:ext cx="2514600" cy="3457575"/>
          </a:xfrm>
          <a:prstGeom prst="rect">
            <a:avLst/>
          </a:prstGeom>
          <a:noFill/>
          <a:ln w="25400">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outerShdw>
                </a:effectLst>
              </a14:hiddenEffects>
            </a:ext>
          </a:extLst>
        </p:spPr>
      </p:pic>
    </p:spTree>
    <p:extLst>
      <p:ext uri="{BB962C8B-B14F-4D97-AF65-F5344CB8AC3E}">
        <p14:creationId xmlns:p14="http://schemas.microsoft.com/office/powerpoint/2010/main" val="3776429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1026"/>
          <p:cNvSpPr>
            <a:spLocks noChangeArrowheads="1"/>
          </p:cNvSpPr>
          <p:nvPr/>
        </p:nvSpPr>
        <p:spPr bwMode="auto">
          <a:xfrm>
            <a:off x="2057283" y="260350"/>
            <a:ext cx="50405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defTabSz="762000" eaLnBrk="0" hangingPunct="0"/>
            <a:r>
              <a:rPr lang="hr-HR" sz="2800" b="1" dirty="0">
                <a:solidFill>
                  <a:srgbClr val="FFFF00"/>
                </a:solidFill>
              </a:rPr>
              <a:t>Konvencionalni</a:t>
            </a:r>
            <a:r>
              <a:rPr lang="en-US" sz="2800" b="1" dirty="0">
                <a:solidFill>
                  <a:srgbClr val="FFFF00"/>
                </a:solidFill>
              </a:rPr>
              <a:t> PET </a:t>
            </a:r>
            <a:r>
              <a:rPr lang="en-US" sz="2800" b="1" dirty="0" err="1">
                <a:solidFill>
                  <a:srgbClr val="FFFF00"/>
                </a:solidFill>
              </a:rPr>
              <a:t>radionu</a:t>
            </a:r>
            <a:r>
              <a:rPr lang="hr-HR" sz="2800" b="1" dirty="0" err="1">
                <a:solidFill>
                  <a:srgbClr val="FFFF00"/>
                </a:solidFill>
              </a:rPr>
              <a:t>klidi</a:t>
            </a:r>
            <a:r>
              <a:rPr lang="en-US" sz="2800" b="1" dirty="0">
                <a:solidFill>
                  <a:srgbClr val="FFFF00"/>
                </a:solidFill>
              </a:rPr>
              <a:t> </a:t>
            </a:r>
          </a:p>
        </p:txBody>
      </p:sp>
      <p:sp>
        <p:nvSpPr>
          <p:cNvPr id="339971" name="Rectangle 1027"/>
          <p:cNvSpPr>
            <a:spLocks noChangeArrowheads="1"/>
          </p:cNvSpPr>
          <p:nvPr/>
        </p:nvSpPr>
        <p:spPr bwMode="auto">
          <a:xfrm>
            <a:off x="923925" y="1268413"/>
            <a:ext cx="922338" cy="730250"/>
          </a:xfrm>
          <a:prstGeom prst="rect">
            <a:avLst/>
          </a:prstGeom>
          <a:noFill/>
          <a:ln w="28575">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defTabSz="762000" eaLnBrk="0" hangingPunct="0">
              <a:spcBef>
                <a:spcPct val="50000"/>
              </a:spcBef>
            </a:pPr>
            <a:r>
              <a:rPr lang="ru-RU" sz="4000" b="1" baseline="30000"/>
              <a:t>15</a:t>
            </a:r>
            <a:r>
              <a:rPr lang="en-US" sz="4000"/>
              <a:t>O</a:t>
            </a:r>
            <a:endParaRPr lang="ru-RU" sz="4000"/>
          </a:p>
        </p:txBody>
      </p:sp>
      <p:sp>
        <p:nvSpPr>
          <p:cNvPr id="339972" name="Rectangle 1028"/>
          <p:cNvSpPr>
            <a:spLocks noChangeArrowheads="1"/>
          </p:cNvSpPr>
          <p:nvPr/>
        </p:nvSpPr>
        <p:spPr bwMode="auto">
          <a:xfrm>
            <a:off x="2139950" y="1268413"/>
            <a:ext cx="922338" cy="730250"/>
          </a:xfrm>
          <a:prstGeom prst="rect">
            <a:avLst/>
          </a:prstGeom>
          <a:noFill/>
          <a:ln w="28575">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defTabSz="762000" eaLnBrk="0" hangingPunct="0"/>
            <a:r>
              <a:rPr lang="ru-RU" sz="4000" b="1" baseline="30000"/>
              <a:t>13</a:t>
            </a:r>
            <a:r>
              <a:rPr lang="ru-RU" sz="4000"/>
              <a:t>N</a:t>
            </a:r>
          </a:p>
        </p:txBody>
      </p:sp>
      <p:sp>
        <p:nvSpPr>
          <p:cNvPr id="339973" name="Rectangle 1029"/>
          <p:cNvSpPr>
            <a:spLocks noChangeArrowheads="1"/>
          </p:cNvSpPr>
          <p:nvPr/>
        </p:nvSpPr>
        <p:spPr bwMode="auto">
          <a:xfrm>
            <a:off x="3613150" y="1268413"/>
            <a:ext cx="893763" cy="730250"/>
          </a:xfrm>
          <a:prstGeom prst="rect">
            <a:avLst/>
          </a:prstGeom>
          <a:noFill/>
          <a:ln w="28575">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defTabSz="762000" eaLnBrk="0" hangingPunct="0">
              <a:spcBef>
                <a:spcPct val="50000"/>
              </a:spcBef>
            </a:pPr>
            <a:r>
              <a:rPr lang="ru-RU" sz="4000" b="1" baseline="30000"/>
              <a:t>11</a:t>
            </a:r>
            <a:r>
              <a:rPr lang="ru-RU" sz="4000"/>
              <a:t>С</a:t>
            </a:r>
          </a:p>
        </p:txBody>
      </p:sp>
      <p:sp>
        <p:nvSpPr>
          <p:cNvPr id="339974" name="Rectangle 1030"/>
          <p:cNvSpPr>
            <a:spLocks noChangeArrowheads="1"/>
          </p:cNvSpPr>
          <p:nvPr/>
        </p:nvSpPr>
        <p:spPr bwMode="auto">
          <a:xfrm>
            <a:off x="5084763" y="1268413"/>
            <a:ext cx="766557" cy="707886"/>
          </a:xfrm>
          <a:prstGeom prst="rect">
            <a:avLst/>
          </a:prstGeom>
          <a:solidFill>
            <a:srgbClr val="FFFFFF"/>
          </a:solidFill>
          <a:ln w="38100">
            <a:solidFill>
              <a:srgbClr val="99CCFF"/>
            </a:solidFill>
            <a:miter lim="800000"/>
            <a:headEnd/>
            <a:tailEnd/>
          </a:ln>
          <a:effectLst>
            <a:outerShdw dist="107763" dir="2700000" algn="ctr" rotWithShape="0">
              <a:schemeClr val="bg2"/>
            </a:outerShdw>
          </a:effectLst>
        </p:spPr>
        <p:txBody>
          <a:bodyPr wrap="none">
            <a:spAutoFit/>
          </a:bodyPr>
          <a:lstStyle/>
          <a:p>
            <a:pPr defTabSz="762000" eaLnBrk="0" hangingPunct="0">
              <a:spcBef>
                <a:spcPct val="50000"/>
              </a:spcBef>
            </a:pPr>
            <a:r>
              <a:rPr lang="ru-RU" sz="4000" b="1" baseline="30000" dirty="0">
                <a:solidFill>
                  <a:schemeClr val="bg1"/>
                </a:solidFill>
              </a:rPr>
              <a:t>18</a:t>
            </a:r>
            <a:r>
              <a:rPr lang="ru-RU" sz="4000" b="1" dirty="0">
                <a:solidFill>
                  <a:schemeClr val="bg1"/>
                </a:solidFill>
              </a:rPr>
              <a:t>F</a:t>
            </a:r>
          </a:p>
        </p:txBody>
      </p:sp>
      <p:sp>
        <p:nvSpPr>
          <p:cNvPr id="339975" name="Rectangle 1031"/>
          <p:cNvSpPr>
            <a:spLocks noChangeArrowheads="1"/>
          </p:cNvSpPr>
          <p:nvPr/>
        </p:nvSpPr>
        <p:spPr bwMode="auto">
          <a:xfrm>
            <a:off x="920750" y="3068638"/>
            <a:ext cx="9842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defTabSz="762000" eaLnBrk="0" hangingPunct="0">
              <a:spcBef>
                <a:spcPct val="50000"/>
              </a:spcBef>
            </a:pPr>
            <a:r>
              <a:rPr lang="ru-RU" sz="2400" b="1" dirty="0"/>
              <a:t>2,04 </a:t>
            </a:r>
            <a:r>
              <a:rPr lang="en-US" sz="2400" b="1" dirty="0"/>
              <a:t>min</a:t>
            </a:r>
            <a:endParaRPr lang="ru-RU" sz="2400" b="1" dirty="0"/>
          </a:p>
        </p:txBody>
      </p:sp>
      <p:sp>
        <p:nvSpPr>
          <p:cNvPr id="339976" name="Rectangle 1032"/>
          <p:cNvSpPr>
            <a:spLocks noChangeArrowheads="1"/>
          </p:cNvSpPr>
          <p:nvPr/>
        </p:nvSpPr>
        <p:spPr bwMode="auto">
          <a:xfrm>
            <a:off x="2076450" y="3068638"/>
            <a:ext cx="9715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defTabSz="762000" eaLnBrk="0" hangingPunct="0">
              <a:spcBef>
                <a:spcPct val="50000"/>
              </a:spcBef>
            </a:pPr>
            <a:r>
              <a:rPr lang="ru-RU" sz="2400" b="1" dirty="0"/>
              <a:t>9,96 </a:t>
            </a:r>
            <a:r>
              <a:rPr lang="en-US" sz="2400" b="1" dirty="0"/>
              <a:t>min</a:t>
            </a:r>
            <a:endParaRPr lang="ru-RU" sz="2400" b="1" dirty="0"/>
          </a:p>
        </p:txBody>
      </p:sp>
      <p:sp>
        <p:nvSpPr>
          <p:cNvPr id="339977" name="Rectangle 1033"/>
          <p:cNvSpPr>
            <a:spLocks noChangeArrowheads="1"/>
          </p:cNvSpPr>
          <p:nvPr/>
        </p:nvSpPr>
        <p:spPr bwMode="auto">
          <a:xfrm>
            <a:off x="3505200" y="3111500"/>
            <a:ext cx="106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defTabSz="762000" eaLnBrk="0" hangingPunct="0">
              <a:spcBef>
                <a:spcPct val="50000"/>
              </a:spcBef>
            </a:pPr>
            <a:r>
              <a:rPr lang="ru-RU" sz="2400" b="1" dirty="0"/>
              <a:t>20,4 </a:t>
            </a:r>
            <a:r>
              <a:rPr lang="en-US" sz="2400" b="1" dirty="0"/>
              <a:t>min</a:t>
            </a:r>
            <a:endParaRPr lang="ru-RU" sz="2400" b="1" dirty="0"/>
          </a:p>
        </p:txBody>
      </p:sp>
      <p:sp>
        <p:nvSpPr>
          <p:cNvPr id="339978" name="Rectangle 1034"/>
          <p:cNvSpPr>
            <a:spLocks noChangeArrowheads="1"/>
          </p:cNvSpPr>
          <p:nvPr/>
        </p:nvSpPr>
        <p:spPr bwMode="auto">
          <a:xfrm>
            <a:off x="4916488" y="3141663"/>
            <a:ext cx="1103312" cy="830997"/>
          </a:xfrm>
          <a:prstGeom prst="rect">
            <a:avLst/>
          </a:prstGeom>
          <a:solidFill>
            <a:srgbClr val="FFFFFF"/>
          </a:solidFill>
          <a:ln>
            <a:noFill/>
          </a:ln>
          <a:effectLst/>
          <a:extLst>
            <a:ext uri="{91240B29-F687-4F45-9708-019B960494DF}">
              <a14:hiddenLine xmlns:a14="http://schemas.microsoft.com/office/drawing/2010/main" w="12700">
                <a:solidFill>
                  <a:srgbClr val="F92220"/>
                </a:solidFill>
                <a:miter lim="800000"/>
                <a:headEnd/>
                <a:tailEnd/>
              </a14:hiddenLine>
            </a:ext>
            <a:ext uri="{AF507438-7753-43E0-B8FC-AC1667EBCBE1}">
              <a14:hiddenEffects xmlns:a14="http://schemas.microsoft.com/office/drawing/2010/main">
                <a:effectLst>
                  <a:outerShdw dist="17961" dir="2700000" algn="ctr" rotWithShape="0">
                    <a:srgbClr val="FFFFFF">
                      <a:gamma/>
                      <a:shade val="60000"/>
                      <a:invGamma/>
                    </a:srgbClr>
                  </a:outerShdw>
                </a:effectLst>
              </a14:hiddenEffects>
            </a:ext>
          </a:extLst>
        </p:spPr>
        <p:txBody>
          <a:bodyPr>
            <a:spAutoFit/>
          </a:bodyPr>
          <a:lstStyle/>
          <a:p>
            <a:pPr defTabSz="762000" eaLnBrk="0" hangingPunct="0">
              <a:spcBef>
                <a:spcPct val="50000"/>
              </a:spcBef>
            </a:pPr>
            <a:r>
              <a:rPr lang="ru-RU" sz="2400" b="1" dirty="0">
                <a:solidFill>
                  <a:schemeClr val="bg1"/>
                </a:solidFill>
              </a:rPr>
              <a:t>109,8 </a:t>
            </a:r>
            <a:r>
              <a:rPr lang="en-US" sz="2400" b="1" dirty="0">
                <a:solidFill>
                  <a:schemeClr val="bg1"/>
                </a:solidFill>
              </a:rPr>
              <a:t>min</a:t>
            </a:r>
            <a:endParaRPr lang="ru-RU" sz="2400" b="1" dirty="0">
              <a:solidFill>
                <a:schemeClr val="bg1"/>
              </a:solidFill>
            </a:endParaRPr>
          </a:p>
        </p:txBody>
      </p:sp>
      <p:sp>
        <p:nvSpPr>
          <p:cNvPr id="339979" name="AutoShape 1035"/>
          <p:cNvSpPr>
            <a:spLocks noChangeArrowheads="1"/>
          </p:cNvSpPr>
          <p:nvPr/>
        </p:nvSpPr>
        <p:spPr bwMode="auto">
          <a:xfrm>
            <a:off x="1243013" y="2133600"/>
            <a:ext cx="203200" cy="838200"/>
          </a:xfrm>
          <a:prstGeom prst="downArrow">
            <a:avLst>
              <a:gd name="adj1" fmla="val 50000"/>
              <a:gd name="adj2" fmla="val 103125"/>
            </a:avLst>
          </a:prstGeom>
          <a:solidFill>
            <a:srgbClr val="FF6600"/>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a:endParaRPr lang="en-US" sz="2400"/>
          </a:p>
        </p:txBody>
      </p:sp>
      <p:sp>
        <p:nvSpPr>
          <p:cNvPr id="339980" name="AutoShape 1036"/>
          <p:cNvSpPr>
            <a:spLocks noChangeArrowheads="1"/>
          </p:cNvSpPr>
          <p:nvPr/>
        </p:nvSpPr>
        <p:spPr bwMode="auto">
          <a:xfrm>
            <a:off x="2459038" y="2133600"/>
            <a:ext cx="203200" cy="838200"/>
          </a:xfrm>
          <a:prstGeom prst="downArrow">
            <a:avLst>
              <a:gd name="adj1" fmla="val 50000"/>
              <a:gd name="adj2" fmla="val 103125"/>
            </a:avLst>
          </a:prstGeom>
          <a:solidFill>
            <a:srgbClr val="FF6600"/>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39981" name="AutoShape 1037"/>
          <p:cNvSpPr>
            <a:spLocks noChangeArrowheads="1"/>
          </p:cNvSpPr>
          <p:nvPr/>
        </p:nvSpPr>
        <p:spPr bwMode="auto">
          <a:xfrm>
            <a:off x="3867150" y="2133600"/>
            <a:ext cx="203200" cy="838200"/>
          </a:xfrm>
          <a:prstGeom prst="downArrow">
            <a:avLst>
              <a:gd name="adj1" fmla="val 50000"/>
              <a:gd name="adj2" fmla="val 103125"/>
            </a:avLst>
          </a:prstGeom>
          <a:solidFill>
            <a:srgbClr val="FF6600"/>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39982" name="AutoShape 1038"/>
          <p:cNvSpPr>
            <a:spLocks noChangeArrowheads="1"/>
          </p:cNvSpPr>
          <p:nvPr/>
        </p:nvSpPr>
        <p:spPr bwMode="auto">
          <a:xfrm>
            <a:off x="5340350" y="2133600"/>
            <a:ext cx="203200" cy="838200"/>
          </a:xfrm>
          <a:prstGeom prst="downArrow">
            <a:avLst>
              <a:gd name="adj1" fmla="val 50000"/>
              <a:gd name="adj2" fmla="val 103125"/>
            </a:avLst>
          </a:prstGeom>
          <a:solidFill>
            <a:srgbClr val="FF6600"/>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pic>
        <p:nvPicPr>
          <p:cNvPr id="339983" name="Picture 1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463" y="1196975"/>
            <a:ext cx="2238375" cy="23495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9984" name="Rectangle 1040"/>
          <p:cNvSpPr>
            <a:spLocks noChangeArrowheads="1"/>
          </p:cNvSpPr>
          <p:nvPr/>
        </p:nvSpPr>
        <p:spPr bwMode="auto">
          <a:xfrm>
            <a:off x="990600" y="4191000"/>
            <a:ext cx="4225925" cy="1215717"/>
          </a:xfrm>
          <a:prstGeom prst="rect">
            <a:avLst/>
          </a:prstGeom>
          <a:noFill/>
          <a:ln>
            <a:noFill/>
          </a:ln>
          <a:effectLst/>
          <a:extLst/>
        </p:spPr>
        <p:txBody>
          <a:bodyPr>
            <a:spAutoFit/>
          </a:bodyPr>
          <a:lstStyle/>
          <a:p>
            <a:pPr algn="ctr" eaLnBrk="0" hangingPunct="0">
              <a:spcBef>
                <a:spcPct val="50000"/>
              </a:spcBef>
            </a:pPr>
            <a:r>
              <a:rPr lang="hr-HR" sz="2800" b="1" dirty="0">
                <a:solidFill>
                  <a:srgbClr val="FFFF00"/>
                </a:solidFill>
              </a:rPr>
              <a:t>Jedino</a:t>
            </a:r>
            <a:r>
              <a:rPr lang="en-US" sz="2800" b="1" dirty="0">
                <a:solidFill>
                  <a:srgbClr val="FFFF00"/>
                </a:solidFill>
              </a:rPr>
              <a:t> </a:t>
            </a:r>
            <a:r>
              <a:rPr lang="en-US" sz="2800" b="1" baseline="30000" dirty="0">
                <a:solidFill>
                  <a:srgbClr val="FFFF00"/>
                </a:solidFill>
              </a:rPr>
              <a:t>18</a:t>
            </a:r>
            <a:r>
              <a:rPr lang="en-US" sz="2400" b="1" dirty="0">
                <a:solidFill>
                  <a:srgbClr val="FFFF00"/>
                </a:solidFill>
              </a:rPr>
              <a:t>F</a:t>
            </a:r>
            <a:r>
              <a:rPr lang="en-US" b="1" dirty="0">
                <a:solidFill>
                  <a:srgbClr val="FFFF00"/>
                </a:solidFill>
              </a:rPr>
              <a:t>-</a:t>
            </a:r>
            <a:r>
              <a:rPr lang="hr-HR" b="1" dirty="0" err="1">
                <a:solidFill>
                  <a:srgbClr val="FFFF00"/>
                </a:solidFill>
              </a:rPr>
              <a:t>radiofarmaci</a:t>
            </a:r>
            <a:r>
              <a:rPr lang="hr-HR" b="1" dirty="0">
                <a:solidFill>
                  <a:srgbClr val="FFFF00"/>
                </a:solidFill>
              </a:rPr>
              <a:t> mogu biti transportirani na veće udaljenosti od proizvodnog pogona (</a:t>
            </a:r>
            <a:r>
              <a:rPr lang="en-US" b="1" dirty="0">
                <a:solidFill>
                  <a:srgbClr val="FFFF00"/>
                </a:solidFill>
              </a:rPr>
              <a:t>c</a:t>
            </a:r>
            <a:r>
              <a:rPr lang="hr-HR" b="1" dirty="0" err="1">
                <a:solidFill>
                  <a:srgbClr val="FFFF00"/>
                </a:solidFill>
              </a:rPr>
              <a:t>iklotrona</a:t>
            </a:r>
            <a:r>
              <a:rPr lang="hr-HR" b="1" dirty="0">
                <a:solidFill>
                  <a:srgbClr val="FFFF00"/>
                </a:solidFill>
              </a:rPr>
              <a:t>)</a:t>
            </a:r>
          </a:p>
          <a:p>
            <a:pPr algn="ctr" eaLnBrk="0" hangingPunct="0">
              <a:spcBef>
                <a:spcPct val="50000"/>
              </a:spcBef>
            </a:pPr>
            <a:endParaRPr lang="ru-RU" sz="600" b="1" dirty="0">
              <a:solidFill>
                <a:srgbClr val="FFFF00"/>
              </a:solidFill>
            </a:endParaRPr>
          </a:p>
        </p:txBody>
      </p:sp>
      <p:sp>
        <p:nvSpPr>
          <p:cNvPr id="339985" name="Rectangle 1041"/>
          <p:cNvSpPr>
            <a:spLocks noChangeArrowheads="1"/>
          </p:cNvSpPr>
          <p:nvPr/>
        </p:nvSpPr>
        <p:spPr bwMode="auto">
          <a:xfrm>
            <a:off x="6085211" y="5084763"/>
            <a:ext cx="24282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8CF4EA"/>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spAutoFit/>
          </a:bodyPr>
          <a:lstStyle/>
          <a:p>
            <a:pPr algn="ctr" eaLnBrk="0" hangingPunct="0">
              <a:buFontTx/>
              <a:buChar char="•"/>
            </a:pPr>
            <a:r>
              <a:rPr lang="de-DE" sz="2400" b="1" dirty="0">
                <a:solidFill>
                  <a:srgbClr val="FFFF00"/>
                </a:solidFill>
              </a:rPr>
              <a:t> 96.9% </a:t>
            </a:r>
            <a:r>
              <a:rPr lang="fr-FR" sz="2400" b="1" dirty="0">
                <a:solidFill>
                  <a:srgbClr val="FFFF00"/>
                </a:solidFill>
                <a:sym typeface="Symbol" pitchFamily="18" charset="2"/>
              </a:rPr>
              <a:t></a:t>
            </a:r>
            <a:r>
              <a:rPr lang="fr-FR" sz="2800" b="1" baseline="30000" dirty="0">
                <a:solidFill>
                  <a:srgbClr val="FFFF00"/>
                </a:solidFill>
                <a:sym typeface="Symbol" pitchFamily="18" charset="2"/>
              </a:rPr>
              <a:t>+</a:t>
            </a:r>
            <a:r>
              <a:rPr lang="fr-FR" sz="2400" b="1" dirty="0">
                <a:solidFill>
                  <a:srgbClr val="FFFF00"/>
                </a:solidFill>
                <a:sym typeface="Symbol" pitchFamily="18" charset="2"/>
              </a:rPr>
              <a:t> </a:t>
            </a:r>
          </a:p>
          <a:p>
            <a:pPr algn="ctr" eaLnBrk="0" hangingPunct="0">
              <a:buFontTx/>
              <a:buChar char="•"/>
            </a:pPr>
            <a:r>
              <a:rPr lang="fr-FR" sz="2400" b="1" dirty="0">
                <a:solidFill>
                  <a:srgbClr val="FFFF00"/>
                </a:solidFill>
                <a:sym typeface="Symbol" pitchFamily="18" charset="2"/>
              </a:rPr>
              <a:t> </a:t>
            </a:r>
            <a:r>
              <a:rPr lang="fr-FR" sz="2400" b="1" dirty="0" err="1">
                <a:solidFill>
                  <a:srgbClr val="FFFF00"/>
                </a:solidFill>
                <a:sym typeface="Symbol" pitchFamily="18" charset="2"/>
              </a:rPr>
              <a:t>E</a:t>
            </a:r>
            <a:r>
              <a:rPr lang="fr-FR" sz="2800" b="1" baseline="-25000" dirty="0" err="1">
                <a:solidFill>
                  <a:srgbClr val="FFFF00"/>
                </a:solidFill>
                <a:sym typeface="Symbol" pitchFamily="18" charset="2"/>
              </a:rPr>
              <a:t>m</a:t>
            </a:r>
            <a:r>
              <a:rPr lang="en-US" sz="2800" b="1" baseline="-25000" dirty="0">
                <a:solidFill>
                  <a:srgbClr val="FFFF00"/>
                </a:solidFill>
              </a:rPr>
              <a:t>ax</a:t>
            </a:r>
            <a:r>
              <a:rPr lang="en-US" sz="2400" b="1" dirty="0">
                <a:solidFill>
                  <a:srgbClr val="FFFF00"/>
                </a:solidFill>
              </a:rPr>
              <a:t> 0.635 MeV</a:t>
            </a:r>
            <a:endParaRPr lang="ru-RU" sz="2400" b="1" dirty="0">
              <a:solidFill>
                <a:srgbClr val="FFFF00"/>
              </a:solidFill>
            </a:endParaRPr>
          </a:p>
        </p:txBody>
      </p:sp>
      <p:sp>
        <p:nvSpPr>
          <p:cNvPr id="339986" name="AutoShape 1042"/>
          <p:cNvSpPr>
            <a:spLocks noChangeArrowheads="1"/>
          </p:cNvSpPr>
          <p:nvPr/>
        </p:nvSpPr>
        <p:spPr bwMode="auto">
          <a:xfrm>
            <a:off x="5916613" y="4076700"/>
            <a:ext cx="639762" cy="719138"/>
          </a:xfrm>
          <a:prstGeom prst="curvedRightArrow">
            <a:avLst>
              <a:gd name="adj1" fmla="val 22481"/>
              <a:gd name="adj2" fmla="val 44963"/>
              <a:gd name="adj3" fmla="val 33333"/>
            </a:avLst>
          </a:prstGeom>
          <a:solidFill>
            <a:srgbClr val="FFFFFF"/>
          </a:solidFill>
          <a:ln w="28575">
            <a:solidFill>
              <a:srgbClr val="00FFFF"/>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p>
            <a:endParaRPr lang="en-US"/>
          </a:p>
        </p:txBody>
      </p:sp>
    </p:spTree>
    <p:extLst>
      <p:ext uri="{BB962C8B-B14F-4D97-AF65-F5344CB8AC3E}">
        <p14:creationId xmlns:p14="http://schemas.microsoft.com/office/powerpoint/2010/main" val="5940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err="1" smtClean="0">
                <a:solidFill>
                  <a:srgbClr val="FFFF00"/>
                </a:solidFill>
                <a:latin typeface="+mn-lt"/>
              </a:rPr>
              <a:t>Diffusion</a:t>
            </a:r>
            <a:r>
              <a:rPr lang="hr-HR" b="1" dirty="0" smtClean="0">
                <a:solidFill>
                  <a:srgbClr val="FFFF00"/>
                </a:solidFill>
                <a:latin typeface="+mn-lt"/>
              </a:rPr>
              <a:t> </a:t>
            </a:r>
            <a:r>
              <a:rPr lang="hr-HR" b="1" dirty="0" err="1" smtClean="0">
                <a:solidFill>
                  <a:srgbClr val="FFFF00"/>
                </a:solidFill>
                <a:latin typeface="+mn-lt"/>
              </a:rPr>
              <a:t>tensor</a:t>
            </a:r>
            <a:r>
              <a:rPr lang="hr-HR" b="1" dirty="0" smtClean="0">
                <a:solidFill>
                  <a:srgbClr val="FFFF00"/>
                </a:solidFill>
                <a:latin typeface="+mn-lt"/>
              </a:rPr>
              <a:t> </a:t>
            </a:r>
            <a:r>
              <a:rPr lang="hr-HR" b="1" dirty="0" err="1" smtClean="0">
                <a:solidFill>
                  <a:srgbClr val="FFFF00"/>
                </a:solidFill>
                <a:latin typeface="+mn-lt"/>
              </a:rPr>
              <a:t>imaging</a:t>
            </a:r>
            <a:r>
              <a:rPr lang="hr-HR" b="1" dirty="0" smtClean="0">
                <a:solidFill>
                  <a:srgbClr val="FFFF00"/>
                </a:solidFill>
                <a:latin typeface="+mn-lt"/>
              </a:rPr>
              <a:t> (DTI)</a:t>
            </a:r>
            <a:endParaRPr lang="en-US" b="1" dirty="0">
              <a:solidFill>
                <a:srgbClr val="FFFF00"/>
              </a:solidFill>
              <a:latin typeface="+mn-lt"/>
            </a:endParaRPr>
          </a:p>
        </p:txBody>
      </p:sp>
      <p:sp>
        <p:nvSpPr>
          <p:cNvPr id="3" name="Content Placeholder 2"/>
          <p:cNvSpPr>
            <a:spLocks noGrp="1"/>
          </p:cNvSpPr>
          <p:nvPr>
            <p:ph idx="1"/>
          </p:nvPr>
        </p:nvSpPr>
        <p:spPr>
          <a:xfrm>
            <a:off x="467544" y="1844824"/>
            <a:ext cx="4114800" cy="4525963"/>
          </a:xfrm>
        </p:spPr>
        <p:txBody>
          <a:bodyPr>
            <a:normAutofit fontScale="62500" lnSpcReduction="20000"/>
          </a:bodyPr>
          <a:lstStyle/>
          <a:p>
            <a:r>
              <a:rPr lang="en-US" dirty="0"/>
              <a:t>DTI </a:t>
            </a:r>
            <a:r>
              <a:rPr lang="en-US" dirty="0" smtClean="0">
                <a:solidFill>
                  <a:srgbClr val="FFFF00"/>
                </a:solidFill>
              </a:rPr>
              <a:t>measures</a:t>
            </a:r>
            <a:r>
              <a:rPr lang="hr-HR" dirty="0">
                <a:solidFill>
                  <a:srgbClr val="FFFF00"/>
                </a:solidFill>
              </a:rPr>
              <a:t> </a:t>
            </a:r>
            <a:r>
              <a:rPr lang="en-US" dirty="0" smtClean="0">
                <a:solidFill>
                  <a:srgbClr val="FFFF00"/>
                </a:solidFill>
              </a:rPr>
              <a:t>the </a:t>
            </a:r>
            <a:r>
              <a:rPr lang="en-US" dirty="0">
                <a:solidFill>
                  <a:srgbClr val="FFFF00"/>
                </a:solidFill>
              </a:rPr>
              <a:t>diffusion of water molecules</a:t>
            </a:r>
            <a:r>
              <a:rPr lang="en-US" dirty="0"/>
              <a:t> in the brain (Le </a:t>
            </a:r>
            <a:r>
              <a:rPr lang="en-US" dirty="0" err="1" smtClean="0"/>
              <a:t>Bihan</a:t>
            </a:r>
            <a:r>
              <a:rPr lang="hr-HR" dirty="0" smtClean="0"/>
              <a:t> </a:t>
            </a:r>
            <a:r>
              <a:rPr lang="en-US" dirty="0" smtClean="0"/>
              <a:t>2003</a:t>
            </a:r>
            <a:r>
              <a:rPr lang="en-US" dirty="0"/>
              <a:t>; Moseley et al</a:t>
            </a:r>
            <a:r>
              <a:rPr lang="en-US" dirty="0" smtClean="0"/>
              <a:t>.</a:t>
            </a:r>
            <a:r>
              <a:rPr lang="hr-HR" dirty="0" smtClean="0"/>
              <a:t>,</a:t>
            </a:r>
            <a:r>
              <a:rPr lang="en-US" dirty="0" smtClean="0"/>
              <a:t> </a:t>
            </a:r>
            <a:r>
              <a:rPr lang="en-US" dirty="0"/>
              <a:t>1990</a:t>
            </a:r>
            <a:r>
              <a:rPr lang="en-US" dirty="0" smtClean="0"/>
              <a:t>)</a:t>
            </a:r>
            <a:endParaRPr lang="hr-HR" dirty="0" smtClean="0"/>
          </a:p>
          <a:p>
            <a:endParaRPr lang="hr-HR" dirty="0" smtClean="0"/>
          </a:p>
          <a:p>
            <a:r>
              <a:rPr lang="en-US" dirty="0" smtClean="0"/>
              <a:t>In </a:t>
            </a:r>
            <a:r>
              <a:rPr lang="en-US" dirty="0"/>
              <a:t>an unrestricted </a:t>
            </a:r>
            <a:r>
              <a:rPr lang="en-US" dirty="0" smtClean="0"/>
              <a:t>environment,</a:t>
            </a:r>
            <a:r>
              <a:rPr lang="hr-HR" dirty="0" smtClean="0"/>
              <a:t> </a:t>
            </a:r>
            <a:r>
              <a:rPr lang="en-US" dirty="0" smtClean="0"/>
              <a:t>water </a:t>
            </a:r>
            <a:r>
              <a:rPr lang="en-US" dirty="0"/>
              <a:t>molecules diffuse freely in any direction. In the </a:t>
            </a:r>
            <a:r>
              <a:rPr lang="en-US" dirty="0" smtClean="0"/>
              <a:t>brain</a:t>
            </a:r>
            <a:r>
              <a:rPr lang="hr-HR" dirty="0" smtClean="0"/>
              <a:t> </a:t>
            </a:r>
            <a:r>
              <a:rPr lang="en-US" dirty="0" smtClean="0"/>
              <a:t>however</a:t>
            </a:r>
            <a:r>
              <a:rPr lang="en-US" dirty="0"/>
              <a:t>, diffusivity is restricted by the brain’s </a:t>
            </a:r>
            <a:r>
              <a:rPr lang="en-US" dirty="0" smtClean="0"/>
              <a:t>architecture</a:t>
            </a:r>
            <a:r>
              <a:rPr lang="hr-HR" dirty="0" smtClean="0"/>
              <a:t> </a:t>
            </a:r>
            <a:r>
              <a:rPr lang="en-US" dirty="0" smtClean="0"/>
              <a:t>such </a:t>
            </a:r>
            <a:r>
              <a:rPr lang="en-US" dirty="0"/>
              <a:t>that water </a:t>
            </a:r>
            <a:r>
              <a:rPr lang="en-US" dirty="0">
                <a:solidFill>
                  <a:srgbClr val="FFFF00"/>
                </a:solidFill>
              </a:rPr>
              <a:t>diffuses more readily along axons </a:t>
            </a:r>
            <a:r>
              <a:rPr lang="en-US" dirty="0" smtClean="0">
                <a:solidFill>
                  <a:srgbClr val="FFFF00"/>
                </a:solidFill>
              </a:rPr>
              <a:t>rather</a:t>
            </a:r>
            <a:r>
              <a:rPr lang="hr-HR" dirty="0" smtClean="0">
                <a:solidFill>
                  <a:srgbClr val="FFFF00"/>
                </a:solidFill>
              </a:rPr>
              <a:t> </a:t>
            </a:r>
            <a:r>
              <a:rPr lang="en-US" dirty="0" smtClean="0">
                <a:solidFill>
                  <a:srgbClr val="FFFF00"/>
                </a:solidFill>
              </a:rPr>
              <a:t>than </a:t>
            </a:r>
            <a:r>
              <a:rPr lang="en-US" dirty="0">
                <a:solidFill>
                  <a:srgbClr val="FFFF00"/>
                </a:solidFill>
              </a:rPr>
              <a:t>across </a:t>
            </a:r>
            <a:r>
              <a:rPr lang="en-US" dirty="0" smtClean="0">
                <a:solidFill>
                  <a:srgbClr val="FFFF00"/>
                </a:solidFill>
              </a:rPr>
              <a:t>them</a:t>
            </a:r>
            <a:r>
              <a:rPr lang="hr-HR" dirty="0" smtClean="0"/>
              <a:t>; m</a:t>
            </a:r>
            <a:r>
              <a:rPr lang="en-US" dirty="0" err="1" smtClean="0"/>
              <a:t>easuring</a:t>
            </a:r>
            <a:r>
              <a:rPr lang="en-US" dirty="0" smtClean="0"/>
              <a:t> </a:t>
            </a:r>
            <a:r>
              <a:rPr lang="en-US" dirty="0"/>
              <a:t>the direction of diffusivity </a:t>
            </a:r>
            <a:r>
              <a:rPr lang="en-US" dirty="0" smtClean="0"/>
              <a:t>can</a:t>
            </a:r>
            <a:r>
              <a:rPr lang="hr-HR" dirty="0" smtClean="0"/>
              <a:t> </a:t>
            </a:r>
            <a:r>
              <a:rPr lang="en-US" dirty="0" smtClean="0"/>
              <a:t>be </a:t>
            </a:r>
            <a:r>
              <a:rPr lang="en-US" dirty="0"/>
              <a:t>used, therefore, to infer the orientation of white </a:t>
            </a:r>
            <a:r>
              <a:rPr lang="en-US" dirty="0" smtClean="0"/>
              <a:t>matter</a:t>
            </a:r>
            <a:r>
              <a:rPr lang="hr-HR" dirty="0" smtClean="0"/>
              <a:t> </a:t>
            </a:r>
            <a:r>
              <a:rPr lang="en-US" dirty="0" smtClean="0"/>
              <a:t>tracts </a:t>
            </a:r>
            <a:r>
              <a:rPr lang="en-US" dirty="0"/>
              <a:t>in the </a:t>
            </a:r>
            <a:r>
              <a:rPr lang="en-US" dirty="0" smtClean="0"/>
              <a:t>brain</a:t>
            </a:r>
            <a:endParaRPr lang="hr-HR" dirty="0" smtClean="0"/>
          </a:p>
          <a:p>
            <a:endParaRPr lang="en-US" dirty="0"/>
          </a:p>
        </p:txBody>
      </p:sp>
      <p:pic>
        <p:nvPicPr>
          <p:cNvPr id="4" name="Picture 6" descr="DTI-MR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832217"/>
            <a:ext cx="3823235"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342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084" name="Group 68"/>
          <p:cNvGrpSpPr>
            <a:grpSpLocks/>
          </p:cNvGrpSpPr>
          <p:nvPr/>
        </p:nvGrpSpPr>
        <p:grpSpPr bwMode="auto">
          <a:xfrm>
            <a:off x="-36391" y="152400"/>
            <a:ext cx="9301165" cy="6403975"/>
            <a:chOff x="-47" y="96"/>
            <a:chExt cx="5859" cy="4034"/>
          </a:xfrm>
        </p:grpSpPr>
        <p:grpSp>
          <p:nvGrpSpPr>
            <p:cNvPr id="214081" name="Group 65"/>
            <p:cNvGrpSpPr>
              <a:grpSpLocks/>
            </p:cNvGrpSpPr>
            <p:nvPr/>
          </p:nvGrpSpPr>
          <p:grpSpPr bwMode="auto">
            <a:xfrm>
              <a:off x="0" y="1296"/>
              <a:ext cx="960" cy="1440"/>
              <a:chOff x="0" y="1296"/>
              <a:chExt cx="960" cy="1440"/>
            </a:xfrm>
          </p:grpSpPr>
          <p:sp>
            <p:nvSpPr>
              <p:cNvPr id="214019" name="Oval 3"/>
              <p:cNvSpPr>
                <a:spLocks noChangeArrowheads="1"/>
              </p:cNvSpPr>
              <p:nvPr/>
            </p:nvSpPr>
            <p:spPr bwMode="auto">
              <a:xfrm>
                <a:off x="0" y="2304"/>
                <a:ext cx="480" cy="432"/>
              </a:xfrm>
              <a:prstGeom prst="ellipse">
                <a:avLst/>
              </a:prstGeom>
              <a:gradFill rotWithShape="0">
                <a:gsLst>
                  <a:gs pos="0">
                    <a:schemeClr val="bg1"/>
                  </a:gs>
                  <a:gs pos="100000">
                    <a:schemeClr val="bg1">
                      <a:gamma/>
                      <a:shade val="0"/>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400" baseline="30000"/>
                  <a:t>18</a:t>
                </a:r>
                <a:r>
                  <a:rPr lang="en-US" sz="2400"/>
                  <a:t>F</a:t>
                </a:r>
              </a:p>
            </p:txBody>
          </p:sp>
          <p:sp>
            <p:nvSpPr>
              <p:cNvPr id="214080" name="Line 64"/>
              <p:cNvSpPr>
                <a:spLocks noChangeShapeType="1"/>
              </p:cNvSpPr>
              <p:nvPr/>
            </p:nvSpPr>
            <p:spPr bwMode="auto">
              <a:xfrm flipH="1">
                <a:off x="336" y="1296"/>
                <a:ext cx="624" cy="96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4083" name="Group 67"/>
            <p:cNvGrpSpPr>
              <a:grpSpLocks/>
            </p:cNvGrpSpPr>
            <p:nvPr/>
          </p:nvGrpSpPr>
          <p:grpSpPr bwMode="auto">
            <a:xfrm>
              <a:off x="-47" y="96"/>
              <a:ext cx="5859" cy="4034"/>
              <a:chOff x="-47" y="96"/>
              <a:chExt cx="5859" cy="4034"/>
            </a:xfrm>
          </p:grpSpPr>
          <p:sp>
            <p:nvSpPr>
              <p:cNvPr id="214020" name="Oval 4"/>
              <p:cNvSpPr>
                <a:spLocks noChangeArrowheads="1"/>
              </p:cNvSpPr>
              <p:nvPr/>
            </p:nvSpPr>
            <p:spPr bwMode="auto">
              <a:xfrm>
                <a:off x="912" y="2400"/>
                <a:ext cx="240" cy="24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Clr>
                    <a:schemeClr val="tx1"/>
                  </a:buClr>
                  <a:buFont typeface="Math A" pitchFamily="18" charset="2"/>
                  <a:buChar char="b"/>
                </a:pPr>
                <a:r>
                  <a:rPr lang="en-US" sz="2400" baseline="30000"/>
                  <a:t>+</a:t>
                </a:r>
                <a:endParaRPr lang="en-US" sz="2400"/>
              </a:p>
            </p:txBody>
          </p:sp>
          <p:sp>
            <p:nvSpPr>
              <p:cNvPr id="214021" name="Line 5"/>
              <p:cNvSpPr>
                <a:spLocks noChangeShapeType="1"/>
              </p:cNvSpPr>
              <p:nvPr/>
            </p:nvSpPr>
            <p:spPr bwMode="auto">
              <a:xfrm rot="-1527459">
                <a:off x="912" y="2112"/>
                <a:ext cx="1"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2" name="Line 6"/>
              <p:cNvSpPr>
                <a:spLocks noChangeShapeType="1"/>
              </p:cNvSpPr>
              <p:nvPr/>
            </p:nvSpPr>
            <p:spPr bwMode="auto">
              <a:xfrm flipV="1">
                <a:off x="1152" y="2544"/>
                <a:ext cx="4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3" name="Oval 7"/>
              <p:cNvSpPr>
                <a:spLocks noChangeArrowheads="1"/>
              </p:cNvSpPr>
              <p:nvPr/>
            </p:nvSpPr>
            <p:spPr bwMode="auto">
              <a:xfrm>
                <a:off x="672" y="1920"/>
                <a:ext cx="240" cy="240"/>
              </a:xfrm>
              <a:prstGeom prst="ellipse">
                <a:avLst/>
              </a:prstGeom>
              <a:gradFill rotWithShape="0">
                <a:gsLst>
                  <a:gs pos="0">
                    <a:srgbClr val="FF0000">
                      <a:gamma/>
                      <a:shade val="0"/>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Math A" pitchFamily="18" charset="2"/>
                  <a:buChar char="b"/>
                </a:pPr>
                <a:r>
                  <a:rPr lang="en-US" sz="2400" baseline="30000"/>
                  <a:t>-</a:t>
                </a:r>
                <a:endParaRPr lang="en-US" sz="2400"/>
              </a:p>
            </p:txBody>
          </p:sp>
          <p:sp>
            <p:nvSpPr>
              <p:cNvPr id="214024" name="AutoShape 8"/>
              <p:cNvSpPr>
                <a:spLocks noChangeArrowheads="1"/>
              </p:cNvSpPr>
              <p:nvPr/>
            </p:nvSpPr>
            <p:spPr bwMode="auto">
              <a:xfrm>
                <a:off x="1680" y="2400"/>
                <a:ext cx="288" cy="240"/>
              </a:xfrm>
              <a:prstGeom prst="star32">
                <a:avLst>
                  <a:gd name="adj" fmla="val 37500"/>
                </a:avLst>
              </a:prstGeom>
              <a:gradFill rotWithShape="0">
                <a:gsLst>
                  <a:gs pos="0">
                    <a:schemeClr val="accent1">
                      <a:gamma/>
                      <a:shade val="0"/>
                      <a:invGamma/>
                    </a:schemeClr>
                  </a:gs>
                  <a:gs pos="100000">
                    <a:schemeClr val="accent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400"/>
                  <a:t>p</a:t>
                </a:r>
              </a:p>
            </p:txBody>
          </p:sp>
          <p:grpSp>
            <p:nvGrpSpPr>
              <p:cNvPr id="214025" name="Group 9"/>
              <p:cNvGrpSpPr>
                <a:grpSpLocks/>
              </p:cNvGrpSpPr>
              <p:nvPr/>
            </p:nvGrpSpPr>
            <p:grpSpPr bwMode="auto">
              <a:xfrm>
                <a:off x="864" y="1104"/>
                <a:ext cx="1880" cy="2688"/>
                <a:chOff x="864" y="1104"/>
                <a:chExt cx="1880" cy="2688"/>
              </a:xfrm>
            </p:grpSpPr>
            <p:sp>
              <p:nvSpPr>
                <p:cNvPr id="214026" name="Line 10"/>
                <p:cNvSpPr>
                  <a:spLocks noChangeShapeType="1"/>
                </p:cNvSpPr>
                <p:nvPr/>
              </p:nvSpPr>
              <p:spPr bwMode="auto">
                <a:xfrm rot="2076476">
                  <a:off x="1392" y="2496"/>
                  <a:ext cx="1" cy="12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7" name="Line 11"/>
                <p:cNvSpPr>
                  <a:spLocks noChangeShapeType="1"/>
                </p:cNvSpPr>
                <p:nvPr/>
              </p:nvSpPr>
              <p:spPr bwMode="auto">
                <a:xfrm rot="-8784119">
                  <a:off x="2256" y="1248"/>
                  <a:ext cx="1" cy="12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8" name="Text Box 12"/>
                <p:cNvSpPr txBox="1">
                  <a:spLocks noChangeArrowheads="1"/>
                </p:cNvSpPr>
                <p:nvPr/>
              </p:nvSpPr>
              <p:spPr bwMode="auto">
                <a:xfrm>
                  <a:off x="864" y="3504"/>
                  <a:ext cx="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2400">
                      <a:latin typeface="Math A" pitchFamily="18" charset="2"/>
                    </a:rPr>
                    <a:t>c</a:t>
                  </a:r>
                </a:p>
              </p:txBody>
            </p:sp>
            <p:sp>
              <p:nvSpPr>
                <p:cNvPr id="214029" name="Text Box 13"/>
                <p:cNvSpPr txBox="1">
                  <a:spLocks noChangeArrowheads="1"/>
                </p:cNvSpPr>
                <p:nvPr/>
              </p:nvSpPr>
              <p:spPr bwMode="auto">
                <a:xfrm>
                  <a:off x="2544" y="1104"/>
                  <a:ext cx="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2400">
                      <a:latin typeface="Math A" pitchFamily="18" charset="2"/>
                    </a:rPr>
                    <a:t>c</a:t>
                  </a:r>
                </a:p>
              </p:txBody>
            </p:sp>
          </p:grpSp>
          <p:pic>
            <p:nvPicPr>
              <p:cNvPr id="214030" name="Picture 14" descr="FDG_Anim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 y="144"/>
                <a:ext cx="1728" cy="1296"/>
              </a:xfrm>
              <a:prstGeom prst="rect">
                <a:avLst/>
              </a:prstGeom>
              <a:noFill/>
              <a:extLst>
                <a:ext uri="{909E8E84-426E-40DD-AFC4-6F175D3DCCD1}">
                  <a14:hiddenFill xmlns:a14="http://schemas.microsoft.com/office/drawing/2010/main">
                    <a:solidFill>
                      <a:srgbClr val="FFFFFF"/>
                    </a:solidFill>
                  </a14:hiddenFill>
                </a:ext>
              </a:extLst>
            </p:spPr>
          </p:pic>
          <p:grpSp>
            <p:nvGrpSpPr>
              <p:cNvPr id="214078" name="Group 62"/>
              <p:cNvGrpSpPr>
                <a:grpSpLocks/>
              </p:cNvGrpSpPr>
              <p:nvPr/>
            </p:nvGrpSpPr>
            <p:grpSpPr bwMode="auto">
              <a:xfrm>
                <a:off x="2208" y="96"/>
                <a:ext cx="3360" cy="3800"/>
                <a:chOff x="2208" y="96"/>
                <a:chExt cx="3360" cy="3800"/>
              </a:xfrm>
            </p:grpSpPr>
            <p:grpSp>
              <p:nvGrpSpPr>
                <p:cNvPr id="214075" name="Group 59"/>
                <p:cNvGrpSpPr>
                  <a:grpSpLocks/>
                </p:cNvGrpSpPr>
                <p:nvPr/>
              </p:nvGrpSpPr>
              <p:grpSpPr bwMode="auto">
                <a:xfrm>
                  <a:off x="2880" y="96"/>
                  <a:ext cx="2688" cy="3800"/>
                  <a:chOff x="2880" y="96"/>
                  <a:chExt cx="2688" cy="3800"/>
                </a:xfrm>
              </p:grpSpPr>
              <p:pic>
                <p:nvPicPr>
                  <p:cNvPr id="21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96"/>
                    <a:ext cx="1296"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4074" name="Group 58"/>
                  <p:cNvGrpSpPr>
                    <a:grpSpLocks/>
                  </p:cNvGrpSpPr>
                  <p:nvPr/>
                </p:nvGrpSpPr>
                <p:grpSpPr bwMode="auto">
                  <a:xfrm>
                    <a:off x="2880" y="1248"/>
                    <a:ext cx="2567" cy="2648"/>
                    <a:chOff x="2884" y="1192"/>
                    <a:chExt cx="2567" cy="2648"/>
                  </a:xfrm>
                </p:grpSpPr>
                <p:grpSp>
                  <p:nvGrpSpPr>
                    <p:cNvPr id="214031" name="Group 15"/>
                    <p:cNvGrpSpPr>
                      <a:grpSpLocks/>
                    </p:cNvGrpSpPr>
                    <p:nvPr/>
                  </p:nvGrpSpPr>
                  <p:grpSpPr bwMode="auto">
                    <a:xfrm>
                      <a:off x="2884" y="1192"/>
                      <a:ext cx="2567" cy="2648"/>
                      <a:chOff x="1684" y="484"/>
                      <a:chExt cx="2711" cy="2792"/>
                    </a:xfrm>
                  </p:grpSpPr>
                  <p:sp>
                    <p:nvSpPr>
                      <p:cNvPr id="214032" name="Oval 16"/>
                      <p:cNvSpPr>
                        <a:spLocks noChangeArrowheads="1"/>
                      </p:cNvSpPr>
                      <p:nvPr/>
                    </p:nvSpPr>
                    <p:spPr bwMode="auto">
                      <a:xfrm>
                        <a:off x="1702" y="493"/>
                        <a:ext cx="2693" cy="2783"/>
                      </a:xfrm>
                      <a:prstGeom prst="ellipse">
                        <a:avLst/>
                      </a:prstGeom>
                      <a:solidFill>
                        <a:srgbClr val="FFFFFF"/>
                      </a:solidFill>
                      <a:ln w="25400">
                        <a:solidFill>
                          <a:srgbClr val="330066"/>
                        </a:solidFill>
                        <a:round/>
                        <a:headEnd/>
                        <a:tailEnd/>
                      </a:ln>
                    </p:spPr>
                    <p:txBody>
                      <a:bodyPr/>
                      <a:lstStyle/>
                      <a:p>
                        <a:endParaRPr lang="en-US"/>
                      </a:p>
                    </p:txBody>
                  </p:sp>
                  <p:sp>
                    <p:nvSpPr>
                      <p:cNvPr id="214033" name="Line 17"/>
                      <p:cNvSpPr>
                        <a:spLocks noChangeShapeType="1"/>
                      </p:cNvSpPr>
                      <p:nvPr/>
                    </p:nvSpPr>
                    <p:spPr bwMode="auto">
                      <a:xfrm>
                        <a:off x="3026" y="484"/>
                        <a:ext cx="1" cy="2775"/>
                      </a:xfrm>
                      <a:prstGeom prst="line">
                        <a:avLst/>
                      </a:prstGeom>
                      <a:noFill/>
                      <a:ln w="25400">
                        <a:solidFill>
                          <a:srgbClr val="330066"/>
                        </a:solidFill>
                        <a:round/>
                        <a:headEnd/>
                        <a:tailEnd/>
                      </a:ln>
                    </p:spPr>
                    <p:txBody>
                      <a:bodyPr/>
                      <a:lstStyle/>
                      <a:p>
                        <a:endParaRPr lang="en-US"/>
                      </a:p>
                    </p:txBody>
                  </p:sp>
                  <p:sp>
                    <p:nvSpPr>
                      <p:cNvPr id="214034" name="Line 18"/>
                      <p:cNvSpPr>
                        <a:spLocks noChangeShapeType="1"/>
                      </p:cNvSpPr>
                      <p:nvPr/>
                    </p:nvSpPr>
                    <p:spPr bwMode="auto">
                      <a:xfrm flipH="1">
                        <a:off x="2886" y="491"/>
                        <a:ext cx="281" cy="2761"/>
                      </a:xfrm>
                      <a:prstGeom prst="line">
                        <a:avLst/>
                      </a:prstGeom>
                      <a:noFill/>
                      <a:ln w="25400">
                        <a:solidFill>
                          <a:srgbClr val="330066"/>
                        </a:solidFill>
                        <a:round/>
                        <a:headEnd/>
                        <a:tailEnd/>
                      </a:ln>
                    </p:spPr>
                    <p:txBody>
                      <a:bodyPr/>
                      <a:lstStyle/>
                      <a:p>
                        <a:endParaRPr lang="en-US"/>
                      </a:p>
                    </p:txBody>
                  </p:sp>
                  <p:sp>
                    <p:nvSpPr>
                      <p:cNvPr id="214035" name="Line 19"/>
                      <p:cNvSpPr>
                        <a:spLocks noChangeShapeType="1"/>
                      </p:cNvSpPr>
                      <p:nvPr/>
                    </p:nvSpPr>
                    <p:spPr bwMode="auto">
                      <a:xfrm flipH="1">
                        <a:off x="2748" y="514"/>
                        <a:ext cx="557" cy="2713"/>
                      </a:xfrm>
                      <a:prstGeom prst="line">
                        <a:avLst/>
                      </a:prstGeom>
                      <a:noFill/>
                      <a:ln w="25400">
                        <a:solidFill>
                          <a:srgbClr val="330066"/>
                        </a:solidFill>
                        <a:round/>
                        <a:headEnd/>
                        <a:tailEnd/>
                      </a:ln>
                    </p:spPr>
                    <p:txBody>
                      <a:bodyPr/>
                      <a:lstStyle/>
                      <a:p>
                        <a:endParaRPr lang="en-US"/>
                      </a:p>
                    </p:txBody>
                  </p:sp>
                  <p:sp>
                    <p:nvSpPr>
                      <p:cNvPr id="214036" name="Line 20"/>
                      <p:cNvSpPr>
                        <a:spLocks noChangeShapeType="1"/>
                      </p:cNvSpPr>
                      <p:nvPr/>
                    </p:nvSpPr>
                    <p:spPr bwMode="auto">
                      <a:xfrm flipH="1">
                        <a:off x="2612" y="551"/>
                        <a:ext cx="829" cy="2639"/>
                      </a:xfrm>
                      <a:prstGeom prst="line">
                        <a:avLst/>
                      </a:prstGeom>
                      <a:noFill/>
                      <a:ln w="25400">
                        <a:solidFill>
                          <a:srgbClr val="330066"/>
                        </a:solidFill>
                        <a:round/>
                        <a:headEnd/>
                        <a:tailEnd/>
                      </a:ln>
                    </p:spPr>
                    <p:txBody>
                      <a:bodyPr/>
                      <a:lstStyle/>
                      <a:p>
                        <a:endParaRPr lang="en-US"/>
                      </a:p>
                    </p:txBody>
                  </p:sp>
                  <p:sp>
                    <p:nvSpPr>
                      <p:cNvPr id="214037" name="Line 21"/>
                      <p:cNvSpPr>
                        <a:spLocks noChangeShapeType="1"/>
                      </p:cNvSpPr>
                      <p:nvPr/>
                    </p:nvSpPr>
                    <p:spPr bwMode="auto">
                      <a:xfrm flipH="1">
                        <a:off x="2481" y="604"/>
                        <a:ext cx="1091" cy="2535"/>
                      </a:xfrm>
                      <a:prstGeom prst="line">
                        <a:avLst/>
                      </a:prstGeom>
                      <a:noFill/>
                      <a:ln w="25400">
                        <a:solidFill>
                          <a:srgbClr val="330066"/>
                        </a:solidFill>
                        <a:round/>
                        <a:headEnd/>
                        <a:tailEnd/>
                      </a:ln>
                    </p:spPr>
                    <p:txBody>
                      <a:bodyPr/>
                      <a:lstStyle/>
                      <a:p>
                        <a:endParaRPr lang="en-US"/>
                      </a:p>
                    </p:txBody>
                  </p:sp>
                  <p:sp>
                    <p:nvSpPr>
                      <p:cNvPr id="214038" name="Line 22"/>
                      <p:cNvSpPr>
                        <a:spLocks noChangeShapeType="1"/>
                      </p:cNvSpPr>
                      <p:nvPr/>
                    </p:nvSpPr>
                    <p:spPr bwMode="auto">
                      <a:xfrm flipH="1">
                        <a:off x="2356" y="670"/>
                        <a:ext cx="1342" cy="2404"/>
                      </a:xfrm>
                      <a:prstGeom prst="line">
                        <a:avLst/>
                      </a:prstGeom>
                      <a:noFill/>
                      <a:ln w="25400">
                        <a:solidFill>
                          <a:srgbClr val="330066"/>
                        </a:solidFill>
                        <a:round/>
                        <a:headEnd/>
                        <a:tailEnd/>
                      </a:ln>
                    </p:spPr>
                    <p:txBody>
                      <a:bodyPr/>
                      <a:lstStyle/>
                      <a:p>
                        <a:endParaRPr lang="en-US"/>
                      </a:p>
                    </p:txBody>
                  </p:sp>
                  <p:sp>
                    <p:nvSpPr>
                      <p:cNvPr id="214039" name="Line 23"/>
                      <p:cNvSpPr>
                        <a:spLocks noChangeShapeType="1"/>
                      </p:cNvSpPr>
                      <p:nvPr/>
                    </p:nvSpPr>
                    <p:spPr bwMode="auto">
                      <a:xfrm flipH="1">
                        <a:off x="2237" y="748"/>
                        <a:ext cx="1579" cy="2245"/>
                      </a:xfrm>
                      <a:prstGeom prst="line">
                        <a:avLst/>
                      </a:prstGeom>
                      <a:noFill/>
                      <a:ln w="25400">
                        <a:solidFill>
                          <a:srgbClr val="330066"/>
                        </a:solidFill>
                        <a:round/>
                        <a:headEnd/>
                        <a:tailEnd/>
                      </a:ln>
                    </p:spPr>
                    <p:txBody>
                      <a:bodyPr/>
                      <a:lstStyle/>
                      <a:p>
                        <a:endParaRPr lang="en-US"/>
                      </a:p>
                    </p:txBody>
                  </p:sp>
                  <p:sp>
                    <p:nvSpPr>
                      <p:cNvPr id="214040" name="Line 24"/>
                      <p:cNvSpPr>
                        <a:spLocks noChangeShapeType="1"/>
                      </p:cNvSpPr>
                      <p:nvPr/>
                    </p:nvSpPr>
                    <p:spPr bwMode="auto">
                      <a:xfrm flipH="1">
                        <a:off x="2129" y="840"/>
                        <a:ext cx="1796" cy="2063"/>
                      </a:xfrm>
                      <a:prstGeom prst="line">
                        <a:avLst/>
                      </a:prstGeom>
                      <a:noFill/>
                      <a:ln w="25400">
                        <a:solidFill>
                          <a:srgbClr val="330066"/>
                        </a:solidFill>
                        <a:round/>
                        <a:headEnd/>
                        <a:tailEnd/>
                      </a:ln>
                    </p:spPr>
                    <p:txBody>
                      <a:bodyPr/>
                      <a:lstStyle/>
                      <a:p>
                        <a:endParaRPr lang="en-US"/>
                      </a:p>
                    </p:txBody>
                  </p:sp>
                  <p:sp>
                    <p:nvSpPr>
                      <p:cNvPr id="214041" name="Line 25"/>
                      <p:cNvSpPr>
                        <a:spLocks noChangeShapeType="1"/>
                      </p:cNvSpPr>
                      <p:nvPr/>
                    </p:nvSpPr>
                    <p:spPr bwMode="auto">
                      <a:xfrm flipH="1">
                        <a:off x="2029" y="944"/>
                        <a:ext cx="1995" cy="1856"/>
                      </a:xfrm>
                      <a:prstGeom prst="line">
                        <a:avLst/>
                      </a:prstGeom>
                      <a:noFill/>
                      <a:ln w="25400">
                        <a:solidFill>
                          <a:srgbClr val="330066"/>
                        </a:solidFill>
                        <a:round/>
                        <a:headEnd/>
                        <a:tailEnd/>
                      </a:ln>
                    </p:spPr>
                    <p:txBody>
                      <a:bodyPr/>
                      <a:lstStyle/>
                      <a:p>
                        <a:endParaRPr lang="en-US"/>
                      </a:p>
                    </p:txBody>
                  </p:sp>
                  <p:sp>
                    <p:nvSpPr>
                      <p:cNvPr id="214042" name="Line 26"/>
                      <p:cNvSpPr>
                        <a:spLocks noChangeShapeType="1"/>
                      </p:cNvSpPr>
                      <p:nvPr/>
                    </p:nvSpPr>
                    <p:spPr bwMode="auto">
                      <a:xfrm flipH="1">
                        <a:off x="1940" y="1056"/>
                        <a:ext cx="2172" cy="1631"/>
                      </a:xfrm>
                      <a:prstGeom prst="line">
                        <a:avLst/>
                      </a:prstGeom>
                      <a:noFill/>
                      <a:ln w="25400">
                        <a:solidFill>
                          <a:srgbClr val="330066"/>
                        </a:solidFill>
                        <a:round/>
                        <a:headEnd/>
                        <a:tailEnd/>
                      </a:ln>
                    </p:spPr>
                    <p:txBody>
                      <a:bodyPr/>
                      <a:lstStyle/>
                      <a:p>
                        <a:endParaRPr lang="en-US"/>
                      </a:p>
                    </p:txBody>
                  </p:sp>
                  <p:sp>
                    <p:nvSpPr>
                      <p:cNvPr id="214043" name="Line 27"/>
                      <p:cNvSpPr>
                        <a:spLocks noChangeShapeType="1"/>
                      </p:cNvSpPr>
                      <p:nvPr/>
                    </p:nvSpPr>
                    <p:spPr bwMode="auto">
                      <a:xfrm flipH="1">
                        <a:off x="1863" y="1178"/>
                        <a:ext cx="2327" cy="1387"/>
                      </a:xfrm>
                      <a:prstGeom prst="line">
                        <a:avLst/>
                      </a:prstGeom>
                      <a:noFill/>
                      <a:ln w="25400">
                        <a:solidFill>
                          <a:srgbClr val="330066"/>
                        </a:solidFill>
                        <a:round/>
                        <a:headEnd/>
                        <a:tailEnd/>
                      </a:ln>
                    </p:spPr>
                    <p:txBody>
                      <a:bodyPr/>
                      <a:lstStyle/>
                      <a:p>
                        <a:endParaRPr lang="en-US"/>
                      </a:p>
                    </p:txBody>
                  </p:sp>
                  <p:sp>
                    <p:nvSpPr>
                      <p:cNvPr id="214044" name="Line 28"/>
                      <p:cNvSpPr>
                        <a:spLocks noChangeShapeType="1"/>
                      </p:cNvSpPr>
                      <p:nvPr/>
                    </p:nvSpPr>
                    <p:spPr bwMode="auto">
                      <a:xfrm flipH="1">
                        <a:off x="1800" y="1308"/>
                        <a:ext cx="2453" cy="1127"/>
                      </a:xfrm>
                      <a:prstGeom prst="line">
                        <a:avLst/>
                      </a:prstGeom>
                      <a:noFill/>
                      <a:ln w="25400">
                        <a:solidFill>
                          <a:srgbClr val="330066"/>
                        </a:solidFill>
                        <a:round/>
                        <a:headEnd/>
                        <a:tailEnd/>
                      </a:ln>
                    </p:spPr>
                    <p:txBody>
                      <a:bodyPr/>
                      <a:lstStyle/>
                      <a:p>
                        <a:endParaRPr lang="en-US"/>
                      </a:p>
                    </p:txBody>
                  </p:sp>
                  <p:sp>
                    <p:nvSpPr>
                      <p:cNvPr id="214045" name="Line 29"/>
                      <p:cNvSpPr>
                        <a:spLocks noChangeShapeType="1"/>
                      </p:cNvSpPr>
                      <p:nvPr/>
                    </p:nvSpPr>
                    <p:spPr bwMode="auto">
                      <a:xfrm flipH="1">
                        <a:off x="1749" y="1443"/>
                        <a:ext cx="2553" cy="857"/>
                      </a:xfrm>
                      <a:prstGeom prst="line">
                        <a:avLst/>
                      </a:prstGeom>
                      <a:noFill/>
                      <a:ln w="25400">
                        <a:solidFill>
                          <a:srgbClr val="330066"/>
                        </a:solidFill>
                        <a:round/>
                        <a:headEnd/>
                        <a:tailEnd/>
                      </a:ln>
                    </p:spPr>
                    <p:txBody>
                      <a:bodyPr/>
                      <a:lstStyle/>
                      <a:p>
                        <a:endParaRPr lang="en-US"/>
                      </a:p>
                    </p:txBody>
                  </p:sp>
                  <p:sp>
                    <p:nvSpPr>
                      <p:cNvPr id="214046" name="Line 30"/>
                      <p:cNvSpPr>
                        <a:spLocks noChangeShapeType="1"/>
                      </p:cNvSpPr>
                      <p:nvPr/>
                    </p:nvSpPr>
                    <p:spPr bwMode="auto">
                      <a:xfrm flipH="1">
                        <a:off x="1713" y="1583"/>
                        <a:ext cx="2626" cy="577"/>
                      </a:xfrm>
                      <a:prstGeom prst="line">
                        <a:avLst/>
                      </a:prstGeom>
                      <a:noFill/>
                      <a:ln w="25400">
                        <a:solidFill>
                          <a:srgbClr val="330066"/>
                        </a:solidFill>
                        <a:round/>
                        <a:headEnd/>
                        <a:tailEnd/>
                      </a:ln>
                    </p:spPr>
                    <p:txBody>
                      <a:bodyPr/>
                      <a:lstStyle/>
                      <a:p>
                        <a:endParaRPr lang="en-US"/>
                      </a:p>
                    </p:txBody>
                  </p:sp>
                  <p:sp>
                    <p:nvSpPr>
                      <p:cNvPr id="214047" name="Line 31"/>
                      <p:cNvSpPr>
                        <a:spLocks noChangeShapeType="1"/>
                      </p:cNvSpPr>
                      <p:nvPr/>
                    </p:nvSpPr>
                    <p:spPr bwMode="auto">
                      <a:xfrm flipH="1">
                        <a:off x="1691" y="1726"/>
                        <a:ext cx="2671" cy="291"/>
                      </a:xfrm>
                      <a:prstGeom prst="line">
                        <a:avLst/>
                      </a:prstGeom>
                      <a:noFill/>
                      <a:ln w="25400">
                        <a:solidFill>
                          <a:srgbClr val="330066"/>
                        </a:solidFill>
                        <a:round/>
                        <a:headEnd/>
                        <a:tailEnd/>
                      </a:ln>
                    </p:spPr>
                    <p:txBody>
                      <a:bodyPr/>
                      <a:lstStyle/>
                      <a:p>
                        <a:endParaRPr lang="en-US"/>
                      </a:p>
                    </p:txBody>
                  </p:sp>
                  <p:sp>
                    <p:nvSpPr>
                      <p:cNvPr id="214048" name="Line 32"/>
                      <p:cNvSpPr>
                        <a:spLocks noChangeShapeType="1"/>
                      </p:cNvSpPr>
                      <p:nvPr/>
                    </p:nvSpPr>
                    <p:spPr bwMode="auto">
                      <a:xfrm flipH="1">
                        <a:off x="1684" y="1871"/>
                        <a:ext cx="2685" cy="1"/>
                      </a:xfrm>
                      <a:prstGeom prst="line">
                        <a:avLst/>
                      </a:prstGeom>
                      <a:noFill/>
                      <a:ln w="25400">
                        <a:solidFill>
                          <a:srgbClr val="330066"/>
                        </a:solidFill>
                        <a:round/>
                        <a:headEnd/>
                        <a:tailEnd/>
                      </a:ln>
                    </p:spPr>
                    <p:txBody>
                      <a:bodyPr/>
                      <a:lstStyle/>
                      <a:p>
                        <a:endParaRPr lang="en-US"/>
                      </a:p>
                    </p:txBody>
                  </p:sp>
                  <p:sp>
                    <p:nvSpPr>
                      <p:cNvPr id="214049" name="Line 33"/>
                      <p:cNvSpPr>
                        <a:spLocks noChangeShapeType="1"/>
                      </p:cNvSpPr>
                      <p:nvPr/>
                    </p:nvSpPr>
                    <p:spPr bwMode="auto">
                      <a:xfrm flipH="1" flipV="1">
                        <a:off x="1691" y="1726"/>
                        <a:ext cx="2671" cy="291"/>
                      </a:xfrm>
                      <a:prstGeom prst="line">
                        <a:avLst/>
                      </a:prstGeom>
                      <a:noFill/>
                      <a:ln w="25400">
                        <a:solidFill>
                          <a:srgbClr val="330066"/>
                        </a:solidFill>
                        <a:round/>
                        <a:headEnd/>
                        <a:tailEnd/>
                      </a:ln>
                    </p:spPr>
                    <p:txBody>
                      <a:bodyPr/>
                      <a:lstStyle/>
                      <a:p>
                        <a:endParaRPr lang="en-US"/>
                      </a:p>
                    </p:txBody>
                  </p:sp>
                  <p:sp>
                    <p:nvSpPr>
                      <p:cNvPr id="214050" name="Line 34"/>
                      <p:cNvSpPr>
                        <a:spLocks noChangeShapeType="1"/>
                      </p:cNvSpPr>
                      <p:nvPr/>
                    </p:nvSpPr>
                    <p:spPr bwMode="auto">
                      <a:xfrm flipH="1" flipV="1">
                        <a:off x="1713" y="1583"/>
                        <a:ext cx="2626" cy="577"/>
                      </a:xfrm>
                      <a:prstGeom prst="line">
                        <a:avLst/>
                      </a:prstGeom>
                      <a:noFill/>
                      <a:ln w="25400">
                        <a:solidFill>
                          <a:srgbClr val="330066"/>
                        </a:solidFill>
                        <a:round/>
                        <a:headEnd/>
                        <a:tailEnd/>
                      </a:ln>
                    </p:spPr>
                    <p:txBody>
                      <a:bodyPr/>
                      <a:lstStyle/>
                      <a:p>
                        <a:endParaRPr lang="en-US"/>
                      </a:p>
                    </p:txBody>
                  </p:sp>
                  <p:sp>
                    <p:nvSpPr>
                      <p:cNvPr id="214051" name="Line 35"/>
                      <p:cNvSpPr>
                        <a:spLocks noChangeShapeType="1"/>
                      </p:cNvSpPr>
                      <p:nvPr/>
                    </p:nvSpPr>
                    <p:spPr bwMode="auto">
                      <a:xfrm flipH="1" flipV="1">
                        <a:off x="1749" y="1443"/>
                        <a:ext cx="2553" cy="857"/>
                      </a:xfrm>
                      <a:prstGeom prst="line">
                        <a:avLst/>
                      </a:prstGeom>
                      <a:noFill/>
                      <a:ln w="25400">
                        <a:solidFill>
                          <a:srgbClr val="330066"/>
                        </a:solidFill>
                        <a:round/>
                        <a:headEnd/>
                        <a:tailEnd/>
                      </a:ln>
                    </p:spPr>
                    <p:txBody>
                      <a:bodyPr/>
                      <a:lstStyle/>
                      <a:p>
                        <a:endParaRPr lang="en-US"/>
                      </a:p>
                    </p:txBody>
                  </p:sp>
                  <p:sp>
                    <p:nvSpPr>
                      <p:cNvPr id="214052" name="Line 36"/>
                      <p:cNvSpPr>
                        <a:spLocks noChangeShapeType="1"/>
                      </p:cNvSpPr>
                      <p:nvPr/>
                    </p:nvSpPr>
                    <p:spPr bwMode="auto">
                      <a:xfrm flipH="1" flipV="1">
                        <a:off x="1800" y="1308"/>
                        <a:ext cx="2453" cy="1127"/>
                      </a:xfrm>
                      <a:prstGeom prst="line">
                        <a:avLst/>
                      </a:prstGeom>
                      <a:noFill/>
                      <a:ln w="25400">
                        <a:solidFill>
                          <a:srgbClr val="330066"/>
                        </a:solidFill>
                        <a:round/>
                        <a:headEnd/>
                        <a:tailEnd/>
                      </a:ln>
                    </p:spPr>
                    <p:txBody>
                      <a:bodyPr/>
                      <a:lstStyle/>
                      <a:p>
                        <a:endParaRPr lang="en-US"/>
                      </a:p>
                    </p:txBody>
                  </p:sp>
                  <p:sp>
                    <p:nvSpPr>
                      <p:cNvPr id="214053" name="Line 37"/>
                      <p:cNvSpPr>
                        <a:spLocks noChangeShapeType="1"/>
                      </p:cNvSpPr>
                      <p:nvPr/>
                    </p:nvSpPr>
                    <p:spPr bwMode="auto">
                      <a:xfrm flipH="1" flipV="1">
                        <a:off x="1863" y="1178"/>
                        <a:ext cx="2327" cy="1387"/>
                      </a:xfrm>
                      <a:prstGeom prst="line">
                        <a:avLst/>
                      </a:prstGeom>
                      <a:noFill/>
                      <a:ln w="25400">
                        <a:solidFill>
                          <a:srgbClr val="330066"/>
                        </a:solidFill>
                        <a:round/>
                        <a:headEnd/>
                        <a:tailEnd/>
                      </a:ln>
                    </p:spPr>
                    <p:txBody>
                      <a:bodyPr/>
                      <a:lstStyle/>
                      <a:p>
                        <a:endParaRPr lang="en-US"/>
                      </a:p>
                    </p:txBody>
                  </p:sp>
                  <p:sp>
                    <p:nvSpPr>
                      <p:cNvPr id="214054" name="Line 38"/>
                      <p:cNvSpPr>
                        <a:spLocks noChangeShapeType="1"/>
                      </p:cNvSpPr>
                      <p:nvPr/>
                    </p:nvSpPr>
                    <p:spPr bwMode="auto">
                      <a:xfrm flipH="1" flipV="1">
                        <a:off x="1940" y="1056"/>
                        <a:ext cx="2172" cy="1631"/>
                      </a:xfrm>
                      <a:prstGeom prst="line">
                        <a:avLst/>
                      </a:prstGeom>
                      <a:noFill/>
                      <a:ln w="25400">
                        <a:solidFill>
                          <a:srgbClr val="330066"/>
                        </a:solidFill>
                        <a:round/>
                        <a:headEnd/>
                        <a:tailEnd/>
                      </a:ln>
                    </p:spPr>
                    <p:txBody>
                      <a:bodyPr/>
                      <a:lstStyle/>
                      <a:p>
                        <a:endParaRPr lang="en-US"/>
                      </a:p>
                    </p:txBody>
                  </p:sp>
                  <p:sp>
                    <p:nvSpPr>
                      <p:cNvPr id="214055" name="Line 39"/>
                      <p:cNvSpPr>
                        <a:spLocks noChangeShapeType="1"/>
                      </p:cNvSpPr>
                      <p:nvPr/>
                    </p:nvSpPr>
                    <p:spPr bwMode="auto">
                      <a:xfrm flipH="1" flipV="1">
                        <a:off x="2029" y="944"/>
                        <a:ext cx="1995" cy="1856"/>
                      </a:xfrm>
                      <a:prstGeom prst="line">
                        <a:avLst/>
                      </a:prstGeom>
                      <a:noFill/>
                      <a:ln w="25400">
                        <a:solidFill>
                          <a:srgbClr val="330066"/>
                        </a:solidFill>
                        <a:round/>
                        <a:headEnd/>
                        <a:tailEnd/>
                      </a:ln>
                    </p:spPr>
                    <p:txBody>
                      <a:bodyPr/>
                      <a:lstStyle/>
                      <a:p>
                        <a:endParaRPr lang="en-US"/>
                      </a:p>
                    </p:txBody>
                  </p:sp>
                  <p:sp>
                    <p:nvSpPr>
                      <p:cNvPr id="214056" name="Line 40"/>
                      <p:cNvSpPr>
                        <a:spLocks noChangeShapeType="1"/>
                      </p:cNvSpPr>
                      <p:nvPr/>
                    </p:nvSpPr>
                    <p:spPr bwMode="auto">
                      <a:xfrm flipH="1" flipV="1">
                        <a:off x="2129" y="840"/>
                        <a:ext cx="1796" cy="2063"/>
                      </a:xfrm>
                      <a:prstGeom prst="line">
                        <a:avLst/>
                      </a:prstGeom>
                      <a:noFill/>
                      <a:ln w="25400">
                        <a:solidFill>
                          <a:srgbClr val="330066"/>
                        </a:solidFill>
                        <a:round/>
                        <a:headEnd/>
                        <a:tailEnd/>
                      </a:ln>
                    </p:spPr>
                    <p:txBody>
                      <a:bodyPr/>
                      <a:lstStyle/>
                      <a:p>
                        <a:endParaRPr lang="en-US"/>
                      </a:p>
                    </p:txBody>
                  </p:sp>
                  <p:sp>
                    <p:nvSpPr>
                      <p:cNvPr id="214057" name="Line 41"/>
                      <p:cNvSpPr>
                        <a:spLocks noChangeShapeType="1"/>
                      </p:cNvSpPr>
                      <p:nvPr/>
                    </p:nvSpPr>
                    <p:spPr bwMode="auto">
                      <a:xfrm flipH="1" flipV="1">
                        <a:off x="2237" y="748"/>
                        <a:ext cx="1579" cy="2245"/>
                      </a:xfrm>
                      <a:prstGeom prst="line">
                        <a:avLst/>
                      </a:prstGeom>
                      <a:noFill/>
                      <a:ln w="25400">
                        <a:solidFill>
                          <a:srgbClr val="330066"/>
                        </a:solidFill>
                        <a:round/>
                        <a:headEnd/>
                        <a:tailEnd/>
                      </a:ln>
                    </p:spPr>
                    <p:txBody>
                      <a:bodyPr/>
                      <a:lstStyle/>
                      <a:p>
                        <a:endParaRPr lang="en-US"/>
                      </a:p>
                    </p:txBody>
                  </p:sp>
                  <p:sp>
                    <p:nvSpPr>
                      <p:cNvPr id="214058" name="Line 42"/>
                      <p:cNvSpPr>
                        <a:spLocks noChangeShapeType="1"/>
                      </p:cNvSpPr>
                      <p:nvPr/>
                    </p:nvSpPr>
                    <p:spPr bwMode="auto">
                      <a:xfrm flipH="1" flipV="1">
                        <a:off x="2356" y="670"/>
                        <a:ext cx="1342" cy="2404"/>
                      </a:xfrm>
                      <a:prstGeom prst="line">
                        <a:avLst/>
                      </a:prstGeom>
                      <a:noFill/>
                      <a:ln w="25400">
                        <a:solidFill>
                          <a:srgbClr val="330066"/>
                        </a:solidFill>
                        <a:round/>
                        <a:headEnd/>
                        <a:tailEnd/>
                      </a:ln>
                    </p:spPr>
                    <p:txBody>
                      <a:bodyPr/>
                      <a:lstStyle/>
                      <a:p>
                        <a:endParaRPr lang="en-US"/>
                      </a:p>
                    </p:txBody>
                  </p:sp>
                  <p:sp>
                    <p:nvSpPr>
                      <p:cNvPr id="214059" name="Line 43"/>
                      <p:cNvSpPr>
                        <a:spLocks noChangeShapeType="1"/>
                      </p:cNvSpPr>
                      <p:nvPr/>
                    </p:nvSpPr>
                    <p:spPr bwMode="auto">
                      <a:xfrm flipH="1" flipV="1">
                        <a:off x="2481" y="604"/>
                        <a:ext cx="1091" cy="2535"/>
                      </a:xfrm>
                      <a:prstGeom prst="line">
                        <a:avLst/>
                      </a:prstGeom>
                      <a:noFill/>
                      <a:ln w="25400">
                        <a:solidFill>
                          <a:srgbClr val="330066"/>
                        </a:solidFill>
                        <a:round/>
                        <a:headEnd/>
                        <a:tailEnd/>
                      </a:ln>
                    </p:spPr>
                    <p:txBody>
                      <a:bodyPr/>
                      <a:lstStyle/>
                      <a:p>
                        <a:endParaRPr lang="en-US"/>
                      </a:p>
                    </p:txBody>
                  </p:sp>
                  <p:sp>
                    <p:nvSpPr>
                      <p:cNvPr id="214060" name="Line 44"/>
                      <p:cNvSpPr>
                        <a:spLocks noChangeShapeType="1"/>
                      </p:cNvSpPr>
                      <p:nvPr/>
                    </p:nvSpPr>
                    <p:spPr bwMode="auto">
                      <a:xfrm flipH="1" flipV="1">
                        <a:off x="2612" y="551"/>
                        <a:ext cx="829" cy="2639"/>
                      </a:xfrm>
                      <a:prstGeom prst="line">
                        <a:avLst/>
                      </a:prstGeom>
                      <a:noFill/>
                      <a:ln w="25400">
                        <a:solidFill>
                          <a:srgbClr val="330066"/>
                        </a:solidFill>
                        <a:round/>
                        <a:headEnd/>
                        <a:tailEnd/>
                      </a:ln>
                    </p:spPr>
                    <p:txBody>
                      <a:bodyPr/>
                      <a:lstStyle/>
                      <a:p>
                        <a:endParaRPr lang="en-US"/>
                      </a:p>
                    </p:txBody>
                  </p:sp>
                  <p:sp>
                    <p:nvSpPr>
                      <p:cNvPr id="214061" name="Line 45"/>
                      <p:cNvSpPr>
                        <a:spLocks noChangeShapeType="1"/>
                      </p:cNvSpPr>
                      <p:nvPr/>
                    </p:nvSpPr>
                    <p:spPr bwMode="auto">
                      <a:xfrm flipH="1" flipV="1">
                        <a:off x="2748" y="514"/>
                        <a:ext cx="557" cy="2713"/>
                      </a:xfrm>
                      <a:prstGeom prst="line">
                        <a:avLst/>
                      </a:prstGeom>
                      <a:noFill/>
                      <a:ln w="25400">
                        <a:solidFill>
                          <a:srgbClr val="330066"/>
                        </a:solidFill>
                        <a:round/>
                        <a:headEnd/>
                        <a:tailEnd/>
                      </a:ln>
                    </p:spPr>
                    <p:txBody>
                      <a:bodyPr/>
                      <a:lstStyle/>
                      <a:p>
                        <a:endParaRPr lang="en-US"/>
                      </a:p>
                    </p:txBody>
                  </p:sp>
                  <p:sp>
                    <p:nvSpPr>
                      <p:cNvPr id="214062" name="Line 46"/>
                      <p:cNvSpPr>
                        <a:spLocks noChangeShapeType="1"/>
                      </p:cNvSpPr>
                      <p:nvPr/>
                    </p:nvSpPr>
                    <p:spPr bwMode="auto">
                      <a:xfrm flipH="1" flipV="1">
                        <a:off x="2886" y="491"/>
                        <a:ext cx="281" cy="2761"/>
                      </a:xfrm>
                      <a:prstGeom prst="line">
                        <a:avLst/>
                      </a:prstGeom>
                      <a:noFill/>
                      <a:ln w="25400">
                        <a:solidFill>
                          <a:srgbClr val="330066"/>
                        </a:solidFill>
                        <a:round/>
                        <a:headEnd/>
                        <a:tailEnd/>
                      </a:ln>
                    </p:spPr>
                    <p:txBody>
                      <a:bodyPr/>
                      <a:lstStyle/>
                      <a:p>
                        <a:endParaRPr lang="en-US"/>
                      </a:p>
                    </p:txBody>
                  </p:sp>
                  <p:sp>
                    <p:nvSpPr>
                      <p:cNvPr id="214063" name="Oval 47"/>
                      <p:cNvSpPr>
                        <a:spLocks noChangeArrowheads="1"/>
                      </p:cNvSpPr>
                      <p:nvPr/>
                    </p:nvSpPr>
                    <p:spPr bwMode="auto">
                      <a:xfrm>
                        <a:off x="1929" y="728"/>
                        <a:ext cx="2239" cy="2314"/>
                      </a:xfrm>
                      <a:prstGeom prst="ellipse">
                        <a:avLst/>
                      </a:prstGeom>
                      <a:solidFill>
                        <a:srgbClr val="FFFFFF"/>
                      </a:solidFill>
                      <a:ln w="25400">
                        <a:solidFill>
                          <a:srgbClr val="330066"/>
                        </a:solidFill>
                        <a:round/>
                        <a:headEnd/>
                        <a:tailEnd/>
                      </a:ln>
                    </p:spPr>
                    <p:txBody>
                      <a:bodyPr/>
                      <a:lstStyle/>
                      <a:p>
                        <a:endParaRPr lang="en-US"/>
                      </a:p>
                    </p:txBody>
                  </p:sp>
                </p:grpSp>
                <p:pic>
                  <p:nvPicPr>
                    <p:cNvPr id="214064"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 y="1878"/>
                      <a:ext cx="876" cy="1146"/>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4065" name="Arc 49"/>
                    <p:cNvSpPr>
                      <a:spLocks/>
                    </p:cNvSpPr>
                    <p:nvPr/>
                  </p:nvSpPr>
                  <p:spPr bwMode="auto">
                    <a:xfrm>
                      <a:off x="5064" y="2976"/>
                      <a:ext cx="122" cy="98"/>
                    </a:xfrm>
                    <a:custGeom>
                      <a:avLst/>
                      <a:gdLst>
                        <a:gd name="G0" fmla="+- 21283 0 0"/>
                        <a:gd name="G1" fmla="+- 16535 0 0"/>
                        <a:gd name="G2" fmla="+- 21600 0 0"/>
                        <a:gd name="T0" fmla="*/ 0 w 21283"/>
                        <a:gd name="T1" fmla="*/ 12853 h 16535"/>
                        <a:gd name="T2" fmla="*/ 7386 w 21283"/>
                        <a:gd name="T3" fmla="*/ 0 h 16535"/>
                        <a:gd name="T4" fmla="*/ 21283 w 21283"/>
                        <a:gd name="T5" fmla="*/ 16535 h 16535"/>
                      </a:gdLst>
                      <a:ahLst/>
                      <a:cxnLst>
                        <a:cxn ang="0">
                          <a:pos x="T0" y="T1"/>
                        </a:cxn>
                        <a:cxn ang="0">
                          <a:pos x="T2" y="T3"/>
                        </a:cxn>
                        <a:cxn ang="0">
                          <a:pos x="T4" y="T5"/>
                        </a:cxn>
                      </a:cxnLst>
                      <a:rect l="0" t="0" r="r" b="b"/>
                      <a:pathLst>
                        <a:path w="21283" h="16535" fill="none" extrusionOk="0">
                          <a:moveTo>
                            <a:pt x="-1" y="12852"/>
                          </a:moveTo>
                          <a:cubicBezTo>
                            <a:pt x="867" y="7831"/>
                            <a:pt x="3484" y="3278"/>
                            <a:pt x="7385" y="-1"/>
                          </a:cubicBezTo>
                        </a:path>
                        <a:path w="21283" h="16535" stroke="0" extrusionOk="0">
                          <a:moveTo>
                            <a:pt x="-1" y="12852"/>
                          </a:moveTo>
                          <a:cubicBezTo>
                            <a:pt x="867" y="7831"/>
                            <a:pt x="3484" y="3278"/>
                            <a:pt x="7385" y="-1"/>
                          </a:cubicBezTo>
                          <a:lnTo>
                            <a:pt x="21283" y="16535"/>
                          </a:lnTo>
                          <a:close/>
                        </a:path>
                      </a:pathLst>
                    </a:custGeom>
                    <a:solidFill>
                      <a:srgbClr val="00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066" name="Arc 50"/>
                    <p:cNvSpPr>
                      <a:spLocks/>
                    </p:cNvSpPr>
                    <p:nvPr/>
                  </p:nvSpPr>
                  <p:spPr bwMode="auto">
                    <a:xfrm>
                      <a:off x="3280" y="1784"/>
                      <a:ext cx="122" cy="99"/>
                    </a:xfrm>
                    <a:custGeom>
                      <a:avLst/>
                      <a:gdLst>
                        <a:gd name="G0" fmla="+- 0 0 0"/>
                        <a:gd name="G1" fmla="+- 0 0 0"/>
                        <a:gd name="G2" fmla="+- 21600 0 0"/>
                        <a:gd name="T0" fmla="*/ 21276 w 21276"/>
                        <a:gd name="T1" fmla="*/ 3724 h 16607"/>
                        <a:gd name="T2" fmla="*/ 13811 w 21276"/>
                        <a:gd name="T3" fmla="*/ 16607 h 16607"/>
                        <a:gd name="T4" fmla="*/ 0 w 21276"/>
                        <a:gd name="T5" fmla="*/ 0 h 16607"/>
                      </a:gdLst>
                      <a:ahLst/>
                      <a:cxnLst>
                        <a:cxn ang="0">
                          <a:pos x="T0" y="T1"/>
                        </a:cxn>
                        <a:cxn ang="0">
                          <a:pos x="T2" y="T3"/>
                        </a:cxn>
                        <a:cxn ang="0">
                          <a:pos x="T4" y="T5"/>
                        </a:cxn>
                      </a:cxnLst>
                      <a:rect l="0" t="0" r="r" b="b"/>
                      <a:pathLst>
                        <a:path w="21276" h="16607" fill="none" extrusionOk="0">
                          <a:moveTo>
                            <a:pt x="21276" y="3724"/>
                          </a:moveTo>
                          <a:cubicBezTo>
                            <a:pt x="20393" y="8767"/>
                            <a:pt x="17748" y="13333"/>
                            <a:pt x="13811" y="16607"/>
                          </a:cubicBezTo>
                        </a:path>
                        <a:path w="21276" h="16607" stroke="0" extrusionOk="0">
                          <a:moveTo>
                            <a:pt x="21276" y="3724"/>
                          </a:moveTo>
                          <a:cubicBezTo>
                            <a:pt x="20393" y="8767"/>
                            <a:pt x="17748" y="13333"/>
                            <a:pt x="13811" y="16607"/>
                          </a:cubicBezTo>
                          <a:lnTo>
                            <a:pt x="0" y="0"/>
                          </a:lnTo>
                          <a:close/>
                        </a:path>
                      </a:pathLst>
                    </a:custGeom>
                    <a:solidFill>
                      <a:srgbClr val="00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067" name="Line 51"/>
                    <p:cNvSpPr>
                      <a:spLocks noChangeShapeType="1"/>
                    </p:cNvSpPr>
                    <p:nvPr/>
                  </p:nvSpPr>
                  <p:spPr bwMode="auto">
                    <a:xfrm>
                      <a:off x="3336" y="1824"/>
                      <a:ext cx="1776" cy="1200"/>
                    </a:xfrm>
                    <a:prstGeom prst="line">
                      <a:avLst/>
                    </a:prstGeom>
                    <a:noFill/>
                    <a:ln w="34925">
                      <a:solidFill>
                        <a:srgbClr val="00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68" name="Oval 52"/>
                    <p:cNvSpPr>
                      <a:spLocks noChangeArrowheads="1"/>
                    </p:cNvSpPr>
                    <p:nvPr/>
                  </p:nvSpPr>
                  <p:spPr bwMode="auto">
                    <a:xfrm>
                      <a:off x="4251" y="2393"/>
                      <a:ext cx="68" cy="71"/>
                    </a:xfrm>
                    <a:prstGeom prst="ellipse">
                      <a:avLst/>
                    </a:prstGeom>
                    <a:solidFill>
                      <a:srgbClr val="000000"/>
                    </a:solidFill>
                    <a:ln w="34925">
                      <a:solidFill>
                        <a:srgbClr val="000000"/>
                      </a:solidFill>
                      <a:round/>
                      <a:headEnd/>
                      <a:tailEnd/>
                    </a:ln>
                  </p:spPr>
                  <p:txBody>
                    <a:bodyPr/>
                    <a:lstStyle/>
                    <a:p>
                      <a:endParaRPr lang="en-US"/>
                    </a:p>
                  </p:txBody>
                </p:sp>
                <p:sp>
                  <p:nvSpPr>
                    <p:cNvPr id="214069" name="Text Box 53"/>
                    <p:cNvSpPr txBox="1">
                      <a:spLocks noChangeArrowheads="1"/>
                    </p:cNvSpPr>
                    <p:nvPr/>
                  </p:nvSpPr>
                  <p:spPr bwMode="auto">
                    <a:xfrm>
                      <a:off x="3292" y="2124"/>
                      <a:ext cx="608"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sz="1800"/>
                        <a:t>511 keV</a:t>
                      </a:r>
                    </a:p>
                  </p:txBody>
                </p:sp>
                <p:sp>
                  <p:nvSpPr>
                    <p:cNvPr id="214070" name="Text Box 54"/>
                    <p:cNvSpPr txBox="1">
                      <a:spLocks noChangeArrowheads="1"/>
                    </p:cNvSpPr>
                    <p:nvPr/>
                  </p:nvSpPr>
                  <p:spPr bwMode="auto">
                    <a:xfrm>
                      <a:off x="4404" y="2900"/>
                      <a:ext cx="608"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sz="1800"/>
                        <a:t>511 keV</a:t>
                      </a:r>
                    </a:p>
                  </p:txBody>
                </p:sp>
                <p:sp>
                  <p:nvSpPr>
                    <p:cNvPr id="214071" name="Oval 55"/>
                    <p:cNvSpPr>
                      <a:spLocks noChangeArrowheads="1"/>
                    </p:cNvSpPr>
                    <p:nvPr/>
                  </p:nvSpPr>
                  <p:spPr bwMode="auto">
                    <a:xfrm>
                      <a:off x="4203" y="2441"/>
                      <a:ext cx="68" cy="71"/>
                    </a:xfrm>
                    <a:prstGeom prst="ellipse">
                      <a:avLst/>
                    </a:prstGeom>
                    <a:noFill/>
                    <a:ln w="34925">
                      <a:solidFill>
                        <a:srgbClr val="000000"/>
                      </a:solidFill>
                      <a:round/>
                      <a:headEnd/>
                      <a:tailEnd/>
                    </a:ln>
                    <a:extLst>
                      <a:ext uri="{909E8E84-426E-40DD-AFC4-6F175D3DCCD1}">
                        <a14:hiddenFill xmlns:a14="http://schemas.microsoft.com/office/drawing/2010/main">
                          <a:solidFill>
                            <a:srgbClr val="000000"/>
                          </a:solidFill>
                        </a14:hiddenFill>
                      </a:ext>
                    </a:extLst>
                  </p:spPr>
                  <p:txBody>
                    <a:bodyPr/>
                    <a:lstStyle/>
                    <a:p>
                      <a:endParaRPr lang="en-US"/>
                    </a:p>
                  </p:txBody>
                </p:sp>
                <p:sp>
                  <p:nvSpPr>
                    <p:cNvPr id="214072" name="Text Box 56"/>
                    <p:cNvSpPr txBox="1">
                      <a:spLocks noChangeArrowheads="1"/>
                    </p:cNvSpPr>
                    <p:nvPr/>
                  </p:nvSpPr>
                  <p:spPr bwMode="auto">
                    <a:xfrm>
                      <a:off x="4263" y="2220"/>
                      <a:ext cx="234"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sz="1800"/>
                        <a:t>e</a:t>
                      </a:r>
                      <a:r>
                        <a:rPr lang="en-US" sz="1800" baseline="30000"/>
                        <a:t>+</a:t>
                      </a:r>
                      <a:endParaRPr lang="en-US" sz="1800"/>
                    </a:p>
                  </p:txBody>
                </p:sp>
                <p:sp>
                  <p:nvSpPr>
                    <p:cNvPr id="214073" name="Text Box 57"/>
                    <p:cNvSpPr txBox="1">
                      <a:spLocks noChangeArrowheads="1"/>
                    </p:cNvSpPr>
                    <p:nvPr/>
                  </p:nvSpPr>
                  <p:spPr bwMode="auto">
                    <a:xfrm>
                      <a:off x="4082" y="2460"/>
                      <a:ext cx="212"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sz="1800"/>
                        <a:t>e</a:t>
                      </a:r>
                      <a:r>
                        <a:rPr lang="en-US" sz="1800" baseline="30000"/>
                        <a:t>-</a:t>
                      </a:r>
                      <a:endParaRPr lang="en-US" sz="1800"/>
                    </a:p>
                  </p:txBody>
                </p:sp>
              </p:grpSp>
            </p:grpSp>
            <p:sp>
              <p:nvSpPr>
                <p:cNvPr id="214077" name="AutoShape 61"/>
                <p:cNvSpPr>
                  <a:spLocks noChangeArrowheads="1"/>
                </p:cNvSpPr>
                <p:nvPr/>
              </p:nvSpPr>
              <p:spPr bwMode="auto">
                <a:xfrm>
                  <a:off x="2208" y="2400"/>
                  <a:ext cx="480"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4082" name="Rectangle 66"/>
              <p:cNvSpPr>
                <a:spLocks noChangeArrowheads="1"/>
              </p:cNvSpPr>
              <p:nvPr/>
            </p:nvSpPr>
            <p:spPr bwMode="auto">
              <a:xfrm>
                <a:off x="-47" y="3936"/>
                <a:ext cx="585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baseline="70000" dirty="0">
                    <a:solidFill>
                      <a:schemeClr val="tx2"/>
                    </a:solidFill>
                  </a:rPr>
                  <a:t>18</a:t>
                </a:r>
                <a:r>
                  <a:rPr lang="en-US" sz="1400" b="1" dirty="0">
                    <a:solidFill>
                      <a:schemeClr val="tx2"/>
                    </a:solidFill>
                  </a:rPr>
                  <a:t>F   </a:t>
                </a:r>
                <a:r>
                  <a:rPr lang="hr-HR" sz="1400" b="1" dirty="0" smtClean="0">
                    <a:solidFill>
                      <a:schemeClr val="tx2"/>
                    </a:solidFill>
                  </a:rPr>
                  <a:t>zbog  beta raspada emitira </a:t>
                </a:r>
                <a:r>
                  <a:rPr lang="hr-HR" sz="1400" b="1" dirty="0" err="1" smtClean="0">
                    <a:solidFill>
                      <a:schemeClr val="tx2"/>
                    </a:solidFill>
                  </a:rPr>
                  <a:t>pozitrone</a:t>
                </a:r>
                <a:r>
                  <a:rPr lang="hr-HR" sz="1400" b="1" dirty="0">
                    <a:solidFill>
                      <a:schemeClr val="tx2"/>
                    </a:solidFill>
                  </a:rPr>
                  <a:t> </a:t>
                </a:r>
                <a:r>
                  <a:rPr lang="hr-HR" sz="1400" b="1" dirty="0" smtClean="0">
                    <a:solidFill>
                      <a:schemeClr val="tx2"/>
                    </a:solidFill>
                  </a:rPr>
                  <a:t>(</a:t>
                </a:r>
                <a:r>
                  <a:rPr lang="en-US" sz="1400" b="1" i="1" dirty="0">
                    <a:solidFill>
                      <a:schemeClr val="tx2"/>
                    </a:solidFill>
                  </a:rPr>
                  <a:t>e</a:t>
                </a:r>
                <a:r>
                  <a:rPr lang="en-US" sz="1400" b="1" baseline="70000" dirty="0">
                    <a:solidFill>
                      <a:schemeClr val="tx2"/>
                    </a:solidFill>
                  </a:rPr>
                  <a:t>+ </a:t>
                </a:r>
                <a:r>
                  <a:rPr lang="hr-HR" sz="1400" b="1" dirty="0" smtClean="0">
                    <a:solidFill>
                      <a:schemeClr val="tx2"/>
                    </a:solidFill>
                  </a:rPr>
                  <a:t>) koji obično </a:t>
                </a:r>
                <a:r>
                  <a:rPr lang="hr-HR" sz="1400" b="1" dirty="0">
                    <a:solidFill>
                      <a:schemeClr val="tx2"/>
                    </a:solidFill>
                  </a:rPr>
                  <a:t>do </a:t>
                </a:r>
                <a:r>
                  <a:rPr lang="hr-HR" sz="1400" b="1" dirty="0" err="1">
                    <a:solidFill>
                      <a:schemeClr val="tx2"/>
                    </a:solidFill>
                  </a:rPr>
                  <a:t>anihilacije</a:t>
                </a:r>
                <a:r>
                  <a:rPr lang="hr-HR" sz="1400" b="1" dirty="0">
                    <a:solidFill>
                      <a:schemeClr val="tx2"/>
                    </a:solidFill>
                  </a:rPr>
                  <a:t> </a:t>
                </a:r>
                <a:r>
                  <a:rPr lang="hr-HR" sz="1400" b="1" dirty="0" smtClean="0">
                    <a:solidFill>
                      <a:schemeClr val="tx2"/>
                    </a:solidFill>
                  </a:rPr>
                  <a:t>s </a:t>
                </a:r>
                <a:r>
                  <a:rPr lang="en-US" sz="1400" b="1" i="1" dirty="0" smtClean="0">
                    <a:solidFill>
                      <a:schemeClr val="tx2"/>
                    </a:solidFill>
                  </a:rPr>
                  <a:t>e</a:t>
                </a:r>
                <a:r>
                  <a:rPr lang="hr-HR" sz="1400" b="1" baseline="70000" dirty="0">
                    <a:solidFill>
                      <a:schemeClr val="tx2"/>
                    </a:solidFill>
                  </a:rPr>
                  <a:t>-</a:t>
                </a:r>
                <a:r>
                  <a:rPr lang="hr-HR" sz="1400" b="1" dirty="0" smtClean="0">
                    <a:solidFill>
                      <a:schemeClr val="tx2"/>
                    </a:solidFill>
                  </a:rPr>
                  <a:t> putuju </a:t>
                </a:r>
                <a:r>
                  <a:rPr lang="hr-HR" sz="1400" b="1" dirty="0">
                    <a:solidFill>
                      <a:schemeClr val="tx2"/>
                    </a:solidFill>
                  </a:rPr>
                  <a:t>manje od 1 mm)</a:t>
                </a:r>
                <a:r>
                  <a:rPr lang="en-US" sz="1400" b="1" dirty="0" smtClean="0">
                    <a:solidFill>
                      <a:schemeClr val="tx2"/>
                    </a:solidFill>
                  </a:rPr>
                  <a:t> </a:t>
                </a:r>
                <a:r>
                  <a:rPr lang="hr-HR" sz="1400" b="1" dirty="0">
                    <a:solidFill>
                      <a:schemeClr val="tx2"/>
                    </a:solidFill>
                  </a:rPr>
                  <a:t>-&gt;</a:t>
                </a:r>
                <a:r>
                  <a:rPr lang="en-US" sz="1400" b="1" dirty="0">
                    <a:solidFill>
                      <a:schemeClr val="tx2"/>
                    </a:solidFill>
                  </a:rPr>
                  <a:t> </a:t>
                </a:r>
                <a:r>
                  <a:rPr lang="en-US" sz="1400" b="1" baseline="70000" dirty="0">
                    <a:solidFill>
                      <a:schemeClr val="tx2"/>
                    </a:solidFill>
                  </a:rPr>
                  <a:t>18</a:t>
                </a:r>
                <a:r>
                  <a:rPr lang="en-US" sz="1400" b="1" dirty="0">
                    <a:solidFill>
                      <a:schemeClr val="tx2"/>
                    </a:solidFill>
                  </a:rPr>
                  <a:t>O + </a:t>
                </a:r>
                <a:r>
                  <a:rPr lang="en-US" sz="1400" b="1" i="1" dirty="0">
                    <a:solidFill>
                      <a:schemeClr val="tx2"/>
                    </a:solidFill>
                  </a:rPr>
                  <a:t>e</a:t>
                </a:r>
                <a:r>
                  <a:rPr lang="en-US" sz="1400" b="1" baseline="70000" dirty="0" smtClean="0">
                    <a:solidFill>
                      <a:schemeClr val="tx2"/>
                    </a:solidFill>
                  </a:rPr>
                  <a:t>+</a:t>
                </a:r>
                <a:r>
                  <a:rPr lang="en-US" sz="1400" b="1" dirty="0" smtClean="0">
                    <a:solidFill>
                      <a:schemeClr val="tx2"/>
                    </a:solidFill>
                  </a:rPr>
                  <a:t> + E</a:t>
                </a:r>
                <a:r>
                  <a:rPr lang="hr-HR" sz="1400" b="1" dirty="0" smtClean="0">
                    <a:solidFill>
                      <a:schemeClr val="tx2"/>
                    </a:solidFill>
                  </a:rPr>
                  <a:t> </a:t>
                </a:r>
                <a:r>
                  <a:rPr lang="en-US" sz="1400" b="1" dirty="0" smtClean="0">
                    <a:solidFill>
                      <a:schemeClr val="tx2"/>
                    </a:solidFill>
                  </a:rPr>
                  <a:t>(635 </a:t>
                </a:r>
                <a:r>
                  <a:rPr lang="en-US" sz="1400" b="1" dirty="0" err="1">
                    <a:solidFill>
                      <a:schemeClr val="tx2"/>
                    </a:solidFill>
                  </a:rPr>
                  <a:t>keV</a:t>
                </a:r>
                <a:r>
                  <a:rPr lang="en-US" sz="1400" b="1" dirty="0">
                    <a:solidFill>
                      <a:schemeClr val="tx2"/>
                    </a:solidFill>
                  </a:rPr>
                  <a:t>)</a:t>
                </a:r>
                <a:endParaRPr lang="en-GB" sz="1400" b="1" dirty="0">
                  <a:solidFill>
                    <a:schemeClr val="tx2"/>
                  </a:solidFill>
                </a:endParaRPr>
              </a:p>
            </p:txBody>
          </p:sp>
        </p:grpSp>
      </p:grpSp>
      <p:sp>
        <p:nvSpPr>
          <p:cNvPr id="2" name="TextBox 1"/>
          <p:cNvSpPr txBox="1"/>
          <p:nvPr/>
        </p:nvSpPr>
        <p:spPr>
          <a:xfrm>
            <a:off x="3933465" y="476672"/>
            <a:ext cx="1226035" cy="707886"/>
          </a:xfrm>
          <a:prstGeom prst="rect">
            <a:avLst/>
          </a:prstGeom>
          <a:noFill/>
        </p:spPr>
        <p:txBody>
          <a:bodyPr wrap="square" rtlCol="0">
            <a:spAutoFit/>
          </a:bodyPr>
          <a:lstStyle/>
          <a:p>
            <a:r>
              <a:rPr lang="hr-HR" sz="4000" b="1" dirty="0" smtClean="0">
                <a:solidFill>
                  <a:srgbClr val="FFFF00"/>
                </a:solidFill>
              </a:rPr>
              <a:t>PET</a:t>
            </a:r>
            <a:endParaRPr lang="en-US" sz="4000" b="1" dirty="0">
              <a:solidFill>
                <a:srgbClr val="FFFF00"/>
              </a:solidFill>
            </a:endParaRPr>
          </a:p>
        </p:txBody>
      </p:sp>
    </p:spTree>
    <p:extLst>
      <p:ext uri="{BB962C8B-B14F-4D97-AF65-F5344CB8AC3E}">
        <p14:creationId xmlns:p14="http://schemas.microsoft.com/office/powerpoint/2010/main" val="3666188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5" name="Rectangle 3"/>
          <p:cNvSpPr>
            <a:spLocks noGrp="1" noChangeArrowheads="1"/>
          </p:cNvSpPr>
          <p:nvPr>
            <p:ph type="body" idx="1"/>
          </p:nvPr>
        </p:nvSpPr>
        <p:spPr bwMode="auto">
          <a:xfrm>
            <a:off x="228600" y="609600"/>
            <a:ext cx="4419600"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algn="ctr" defTabSz="762000">
              <a:lnSpc>
                <a:spcPct val="90000"/>
              </a:lnSpc>
              <a:buFontTx/>
              <a:buNone/>
            </a:pPr>
            <a:r>
              <a:rPr lang="en-AU" sz="3600" b="1" dirty="0">
                <a:solidFill>
                  <a:srgbClr val="FFFF00"/>
                </a:solidFill>
                <a:latin typeface="+mn-lt"/>
              </a:rPr>
              <a:t>SPECT</a:t>
            </a:r>
            <a:endParaRPr lang="hr-HR" sz="3600" b="1" u="sng" dirty="0">
              <a:solidFill>
                <a:srgbClr val="FFFF00"/>
              </a:solidFill>
              <a:latin typeface="+mn-lt"/>
            </a:endParaRPr>
          </a:p>
          <a:p>
            <a:pPr defTabSz="762000">
              <a:lnSpc>
                <a:spcPct val="90000"/>
              </a:lnSpc>
            </a:pPr>
            <a:endParaRPr lang="hr-HR" sz="2400" u="sng" dirty="0">
              <a:latin typeface="+mn-lt"/>
            </a:endParaRPr>
          </a:p>
          <a:p>
            <a:pPr defTabSz="762000">
              <a:lnSpc>
                <a:spcPct val="90000"/>
              </a:lnSpc>
            </a:pPr>
            <a:r>
              <a:rPr lang="en-AU" sz="2400" u="sng" dirty="0">
                <a:latin typeface="+mn-lt"/>
              </a:rPr>
              <a:t>S</a:t>
            </a:r>
            <a:r>
              <a:rPr lang="en-AU" sz="2400" dirty="0">
                <a:latin typeface="+mn-lt"/>
              </a:rPr>
              <a:t>ingle </a:t>
            </a:r>
            <a:r>
              <a:rPr lang="en-AU" sz="2400" u="sng" dirty="0">
                <a:latin typeface="+mn-lt"/>
              </a:rPr>
              <a:t>P</a:t>
            </a:r>
            <a:r>
              <a:rPr lang="en-AU" sz="2400" dirty="0">
                <a:latin typeface="+mn-lt"/>
              </a:rPr>
              <a:t>hoton </a:t>
            </a:r>
            <a:r>
              <a:rPr lang="en-AU" sz="2400" u="sng" dirty="0">
                <a:latin typeface="+mn-lt"/>
              </a:rPr>
              <a:t>E</a:t>
            </a:r>
            <a:r>
              <a:rPr lang="en-AU" sz="2400" dirty="0">
                <a:latin typeface="+mn-lt"/>
              </a:rPr>
              <a:t>mission </a:t>
            </a:r>
            <a:r>
              <a:rPr lang="en-AU" sz="2400" u="sng" dirty="0">
                <a:latin typeface="+mn-lt"/>
              </a:rPr>
              <a:t>C</a:t>
            </a:r>
            <a:r>
              <a:rPr lang="en-AU" sz="2400" dirty="0">
                <a:latin typeface="+mn-lt"/>
              </a:rPr>
              <a:t>omputerised </a:t>
            </a:r>
            <a:r>
              <a:rPr lang="en-AU" sz="2400" u="sng" dirty="0">
                <a:latin typeface="+mn-lt"/>
              </a:rPr>
              <a:t>T</a:t>
            </a:r>
            <a:r>
              <a:rPr lang="en-AU" sz="2400" dirty="0">
                <a:latin typeface="+mn-lt"/>
              </a:rPr>
              <a:t>omography</a:t>
            </a:r>
          </a:p>
          <a:p>
            <a:pPr defTabSz="762000">
              <a:lnSpc>
                <a:spcPct val="90000"/>
              </a:lnSpc>
            </a:pPr>
            <a:r>
              <a:rPr lang="en-AU" sz="2400" dirty="0" err="1">
                <a:latin typeface="+mn-lt"/>
              </a:rPr>
              <a:t>prikaz</a:t>
            </a:r>
            <a:r>
              <a:rPr lang="en-AU" sz="2400" dirty="0">
                <a:latin typeface="+mn-lt"/>
              </a:rPr>
              <a:t> </a:t>
            </a:r>
            <a:r>
              <a:rPr lang="en-AU" sz="2400" dirty="0" err="1">
                <a:latin typeface="+mn-lt"/>
              </a:rPr>
              <a:t>regionalnog</a:t>
            </a:r>
            <a:r>
              <a:rPr lang="en-AU" sz="2400" dirty="0">
                <a:latin typeface="+mn-lt"/>
              </a:rPr>
              <a:t> </a:t>
            </a:r>
            <a:r>
              <a:rPr lang="en-AU" sz="2400" dirty="0" err="1">
                <a:latin typeface="+mn-lt"/>
              </a:rPr>
              <a:t>cerebralnog</a:t>
            </a:r>
            <a:r>
              <a:rPr lang="en-AU" sz="2400" dirty="0">
                <a:latin typeface="+mn-lt"/>
              </a:rPr>
              <a:t> </a:t>
            </a:r>
            <a:r>
              <a:rPr lang="en-AU" sz="2400" dirty="0" err="1">
                <a:latin typeface="+mn-lt"/>
              </a:rPr>
              <a:t>protoka</a:t>
            </a:r>
            <a:endParaRPr lang="en-AU" sz="2400" dirty="0">
              <a:latin typeface="+mn-lt"/>
            </a:endParaRPr>
          </a:p>
          <a:p>
            <a:pPr defTabSz="762000">
              <a:lnSpc>
                <a:spcPct val="90000"/>
              </a:lnSpc>
            </a:pPr>
            <a:r>
              <a:rPr lang="en-AU" sz="2400" baseline="30000" dirty="0">
                <a:latin typeface="+mn-lt"/>
              </a:rPr>
              <a:t>99-m</a:t>
            </a:r>
            <a:r>
              <a:rPr lang="en-AU" sz="2400" dirty="0">
                <a:latin typeface="+mn-lt"/>
              </a:rPr>
              <a:t>Tc-HMPAO - </a:t>
            </a:r>
            <a:r>
              <a:rPr lang="en-AU" sz="2400" dirty="0" err="1">
                <a:latin typeface="+mn-lt"/>
              </a:rPr>
              <a:t>radiofarmak</a:t>
            </a:r>
            <a:r>
              <a:rPr lang="en-AU" sz="2400" dirty="0">
                <a:latin typeface="+mn-lt"/>
              </a:rPr>
              <a:t> “</a:t>
            </a:r>
            <a:r>
              <a:rPr lang="en-AU" sz="2400" dirty="0" err="1">
                <a:latin typeface="+mn-lt"/>
              </a:rPr>
              <a:t>prvog</a:t>
            </a:r>
            <a:r>
              <a:rPr lang="en-AU" sz="2400" dirty="0">
                <a:latin typeface="+mn-lt"/>
              </a:rPr>
              <a:t> </a:t>
            </a:r>
            <a:r>
              <a:rPr lang="en-AU" sz="2400" dirty="0" err="1">
                <a:latin typeface="+mn-lt"/>
              </a:rPr>
              <a:t>prolaza</a:t>
            </a:r>
            <a:r>
              <a:rPr lang="en-AU" sz="2400" dirty="0">
                <a:latin typeface="+mn-lt"/>
              </a:rPr>
              <a:t>”</a:t>
            </a:r>
          </a:p>
          <a:p>
            <a:pPr defTabSz="762000">
              <a:lnSpc>
                <a:spcPct val="90000"/>
              </a:lnSpc>
            </a:pPr>
            <a:r>
              <a:rPr lang="en-AU" sz="2400" dirty="0" err="1">
                <a:latin typeface="+mn-lt"/>
              </a:rPr>
              <a:t>korelira</a:t>
            </a:r>
            <a:r>
              <a:rPr lang="en-AU" sz="2400" dirty="0">
                <a:latin typeface="+mn-lt"/>
              </a:rPr>
              <a:t> s </a:t>
            </a:r>
            <a:r>
              <a:rPr lang="en-AU" sz="2400" dirty="0" err="1">
                <a:latin typeface="+mn-lt"/>
              </a:rPr>
              <a:t>regionalnom</a:t>
            </a:r>
            <a:r>
              <a:rPr lang="en-AU" sz="2400" dirty="0">
                <a:latin typeface="+mn-lt"/>
              </a:rPr>
              <a:t> </a:t>
            </a:r>
            <a:r>
              <a:rPr lang="en-AU" sz="2400" dirty="0" err="1">
                <a:latin typeface="+mn-lt"/>
              </a:rPr>
              <a:t>neuronalnom</a:t>
            </a:r>
            <a:r>
              <a:rPr lang="en-AU" sz="2400" dirty="0">
                <a:latin typeface="+mn-lt"/>
              </a:rPr>
              <a:t> </a:t>
            </a:r>
            <a:r>
              <a:rPr lang="en-AU" sz="2400" dirty="0" err="1">
                <a:latin typeface="+mn-lt"/>
              </a:rPr>
              <a:t>aktivnošću</a:t>
            </a:r>
            <a:endParaRPr lang="en-AU" sz="2400" dirty="0">
              <a:latin typeface="+mn-lt"/>
            </a:endParaRPr>
          </a:p>
          <a:p>
            <a:pPr defTabSz="762000">
              <a:lnSpc>
                <a:spcPct val="90000"/>
              </a:lnSpc>
            </a:pPr>
            <a:r>
              <a:rPr lang="en-AU" sz="2400" u="sng" dirty="0" err="1">
                <a:latin typeface="+mn-lt"/>
              </a:rPr>
              <a:t>relativno</a:t>
            </a:r>
            <a:r>
              <a:rPr lang="en-AU" sz="2400" dirty="0">
                <a:latin typeface="+mn-lt"/>
              </a:rPr>
              <a:t> </a:t>
            </a:r>
            <a:r>
              <a:rPr lang="en-AU" sz="2400" dirty="0" err="1">
                <a:latin typeface="+mn-lt"/>
              </a:rPr>
              <a:t>jeftin</a:t>
            </a:r>
            <a:r>
              <a:rPr lang="en-AU" sz="2400" dirty="0">
                <a:latin typeface="+mn-lt"/>
              </a:rPr>
              <a:t> </a:t>
            </a:r>
            <a:r>
              <a:rPr lang="en-AU" sz="2400" dirty="0" err="1">
                <a:latin typeface="+mn-lt"/>
              </a:rPr>
              <a:t>i</a:t>
            </a:r>
            <a:r>
              <a:rPr lang="en-AU" sz="2400" dirty="0">
                <a:latin typeface="+mn-lt"/>
              </a:rPr>
              <a:t> </a:t>
            </a:r>
            <a:r>
              <a:rPr lang="en-AU" sz="2400" dirty="0" err="1">
                <a:latin typeface="+mn-lt"/>
              </a:rPr>
              <a:t>dobavljiv</a:t>
            </a:r>
            <a:endParaRPr lang="en-AU" sz="2400" dirty="0">
              <a:latin typeface="+mn-lt"/>
            </a:endParaRPr>
          </a:p>
          <a:p>
            <a:pPr defTabSz="762000">
              <a:lnSpc>
                <a:spcPct val="90000"/>
              </a:lnSpc>
              <a:buFontTx/>
              <a:buNone/>
            </a:pPr>
            <a:r>
              <a:rPr lang="en-AU" sz="2400" dirty="0">
                <a:latin typeface="+mn-lt"/>
              </a:rPr>
              <a:t>ALI</a:t>
            </a:r>
          </a:p>
          <a:p>
            <a:pPr lvl="1" defTabSz="762000">
              <a:lnSpc>
                <a:spcPct val="90000"/>
              </a:lnSpc>
            </a:pPr>
            <a:r>
              <a:rPr lang="en-AU" sz="2400" dirty="0" err="1">
                <a:latin typeface="+mn-lt"/>
              </a:rPr>
              <a:t>nije</a:t>
            </a:r>
            <a:r>
              <a:rPr lang="en-AU" sz="2400" dirty="0">
                <a:latin typeface="+mn-lt"/>
              </a:rPr>
              <a:t> </a:t>
            </a:r>
            <a:r>
              <a:rPr lang="en-AU" sz="2400" dirty="0" err="1">
                <a:latin typeface="+mn-lt"/>
              </a:rPr>
              <a:t>moguća</a:t>
            </a:r>
            <a:r>
              <a:rPr lang="en-AU" sz="2400" dirty="0">
                <a:latin typeface="+mn-lt"/>
              </a:rPr>
              <a:t> </a:t>
            </a:r>
            <a:r>
              <a:rPr lang="en-AU" sz="2400" dirty="0" err="1">
                <a:latin typeface="+mn-lt"/>
              </a:rPr>
              <a:t>kvantitativna</a:t>
            </a:r>
            <a:r>
              <a:rPr lang="en-AU" sz="2400" dirty="0">
                <a:latin typeface="+mn-lt"/>
              </a:rPr>
              <a:t> </a:t>
            </a:r>
            <a:r>
              <a:rPr lang="en-AU" sz="2400" dirty="0" err="1">
                <a:latin typeface="+mn-lt"/>
              </a:rPr>
              <a:t>analiza</a:t>
            </a:r>
            <a:endParaRPr lang="en-AU" sz="2400" dirty="0">
              <a:latin typeface="+mn-lt"/>
            </a:endParaRPr>
          </a:p>
        </p:txBody>
      </p:sp>
      <p:pic>
        <p:nvPicPr>
          <p:cNvPr id="458757" name="Picture 5" descr="E:\xxxxxxxxxxxxxxx  -- vesna\Kam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11300"/>
            <a:ext cx="4191000" cy="383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09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
            <a:ext cx="6248400"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6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419600"/>
            <a:ext cx="3352800"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6772" name="Text Box 4"/>
          <p:cNvSpPr txBox="1">
            <a:spLocks noChangeArrowheads="1"/>
          </p:cNvSpPr>
          <p:nvPr/>
        </p:nvSpPr>
        <p:spPr bwMode="auto">
          <a:xfrm>
            <a:off x="251520" y="1447800"/>
            <a:ext cx="233928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r-HR" b="1" dirty="0" smtClean="0"/>
              <a:t>Usporedba </a:t>
            </a:r>
            <a:r>
              <a:rPr lang="hr-HR" b="1" dirty="0"/>
              <a:t>PET-a </a:t>
            </a:r>
          </a:p>
          <a:p>
            <a:pPr>
              <a:spcBef>
                <a:spcPct val="50000"/>
              </a:spcBef>
            </a:pPr>
            <a:r>
              <a:rPr lang="hr-HR" b="1" dirty="0"/>
              <a:t>i SPECT-a</a:t>
            </a:r>
            <a:endParaRPr lang="en-GB" b="1" dirty="0"/>
          </a:p>
        </p:txBody>
      </p:sp>
    </p:spTree>
    <p:extLst>
      <p:ext uri="{BB962C8B-B14F-4D97-AF65-F5344CB8AC3E}">
        <p14:creationId xmlns:p14="http://schemas.microsoft.com/office/powerpoint/2010/main" val="138891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050"/>
          <p:cNvSpPr>
            <a:spLocks noGrp="1" noChangeArrowheads="1"/>
          </p:cNvSpPr>
          <p:nvPr>
            <p:ph type="title"/>
          </p:nvPr>
        </p:nvSpPr>
        <p:spPr bwMode="auto">
          <a:xfrm>
            <a:off x="457200" y="533400"/>
            <a:ext cx="7848600" cy="884238"/>
          </a:xfr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b="1" dirty="0">
                <a:solidFill>
                  <a:srgbClr val="FFFF00"/>
                </a:solidFill>
                <a:latin typeface="+mn-lt"/>
              </a:rPr>
              <a:t>PET 	</a:t>
            </a:r>
            <a:r>
              <a:rPr lang="hr-HR" b="1" dirty="0" smtClean="0">
                <a:solidFill>
                  <a:srgbClr val="FFFF00"/>
                </a:solidFill>
                <a:latin typeface="+mn-lt"/>
              </a:rPr>
              <a:t>  </a:t>
            </a:r>
            <a:r>
              <a:rPr lang="en-US" b="1" dirty="0" err="1" smtClean="0">
                <a:solidFill>
                  <a:srgbClr val="FFFF00"/>
                </a:solidFill>
                <a:latin typeface="+mn-lt"/>
              </a:rPr>
              <a:t>vs</a:t>
            </a:r>
            <a:r>
              <a:rPr lang="en-US" b="1" dirty="0" smtClean="0">
                <a:solidFill>
                  <a:srgbClr val="FFFF00"/>
                </a:solidFill>
                <a:latin typeface="+mn-lt"/>
              </a:rPr>
              <a:t>	SPECT</a:t>
            </a:r>
            <a:endParaRPr lang="en-US" b="1" dirty="0">
              <a:solidFill>
                <a:srgbClr val="FFFF00"/>
              </a:solidFill>
              <a:latin typeface="+mn-lt"/>
            </a:endParaRPr>
          </a:p>
        </p:txBody>
      </p:sp>
      <p:sp>
        <p:nvSpPr>
          <p:cNvPr id="344067" name="Rectangle 2051"/>
          <p:cNvSpPr>
            <a:spLocks noGrp="1" noChangeArrowheads="1"/>
          </p:cNvSpPr>
          <p:nvPr>
            <p:ph type="body" sz="half" idx="1"/>
          </p:nvPr>
        </p:nvSpPr>
        <p:spPr bwMode="auto">
          <a:xfrm>
            <a:off x="825500" y="2117725"/>
            <a:ext cx="3748088" cy="3736975"/>
          </a:xfr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hr-HR" sz="2400" dirty="0">
                <a:latin typeface="+mn-lt"/>
              </a:rPr>
              <a:t>Bolja rezolucija</a:t>
            </a:r>
          </a:p>
          <a:p>
            <a:r>
              <a:rPr lang="en-US" sz="2400" dirty="0" err="1">
                <a:latin typeface="+mn-lt"/>
              </a:rPr>
              <a:t>Biol</a:t>
            </a:r>
            <a:r>
              <a:rPr lang="hr-HR" sz="2400" dirty="0" err="1">
                <a:latin typeface="+mn-lt"/>
              </a:rPr>
              <a:t>oški</a:t>
            </a:r>
            <a:r>
              <a:rPr lang="hr-HR" sz="2400" dirty="0">
                <a:latin typeface="+mn-lt"/>
              </a:rPr>
              <a:t> korisni izotopi</a:t>
            </a:r>
            <a:r>
              <a:rPr lang="en-US" sz="2400" dirty="0">
                <a:latin typeface="+mn-lt"/>
              </a:rPr>
              <a:t> </a:t>
            </a:r>
          </a:p>
          <a:p>
            <a:pPr lvl="1"/>
            <a:r>
              <a:rPr lang="en-US" sz="2000" baseline="30000" dirty="0">
                <a:latin typeface="+mn-lt"/>
              </a:rPr>
              <a:t>11</a:t>
            </a:r>
            <a:r>
              <a:rPr lang="en-US" sz="2000" dirty="0">
                <a:latin typeface="+mn-lt"/>
              </a:rPr>
              <a:t>C, </a:t>
            </a:r>
            <a:r>
              <a:rPr lang="en-US" sz="2000" baseline="30000" dirty="0">
                <a:latin typeface="+mn-lt"/>
              </a:rPr>
              <a:t>13</a:t>
            </a:r>
            <a:r>
              <a:rPr lang="en-US" sz="2000" dirty="0">
                <a:latin typeface="+mn-lt"/>
              </a:rPr>
              <a:t>N, </a:t>
            </a:r>
            <a:r>
              <a:rPr lang="en-US" sz="2000" baseline="30000" dirty="0">
                <a:latin typeface="+mn-lt"/>
              </a:rPr>
              <a:t>15</a:t>
            </a:r>
            <a:r>
              <a:rPr lang="en-US" sz="2000" dirty="0">
                <a:latin typeface="+mn-lt"/>
              </a:rPr>
              <a:t>O, </a:t>
            </a:r>
            <a:r>
              <a:rPr lang="en-US" sz="2000" baseline="30000" dirty="0">
                <a:latin typeface="+mn-lt"/>
              </a:rPr>
              <a:t>18</a:t>
            </a:r>
            <a:r>
              <a:rPr lang="en-US" sz="2000" dirty="0">
                <a:latin typeface="+mn-lt"/>
              </a:rPr>
              <a:t>F</a:t>
            </a:r>
          </a:p>
          <a:p>
            <a:r>
              <a:rPr lang="hr-HR" sz="2400" dirty="0">
                <a:latin typeface="+mn-lt"/>
              </a:rPr>
              <a:t>Kvantitativan</a:t>
            </a:r>
            <a:r>
              <a:rPr lang="en-US" sz="2400" dirty="0">
                <a:latin typeface="+mn-lt"/>
              </a:rPr>
              <a:t> (b</a:t>
            </a:r>
            <a:r>
              <a:rPr lang="en-US" sz="2400" baseline="30000" dirty="0">
                <a:latin typeface="+mn-lt"/>
              </a:rPr>
              <a:t>+</a:t>
            </a:r>
            <a:r>
              <a:rPr lang="en-US" sz="2400" dirty="0">
                <a:latin typeface="+mn-lt"/>
              </a:rPr>
              <a:t>)</a:t>
            </a:r>
          </a:p>
          <a:p>
            <a:r>
              <a:rPr lang="hr-HR" sz="2400" dirty="0">
                <a:latin typeface="+mn-lt"/>
              </a:rPr>
              <a:t>Kratko poluvrijeme raspada</a:t>
            </a:r>
            <a:r>
              <a:rPr lang="en-US" sz="2400" dirty="0">
                <a:latin typeface="+mn-lt"/>
              </a:rPr>
              <a:t> T</a:t>
            </a:r>
            <a:r>
              <a:rPr lang="en-US" sz="2400" baseline="-25000" dirty="0">
                <a:latin typeface="+mn-lt"/>
              </a:rPr>
              <a:t>1/2</a:t>
            </a:r>
          </a:p>
          <a:p>
            <a:r>
              <a:rPr lang="en-US" sz="2400" dirty="0">
                <a:latin typeface="+mn-lt"/>
              </a:rPr>
              <a:t>V</a:t>
            </a:r>
            <a:r>
              <a:rPr lang="hr-HR" sz="2400" dirty="0" err="1">
                <a:latin typeface="+mn-lt"/>
              </a:rPr>
              <a:t>rlo</a:t>
            </a:r>
            <a:r>
              <a:rPr lang="hr-HR" sz="2400" dirty="0">
                <a:latin typeface="+mn-lt"/>
              </a:rPr>
              <a:t> skup</a:t>
            </a:r>
            <a:endParaRPr lang="en-US" sz="2400" dirty="0">
              <a:latin typeface="+mn-lt"/>
            </a:endParaRPr>
          </a:p>
          <a:p>
            <a:r>
              <a:rPr lang="hr-HR" sz="2400" dirty="0">
                <a:latin typeface="+mn-lt"/>
              </a:rPr>
              <a:t>Ciklo</a:t>
            </a:r>
            <a:r>
              <a:rPr lang="en-US" sz="2400" dirty="0" err="1">
                <a:latin typeface="+mn-lt"/>
              </a:rPr>
              <a:t>tron</a:t>
            </a:r>
            <a:endParaRPr lang="en-US" sz="2400" dirty="0">
              <a:latin typeface="+mn-lt"/>
            </a:endParaRPr>
          </a:p>
        </p:txBody>
      </p:sp>
      <p:sp>
        <p:nvSpPr>
          <p:cNvPr id="344068" name="Rectangle 2052"/>
          <p:cNvSpPr>
            <a:spLocks noGrp="1" noChangeArrowheads="1"/>
          </p:cNvSpPr>
          <p:nvPr>
            <p:ph type="body" sz="half" idx="2"/>
          </p:nvPr>
        </p:nvSpPr>
        <p:spPr bwMode="auto">
          <a:xfrm>
            <a:off x="4864100" y="2000250"/>
            <a:ext cx="3497263" cy="4171950"/>
          </a:xfr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hr-HR" sz="2400" dirty="0">
                <a:latin typeface="+mn-lt"/>
              </a:rPr>
              <a:t>Slabija rezolucija</a:t>
            </a:r>
          </a:p>
          <a:p>
            <a:pPr>
              <a:lnSpc>
                <a:spcPct val="90000"/>
              </a:lnSpc>
            </a:pPr>
            <a:r>
              <a:rPr lang="hr-HR" sz="2400" dirty="0">
                <a:latin typeface="+mn-lt"/>
              </a:rPr>
              <a:t>Kompleksne i velike molekule</a:t>
            </a:r>
            <a:endParaRPr lang="en-US" sz="2400" dirty="0">
              <a:latin typeface="+mn-lt"/>
            </a:endParaRPr>
          </a:p>
          <a:p>
            <a:pPr>
              <a:lnSpc>
                <a:spcPct val="90000"/>
              </a:lnSpc>
            </a:pPr>
            <a:r>
              <a:rPr lang="hr-HR" sz="2400" dirty="0">
                <a:latin typeface="+mn-lt"/>
              </a:rPr>
              <a:t>Manje kvantitativan</a:t>
            </a:r>
            <a:endParaRPr lang="en-US" sz="2400" dirty="0">
              <a:latin typeface="+mn-lt"/>
            </a:endParaRPr>
          </a:p>
          <a:p>
            <a:pPr>
              <a:lnSpc>
                <a:spcPct val="90000"/>
              </a:lnSpc>
            </a:pPr>
            <a:r>
              <a:rPr lang="hr-HR" sz="2400" dirty="0">
                <a:latin typeface="+mn-lt"/>
              </a:rPr>
              <a:t>Duže poluvrijeme raspada</a:t>
            </a:r>
            <a:endParaRPr lang="en-US" sz="2400" dirty="0">
              <a:latin typeface="+mn-lt"/>
            </a:endParaRPr>
          </a:p>
          <a:p>
            <a:pPr>
              <a:lnSpc>
                <a:spcPct val="90000"/>
              </a:lnSpc>
            </a:pPr>
            <a:r>
              <a:rPr lang="hr-HR" sz="2400" dirty="0">
                <a:latin typeface="+mn-lt"/>
              </a:rPr>
              <a:t>Lako dobavljiv</a:t>
            </a:r>
            <a:endParaRPr lang="en-US" sz="2400" dirty="0">
              <a:latin typeface="+mn-lt"/>
            </a:endParaRPr>
          </a:p>
          <a:p>
            <a:pPr>
              <a:lnSpc>
                <a:spcPct val="90000"/>
              </a:lnSpc>
            </a:pPr>
            <a:r>
              <a:rPr lang="hr-HR" sz="2400" dirty="0">
                <a:latin typeface="+mn-lt"/>
              </a:rPr>
              <a:t>Ne tako skup</a:t>
            </a:r>
            <a:endParaRPr lang="en-US" sz="2400" dirty="0">
              <a:latin typeface="+mn-lt"/>
            </a:endParaRPr>
          </a:p>
          <a:p>
            <a:pPr>
              <a:lnSpc>
                <a:spcPct val="90000"/>
              </a:lnSpc>
            </a:pPr>
            <a:r>
              <a:rPr lang="hr-HR" sz="2400" dirty="0">
                <a:latin typeface="+mn-lt"/>
              </a:rPr>
              <a:t>Nepotrebna posebna oprema za produkciju izotopa</a:t>
            </a:r>
            <a:endParaRPr lang="en-US" sz="2400" dirty="0">
              <a:latin typeface="+mn-lt"/>
            </a:endParaRPr>
          </a:p>
        </p:txBody>
      </p:sp>
    </p:spTree>
    <p:extLst>
      <p:ext uri="{BB962C8B-B14F-4D97-AF65-F5344CB8AC3E}">
        <p14:creationId xmlns:p14="http://schemas.microsoft.com/office/powerpoint/2010/main" val="3687607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628" name="Group 4"/>
          <p:cNvGrpSpPr>
            <a:grpSpLocks/>
          </p:cNvGrpSpPr>
          <p:nvPr/>
        </p:nvGrpSpPr>
        <p:grpSpPr bwMode="auto">
          <a:xfrm>
            <a:off x="755576" y="311150"/>
            <a:ext cx="6108700" cy="6235700"/>
            <a:chOff x="816" y="96"/>
            <a:chExt cx="3848" cy="3928"/>
          </a:xfrm>
        </p:grpSpPr>
        <p:pic>
          <p:nvPicPr>
            <p:cNvPr id="410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 y="96"/>
              <a:ext cx="3512" cy="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2160"/>
              <a:ext cx="3848" cy="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10629" name="Rectangle 5"/>
          <p:cNvSpPr>
            <a:spLocks noChangeArrowheads="1"/>
          </p:cNvSpPr>
          <p:nvPr/>
        </p:nvSpPr>
        <p:spPr bwMode="auto">
          <a:xfrm>
            <a:off x="6629400" y="762000"/>
            <a:ext cx="228600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hr-HR" sz="2000" b="1" dirty="0"/>
          </a:p>
          <a:p>
            <a:pPr>
              <a:spcBef>
                <a:spcPct val="50000"/>
              </a:spcBef>
            </a:pPr>
            <a:r>
              <a:rPr lang="hr-HR" sz="2000" b="1" u="sng" dirty="0" smtClean="0">
                <a:solidFill>
                  <a:schemeClr val="accent2"/>
                </a:solidFill>
              </a:rPr>
              <a:t>&gt;</a:t>
            </a:r>
            <a:r>
              <a:rPr lang="en-GB" sz="2000" b="1" u="sng" dirty="0" smtClean="0">
                <a:solidFill>
                  <a:schemeClr val="accent2"/>
                </a:solidFill>
              </a:rPr>
              <a:t>8</a:t>
            </a:r>
            <a:r>
              <a:rPr lang="hr-HR" sz="2000" b="1" u="sng" dirty="0" smtClean="0">
                <a:solidFill>
                  <a:schemeClr val="accent2"/>
                </a:solidFill>
              </a:rPr>
              <a:t>5</a:t>
            </a:r>
            <a:r>
              <a:rPr lang="hr-HR" sz="2000" b="1" dirty="0" smtClean="0"/>
              <a:t> molekula </a:t>
            </a:r>
            <a:r>
              <a:rPr lang="hr-HR" sz="2000" b="1" dirty="0"/>
              <a:t>prikladna za SPECT scintigrafije</a:t>
            </a:r>
            <a:r>
              <a:rPr lang="en-GB" sz="2000" b="1" dirty="0"/>
              <a:t> </a:t>
            </a:r>
          </a:p>
          <a:p>
            <a:pPr>
              <a:spcBef>
                <a:spcPct val="50000"/>
              </a:spcBef>
            </a:pPr>
            <a:r>
              <a:rPr lang="hr-HR" sz="2000" b="1" dirty="0"/>
              <a:t>i</a:t>
            </a:r>
            <a:endParaRPr lang="en-GB" sz="2000" b="1" dirty="0"/>
          </a:p>
          <a:p>
            <a:pPr>
              <a:spcBef>
                <a:spcPct val="50000"/>
              </a:spcBef>
            </a:pPr>
            <a:r>
              <a:rPr lang="hr-HR" sz="2000" b="1" u="sng" dirty="0" smtClean="0">
                <a:solidFill>
                  <a:schemeClr val="accent2"/>
                </a:solidFill>
              </a:rPr>
              <a:t>&gt;170</a:t>
            </a:r>
            <a:r>
              <a:rPr lang="hr-HR" sz="2000" b="1" dirty="0" smtClean="0"/>
              <a:t> </a:t>
            </a:r>
            <a:r>
              <a:rPr lang="hr-HR" sz="2000" b="1" dirty="0"/>
              <a:t>molekula prikladnih za scintigrafije </a:t>
            </a:r>
            <a:r>
              <a:rPr lang="en-GB" sz="2000" b="1" dirty="0"/>
              <a:t>PET</a:t>
            </a:r>
            <a:r>
              <a:rPr lang="hr-HR" sz="2000" b="1" dirty="0"/>
              <a:t>-om</a:t>
            </a:r>
            <a:endParaRPr lang="en-GB" sz="2000" b="1" dirty="0"/>
          </a:p>
          <a:p>
            <a:pPr>
              <a:spcBef>
                <a:spcPct val="50000"/>
              </a:spcBef>
            </a:pPr>
            <a:endParaRPr lang="hr-HR" sz="2000" dirty="0"/>
          </a:p>
          <a:p>
            <a:pPr>
              <a:spcBef>
                <a:spcPct val="50000"/>
              </a:spcBef>
            </a:pPr>
            <a:endParaRPr lang="hr-HR" sz="2000" dirty="0"/>
          </a:p>
        </p:txBody>
      </p:sp>
    </p:spTree>
    <p:extLst>
      <p:ext uri="{BB962C8B-B14F-4D97-AF65-F5344CB8AC3E}">
        <p14:creationId xmlns:p14="http://schemas.microsoft.com/office/powerpoint/2010/main" val="3629055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507365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435" name="Text Box 3"/>
          <p:cNvSpPr txBox="1">
            <a:spLocks noChangeArrowheads="1"/>
          </p:cNvSpPr>
          <p:nvPr/>
        </p:nvSpPr>
        <p:spPr bwMode="auto">
          <a:xfrm>
            <a:off x="762000" y="381000"/>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b="1" dirty="0">
                <a:solidFill>
                  <a:srgbClr val="FFFF00"/>
                </a:solidFill>
              </a:rPr>
              <a:t>PET </a:t>
            </a:r>
            <a:r>
              <a:rPr lang="hr-HR" b="1" dirty="0" smtClean="0">
                <a:solidFill>
                  <a:srgbClr val="FFFF00"/>
                </a:solidFill>
              </a:rPr>
              <a:t>– </a:t>
            </a:r>
            <a:r>
              <a:rPr lang="hr-HR" b="1" dirty="0" err="1" smtClean="0">
                <a:solidFill>
                  <a:srgbClr val="FFFF00"/>
                </a:solidFill>
              </a:rPr>
              <a:t>dopaminergički</a:t>
            </a:r>
            <a:r>
              <a:rPr lang="hr-HR" b="1" dirty="0" smtClean="0">
                <a:solidFill>
                  <a:srgbClr val="FFFF00"/>
                </a:solidFill>
              </a:rPr>
              <a:t> receptori - </a:t>
            </a:r>
            <a:r>
              <a:rPr lang="hr-HR" b="1" dirty="0">
                <a:solidFill>
                  <a:srgbClr val="FFFF00"/>
                </a:solidFill>
              </a:rPr>
              <a:t>smanjenje </a:t>
            </a:r>
            <a:r>
              <a:rPr lang="hr-HR" b="1" dirty="0" smtClean="0">
                <a:solidFill>
                  <a:srgbClr val="FFFF00"/>
                </a:solidFill>
              </a:rPr>
              <a:t>izraženosti </a:t>
            </a:r>
            <a:r>
              <a:rPr lang="hr-HR" b="1" dirty="0">
                <a:solidFill>
                  <a:srgbClr val="FFFF00"/>
                </a:solidFill>
              </a:rPr>
              <a:t>tijekom </a:t>
            </a:r>
            <a:r>
              <a:rPr lang="hr-HR" b="1" dirty="0" smtClean="0">
                <a:solidFill>
                  <a:srgbClr val="FFFF00"/>
                </a:solidFill>
              </a:rPr>
              <a:t>starenja </a:t>
            </a:r>
            <a:endParaRPr lang="en-GB" b="1" dirty="0">
              <a:solidFill>
                <a:srgbClr val="FFFF00"/>
              </a:solidFill>
            </a:endParaRPr>
          </a:p>
        </p:txBody>
      </p:sp>
    </p:spTree>
    <p:extLst>
      <p:ext uri="{BB962C8B-B14F-4D97-AF65-F5344CB8AC3E}">
        <p14:creationId xmlns:p14="http://schemas.microsoft.com/office/powerpoint/2010/main" val="338691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71663"/>
            <a:ext cx="3733800" cy="338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5267" name="Rectangle 3"/>
          <p:cNvSpPr>
            <a:spLocks noChangeArrowheads="1"/>
          </p:cNvSpPr>
          <p:nvPr/>
        </p:nvSpPr>
        <p:spPr bwMode="auto">
          <a:xfrm>
            <a:off x="1219200" y="882650"/>
            <a:ext cx="19256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tx2"/>
                </a:solidFill>
                <a:latin typeface="Tahoma" pitchFamily="34" charset="0"/>
              </a:rPr>
              <a:t>PET, </a:t>
            </a:r>
            <a:r>
              <a:rPr lang="hr-HR" b="1">
                <a:latin typeface="Tahoma" pitchFamily="34" charset="0"/>
              </a:rPr>
              <a:t>18F-FDG</a:t>
            </a:r>
            <a:endParaRPr lang="en-GB" b="1">
              <a:latin typeface="Tahoma" pitchFamily="34" charset="0"/>
            </a:endParaRPr>
          </a:p>
        </p:txBody>
      </p:sp>
      <p:sp>
        <p:nvSpPr>
          <p:cNvPr id="395268" name="Text Box 4"/>
          <p:cNvSpPr txBox="1">
            <a:spLocks noChangeArrowheads="1"/>
          </p:cNvSpPr>
          <p:nvPr/>
        </p:nvSpPr>
        <p:spPr bwMode="auto">
          <a:xfrm>
            <a:off x="4800600" y="914400"/>
            <a:ext cx="3200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b="1" dirty="0">
                <a:solidFill>
                  <a:srgbClr val="FFFF00"/>
                </a:solidFill>
              </a:rPr>
              <a:t>Tipičan </a:t>
            </a:r>
            <a:r>
              <a:rPr lang="hr-HR" b="1" dirty="0" smtClean="0">
                <a:solidFill>
                  <a:srgbClr val="FFFF00"/>
                </a:solidFill>
              </a:rPr>
              <a:t>nalaz kod </a:t>
            </a:r>
            <a:r>
              <a:rPr lang="hr-HR" b="1" dirty="0" err="1">
                <a:solidFill>
                  <a:srgbClr val="FFFF00"/>
                </a:solidFill>
              </a:rPr>
              <a:t>Alheimerove</a:t>
            </a:r>
            <a:r>
              <a:rPr lang="hr-HR" b="1" dirty="0">
                <a:solidFill>
                  <a:srgbClr val="FFFF00"/>
                </a:solidFill>
              </a:rPr>
              <a:t> bolesti – </a:t>
            </a:r>
            <a:r>
              <a:rPr lang="hr-HR" b="1" dirty="0" err="1">
                <a:solidFill>
                  <a:srgbClr val="FFFF00"/>
                </a:solidFill>
              </a:rPr>
              <a:t>parijetotemporalni</a:t>
            </a:r>
            <a:r>
              <a:rPr lang="hr-HR" b="1" dirty="0">
                <a:solidFill>
                  <a:srgbClr val="FFFF00"/>
                </a:solidFill>
              </a:rPr>
              <a:t> </a:t>
            </a:r>
            <a:r>
              <a:rPr lang="hr-HR" b="1" dirty="0" err="1">
                <a:solidFill>
                  <a:srgbClr val="FFFF00"/>
                </a:solidFill>
              </a:rPr>
              <a:t>hipometabolizam</a:t>
            </a:r>
            <a:endParaRPr lang="en-GB" b="1" dirty="0">
              <a:solidFill>
                <a:srgbClr val="FFFF00"/>
              </a:solidFill>
            </a:endParaRPr>
          </a:p>
        </p:txBody>
      </p:sp>
    </p:spTree>
    <p:extLst>
      <p:ext uri="{BB962C8B-B14F-4D97-AF65-F5344CB8AC3E}">
        <p14:creationId xmlns:p14="http://schemas.microsoft.com/office/powerpoint/2010/main" val="49255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6019800" cy="600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179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1" name="Group 2059"/>
          <p:cNvGrpSpPr>
            <a:grpSpLocks/>
          </p:cNvGrpSpPr>
          <p:nvPr/>
        </p:nvGrpSpPr>
        <p:grpSpPr bwMode="auto">
          <a:xfrm>
            <a:off x="2209800" y="1146175"/>
            <a:ext cx="4191000" cy="5102225"/>
            <a:chOff x="1392" y="722"/>
            <a:chExt cx="2840" cy="3449"/>
          </a:xfrm>
        </p:grpSpPr>
        <p:graphicFrame>
          <p:nvGraphicFramePr>
            <p:cNvPr id="204802" name="Object 2050"/>
            <p:cNvGraphicFramePr>
              <a:graphicFrameLocks noChangeAspect="1"/>
            </p:cNvGraphicFramePr>
            <p:nvPr/>
          </p:nvGraphicFramePr>
          <p:xfrm>
            <a:off x="1399" y="722"/>
            <a:ext cx="2833" cy="1673"/>
          </p:xfrm>
          <a:graphic>
            <a:graphicData uri="http://schemas.openxmlformats.org/presentationml/2006/ole">
              <mc:AlternateContent xmlns:mc="http://schemas.openxmlformats.org/markup-compatibility/2006">
                <mc:Choice xmlns:v="urn:schemas-microsoft-com:vml" Requires="v">
                  <p:oleObj spid="_x0000_s1158" name="Image" r:id="rId3" imgW="4063492" imgH="2400000" progId="Photoshop.Image.6">
                    <p:embed/>
                  </p:oleObj>
                </mc:Choice>
                <mc:Fallback>
                  <p:oleObj name="Image" r:id="rId3" imgW="4063492" imgH="2400000"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 y="722"/>
                          <a:ext cx="2833" cy="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03" name="Object 2051"/>
            <p:cNvGraphicFramePr>
              <a:graphicFrameLocks noChangeAspect="1"/>
            </p:cNvGraphicFramePr>
            <p:nvPr/>
          </p:nvGraphicFramePr>
          <p:xfrm>
            <a:off x="1392" y="2443"/>
            <a:ext cx="2835" cy="1728"/>
          </p:xfrm>
          <a:graphic>
            <a:graphicData uri="http://schemas.openxmlformats.org/presentationml/2006/ole">
              <mc:AlternateContent xmlns:mc="http://schemas.openxmlformats.org/markup-compatibility/2006">
                <mc:Choice xmlns:v="urn:schemas-microsoft-com:vml" Requires="v">
                  <p:oleObj spid="_x0000_s1159" name="Image" r:id="rId5" imgW="4063492" imgH="2476190" progId="Photoshop.Image.6">
                    <p:embed/>
                  </p:oleObj>
                </mc:Choice>
                <mc:Fallback>
                  <p:oleObj name="Image" r:id="rId5" imgW="4063492" imgH="2476190"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 y="2443"/>
                          <a:ext cx="2835"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4805" name="Text Box 2053"/>
          <p:cNvSpPr txBox="1">
            <a:spLocks noChangeArrowheads="1"/>
          </p:cNvSpPr>
          <p:nvPr/>
        </p:nvSpPr>
        <p:spPr bwMode="auto">
          <a:xfrm>
            <a:off x="457200" y="2133600"/>
            <a:ext cx="110959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PET</a:t>
            </a:r>
            <a:r>
              <a:rPr lang="hr-HR" b="1"/>
              <a:t> - FDG</a:t>
            </a:r>
            <a:endParaRPr lang="en-US" b="1"/>
          </a:p>
        </p:txBody>
      </p:sp>
      <p:sp>
        <p:nvSpPr>
          <p:cNvPr id="204806" name="Text Box 2054"/>
          <p:cNvSpPr txBox="1">
            <a:spLocks noChangeArrowheads="1"/>
          </p:cNvSpPr>
          <p:nvPr/>
        </p:nvSpPr>
        <p:spPr bwMode="auto">
          <a:xfrm>
            <a:off x="533400" y="4267200"/>
            <a:ext cx="102463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b="1"/>
              <a:t>PET - PIB</a:t>
            </a:r>
            <a:endParaRPr lang="en-US" b="1"/>
          </a:p>
        </p:txBody>
      </p:sp>
      <p:sp>
        <p:nvSpPr>
          <p:cNvPr id="204809" name="Text Box 2057"/>
          <p:cNvSpPr txBox="1">
            <a:spLocks noChangeArrowheads="1"/>
          </p:cNvSpPr>
          <p:nvPr/>
        </p:nvSpPr>
        <p:spPr bwMode="auto">
          <a:xfrm>
            <a:off x="6379126" y="6473081"/>
            <a:ext cx="2736304"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hr-HR" sz="1400" b="1" dirty="0" err="1" smtClean="0">
                <a:solidFill>
                  <a:srgbClr val="FFC000"/>
                </a:solidFill>
              </a:rPr>
              <a:t>Klunk</a:t>
            </a:r>
            <a:r>
              <a:rPr lang="hr-HR" sz="1400" b="1" dirty="0">
                <a:solidFill>
                  <a:srgbClr val="FFC000"/>
                </a:solidFill>
              </a:rPr>
              <a:t> </a:t>
            </a:r>
            <a:r>
              <a:rPr lang="hr-HR" sz="1400" b="1" dirty="0" smtClean="0">
                <a:solidFill>
                  <a:srgbClr val="FFC000"/>
                </a:solidFill>
              </a:rPr>
              <a:t>et al., </a:t>
            </a:r>
            <a:r>
              <a:rPr lang="en-US" sz="1400" b="1" dirty="0" smtClean="0">
                <a:solidFill>
                  <a:srgbClr val="FFC000"/>
                </a:solidFill>
              </a:rPr>
              <a:t>Lancet </a:t>
            </a:r>
            <a:r>
              <a:rPr lang="en-US" sz="1400" b="1" dirty="0" err="1" smtClean="0">
                <a:solidFill>
                  <a:srgbClr val="FFC000"/>
                </a:solidFill>
              </a:rPr>
              <a:t>Neurol</a:t>
            </a:r>
            <a:r>
              <a:rPr lang="hr-HR" sz="1400" b="1" dirty="0" smtClean="0">
                <a:solidFill>
                  <a:srgbClr val="FFC000"/>
                </a:solidFill>
              </a:rPr>
              <a:t>. </a:t>
            </a:r>
            <a:r>
              <a:rPr lang="en-US" sz="1400" b="1" dirty="0" smtClean="0">
                <a:solidFill>
                  <a:srgbClr val="FFC000"/>
                </a:solidFill>
              </a:rPr>
              <a:t>2004</a:t>
            </a:r>
            <a:endParaRPr lang="en-US" sz="1400" b="1" dirty="0">
              <a:solidFill>
                <a:srgbClr val="FFC000"/>
              </a:solidFill>
            </a:endParaRPr>
          </a:p>
        </p:txBody>
      </p:sp>
      <p:sp>
        <p:nvSpPr>
          <p:cNvPr id="204810" name="Text Box 2058"/>
          <p:cNvSpPr txBox="1">
            <a:spLocks noChangeArrowheads="1"/>
          </p:cNvSpPr>
          <p:nvPr/>
        </p:nvSpPr>
        <p:spPr bwMode="auto">
          <a:xfrm>
            <a:off x="6934200" y="1736725"/>
            <a:ext cx="2057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dirty="0">
                <a:solidFill>
                  <a:srgbClr val="FFFF00"/>
                </a:solidFill>
              </a:rPr>
              <a:t>PET </a:t>
            </a:r>
            <a:r>
              <a:rPr lang="hr-HR" b="1" dirty="0">
                <a:solidFill>
                  <a:srgbClr val="FFFF00"/>
                </a:solidFill>
              </a:rPr>
              <a:t>- </a:t>
            </a:r>
            <a:r>
              <a:rPr lang="en-US" b="1" dirty="0">
                <a:solidFill>
                  <a:srgbClr val="FFFF00"/>
                </a:solidFill>
              </a:rPr>
              <a:t>Pittsburgh Compound-B (PIB)</a:t>
            </a:r>
            <a:r>
              <a:rPr lang="en-US" b="1" dirty="0"/>
              <a:t>, </a:t>
            </a:r>
            <a:r>
              <a:rPr lang="hr-HR" b="1" dirty="0"/>
              <a:t>omogućava </a:t>
            </a:r>
            <a:r>
              <a:rPr lang="hr-HR" b="1" dirty="0" err="1"/>
              <a:t>kvanitativnu</a:t>
            </a:r>
            <a:r>
              <a:rPr lang="hr-HR" b="1" dirty="0"/>
              <a:t> procjenu depozita </a:t>
            </a:r>
            <a:r>
              <a:rPr lang="hr-HR" b="1" dirty="0" err="1"/>
              <a:t>amiloida</a:t>
            </a:r>
            <a:endParaRPr lang="en-US" b="1" dirty="0"/>
          </a:p>
        </p:txBody>
      </p:sp>
      <p:sp>
        <p:nvSpPr>
          <p:cNvPr id="204812" name="Text Box 2060"/>
          <p:cNvSpPr txBox="1">
            <a:spLocks noChangeArrowheads="1"/>
          </p:cNvSpPr>
          <p:nvPr/>
        </p:nvSpPr>
        <p:spPr bwMode="auto">
          <a:xfrm>
            <a:off x="2346325" y="700088"/>
            <a:ext cx="41306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r-HR" b="1" dirty="0"/>
              <a:t> </a:t>
            </a:r>
            <a:r>
              <a:rPr lang="hr-HR" b="1" dirty="0" smtClean="0"/>
              <a:t>   Uredan</a:t>
            </a:r>
            <a:r>
              <a:rPr lang="hr-HR" b="1" dirty="0"/>
              <a:t>		</a:t>
            </a:r>
            <a:r>
              <a:rPr lang="hr-HR" b="1" dirty="0" smtClean="0"/>
              <a:t>	</a:t>
            </a:r>
            <a:r>
              <a:rPr lang="hr-HR" b="1" dirty="0" smtClean="0">
                <a:solidFill>
                  <a:srgbClr val="FFFF00"/>
                </a:solidFill>
              </a:rPr>
              <a:t>AD</a:t>
            </a:r>
            <a:endParaRPr lang="en-GB" b="1" dirty="0">
              <a:solidFill>
                <a:srgbClr val="FFFF00"/>
              </a:solidFill>
            </a:endParaRPr>
          </a:p>
        </p:txBody>
      </p:sp>
    </p:spTree>
    <p:extLst>
      <p:ext uri="{BB962C8B-B14F-4D97-AF65-F5344CB8AC3E}">
        <p14:creationId xmlns:p14="http://schemas.microsoft.com/office/powerpoint/2010/main" val="371298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49" y="0"/>
            <a:ext cx="5828575" cy="6858000"/>
          </a:xfrm>
          <a:prstGeom prst="rect">
            <a:avLst/>
          </a:prstGeom>
        </p:spPr>
      </p:pic>
      <p:sp>
        <p:nvSpPr>
          <p:cNvPr id="3" name="TextBox 2"/>
          <p:cNvSpPr txBox="1"/>
          <p:nvPr/>
        </p:nvSpPr>
        <p:spPr>
          <a:xfrm>
            <a:off x="7020272" y="5805264"/>
            <a:ext cx="1919083" cy="923330"/>
          </a:xfrm>
          <a:prstGeom prst="rect">
            <a:avLst/>
          </a:prstGeom>
          <a:noFill/>
        </p:spPr>
        <p:txBody>
          <a:bodyPr wrap="square" rtlCol="0">
            <a:spAutoFit/>
          </a:bodyPr>
          <a:lstStyle/>
          <a:p>
            <a:r>
              <a:rPr lang="hr-HR" dirty="0" err="1" smtClean="0">
                <a:solidFill>
                  <a:srgbClr val="FFC000"/>
                </a:solidFill>
              </a:rPr>
              <a:t>Leuzy</a:t>
            </a:r>
            <a:r>
              <a:rPr lang="hr-HR" dirty="0" smtClean="0">
                <a:solidFill>
                  <a:srgbClr val="FFC000"/>
                </a:solidFill>
              </a:rPr>
              <a:t> et al., </a:t>
            </a:r>
            <a:r>
              <a:rPr lang="hr-HR" dirty="0" err="1" smtClean="0">
                <a:solidFill>
                  <a:srgbClr val="FFC000"/>
                </a:solidFill>
              </a:rPr>
              <a:t>Transl</a:t>
            </a:r>
            <a:r>
              <a:rPr lang="hr-HR" dirty="0" smtClean="0">
                <a:solidFill>
                  <a:srgbClr val="FFC000"/>
                </a:solidFill>
              </a:rPr>
              <a:t>. </a:t>
            </a:r>
            <a:r>
              <a:rPr lang="hr-HR" dirty="0" err="1" smtClean="0">
                <a:solidFill>
                  <a:srgbClr val="FFC000"/>
                </a:solidFill>
              </a:rPr>
              <a:t>Neurosci</a:t>
            </a:r>
            <a:r>
              <a:rPr lang="hr-HR" dirty="0" smtClean="0">
                <a:solidFill>
                  <a:srgbClr val="FFC000"/>
                </a:solidFill>
              </a:rPr>
              <a:t>., 2014</a:t>
            </a:r>
            <a:endParaRPr lang="hr-HR" dirty="0">
              <a:solidFill>
                <a:srgbClr val="FFC000"/>
              </a:solidFill>
            </a:endParaRPr>
          </a:p>
        </p:txBody>
      </p:sp>
    </p:spTree>
    <p:extLst>
      <p:ext uri="{BB962C8B-B14F-4D97-AF65-F5344CB8AC3E}">
        <p14:creationId xmlns:p14="http://schemas.microsoft.com/office/powerpoint/2010/main" val="1359832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TI-MR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52863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479703" y="6516052"/>
            <a:ext cx="2664296" cy="369332"/>
          </a:xfrm>
          <a:prstGeom prst="rect">
            <a:avLst/>
          </a:prstGeom>
          <a:noFill/>
        </p:spPr>
        <p:txBody>
          <a:bodyPr wrap="square" rtlCol="0">
            <a:spAutoFit/>
          </a:bodyPr>
          <a:lstStyle/>
          <a:p>
            <a:r>
              <a:rPr lang="hr-HR" dirty="0" err="1" smtClean="0">
                <a:solidFill>
                  <a:srgbClr val="FFC000"/>
                </a:solidFill>
              </a:rPr>
              <a:t>Catani</a:t>
            </a:r>
            <a:r>
              <a:rPr lang="hr-HR" dirty="0" smtClean="0">
                <a:solidFill>
                  <a:srgbClr val="FFC000"/>
                </a:solidFill>
              </a:rPr>
              <a:t> M, </a:t>
            </a:r>
            <a:r>
              <a:rPr lang="hr-HR" dirty="0" err="1" smtClean="0">
                <a:solidFill>
                  <a:srgbClr val="FFC000"/>
                </a:solidFill>
              </a:rPr>
              <a:t>ffytche</a:t>
            </a:r>
            <a:r>
              <a:rPr lang="hr-HR" dirty="0" smtClean="0">
                <a:solidFill>
                  <a:srgbClr val="FFC000"/>
                </a:solidFill>
              </a:rPr>
              <a:t> DH et al.</a:t>
            </a:r>
            <a:endParaRPr lang="en-US" dirty="0">
              <a:solidFill>
                <a:srgbClr val="FFC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8200" y="849366"/>
            <a:ext cx="3453152" cy="5359446"/>
          </a:xfrm>
          <a:prstGeom prst="rect">
            <a:avLst/>
          </a:prstGeom>
        </p:spPr>
      </p:pic>
      <p:sp>
        <p:nvSpPr>
          <p:cNvPr id="8" name="Title 1"/>
          <p:cNvSpPr>
            <a:spLocks noGrp="1"/>
          </p:cNvSpPr>
          <p:nvPr>
            <p:ph type="title"/>
          </p:nvPr>
        </p:nvSpPr>
        <p:spPr>
          <a:xfrm>
            <a:off x="179512" y="-27384"/>
            <a:ext cx="8229600" cy="1143000"/>
          </a:xfrm>
        </p:spPr>
        <p:txBody>
          <a:bodyPr/>
          <a:lstStyle/>
          <a:p>
            <a:r>
              <a:rPr lang="hr-HR" dirty="0" smtClean="0">
                <a:solidFill>
                  <a:srgbClr val="FFFF00"/>
                </a:solidFill>
              </a:rPr>
              <a:t>DTI</a:t>
            </a:r>
            <a:endParaRPr lang="en-US" dirty="0">
              <a:solidFill>
                <a:srgbClr val="FFFF00"/>
              </a:solidFill>
            </a:endParaRPr>
          </a:p>
        </p:txBody>
      </p:sp>
    </p:spTree>
    <p:extLst>
      <p:ext uri="{BB962C8B-B14F-4D97-AF65-F5344CB8AC3E}">
        <p14:creationId xmlns:p14="http://schemas.microsoft.com/office/powerpoint/2010/main" val="11286950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3225"/>
            <a:ext cx="9144000" cy="5151549"/>
          </a:xfrm>
          <a:prstGeom prst="rect">
            <a:avLst/>
          </a:prstGeom>
        </p:spPr>
      </p:pic>
      <p:sp>
        <p:nvSpPr>
          <p:cNvPr id="3" name="TextBox 2"/>
          <p:cNvSpPr txBox="1"/>
          <p:nvPr/>
        </p:nvSpPr>
        <p:spPr>
          <a:xfrm>
            <a:off x="5352709" y="6453336"/>
            <a:ext cx="3791291" cy="369332"/>
          </a:xfrm>
          <a:prstGeom prst="rect">
            <a:avLst/>
          </a:prstGeom>
          <a:noFill/>
        </p:spPr>
        <p:txBody>
          <a:bodyPr wrap="square" rtlCol="0">
            <a:spAutoFit/>
          </a:bodyPr>
          <a:lstStyle/>
          <a:p>
            <a:r>
              <a:rPr lang="hr-HR" dirty="0" err="1" smtClean="0">
                <a:solidFill>
                  <a:srgbClr val="FFC000"/>
                </a:solidFill>
              </a:rPr>
              <a:t>Leuzy</a:t>
            </a:r>
            <a:r>
              <a:rPr lang="hr-HR" dirty="0" smtClean="0">
                <a:solidFill>
                  <a:srgbClr val="FFC000"/>
                </a:solidFill>
              </a:rPr>
              <a:t> et al., </a:t>
            </a:r>
            <a:r>
              <a:rPr lang="hr-HR" dirty="0" err="1" smtClean="0">
                <a:solidFill>
                  <a:srgbClr val="FFC000"/>
                </a:solidFill>
              </a:rPr>
              <a:t>Transl</a:t>
            </a:r>
            <a:r>
              <a:rPr lang="hr-HR" dirty="0" smtClean="0">
                <a:solidFill>
                  <a:srgbClr val="FFC000"/>
                </a:solidFill>
              </a:rPr>
              <a:t>. </a:t>
            </a:r>
            <a:r>
              <a:rPr lang="hr-HR" dirty="0" err="1" smtClean="0">
                <a:solidFill>
                  <a:srgbClr val="FFC000"/>
                </a:solidFill>
              </a:rPr>
              <a:t>Neurosci</a:t>
            </a:r>
            <a:r>
              <a:rPr lang="hr-HR" dirty="0" smtClean="0">
                <a:solidFill>
                  <a:srgbClr val="FFC000"/>
                </a:solidFill>
              </a:rPr>
              <a:t>., 2014</a:t>
            </a:r>
            <a:endParaRPr lang="hr-HR" dirty="0">
              <a:solidFill>
                <a:srgbClr val="FFC000"/>
              </a:solidFill>
            </a:endParaRPr>
          </a:p>
        </p:txBody>
      </p:sp>
    </p:spTree>
    <p:extLst>
      <p:ext uri="{BB962C8B-B14F-4D97-AF65-F5344CB8AC3E}">
        <p14:creationId xmlns:p14="http://schemas.microsoft.com/office/powerpoint/2010/main" val="40680576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99391"/>
            <a:ext cx="9289032" cy="6957392"/>
          </a:xfrm>
          <a:prstGeom prst="rect">
            <a:avLst/>
          </a:prstGeom>
        </p:spPr>
      </p:pic>
    </p:spTree>
    <p:extLst>
      <p:ext uri="{BB962C8B-B14F-4D97-AF65-F5344CB8AC3E}">
        <p14:creationId xmlns:p14="http://schemas.microsoft.com/office/powerpoint/2010/main" val="4759240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4145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757" y="1700808"/>
            <a:ext cx="5418641" cy="3960440"/>
          </a:xfrm>
          <a:prstGeom prst="rect">
            <a:avLst/>
          </a:prstGeom>
        </p:spPr>
      </p:pic>
      <p:sp>
        <p:nvSpPr>
          <p:cNvPr id="5" name="Title 1"/>
          <p:cNvSpPr txBox="1">
            <a:spLocks/>
          </p:cNvSpPr>
          <p:nvPr/>
        </p:nvSpPr>
        <p:spPr>
          <a:xfrm>
            <a:off x="251520" y="346646"/>
            <a:ext cx="8640960" cy="70609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sz="3600" b="1" dirty="0" err="1" smtClean="0">
                <a:solidFill>
                  <a:srgbClr val="FFFF00"/>
                </a:solidFill>
                <a:latin typeface="+mn-lt"/>
              </a:rPr>
              <a:t>Cortical</a:t>
            </a:r>
            <a:r>
              <a:rPr lang="hr-HR" sz="3600" b="1" dirty="0" smtClean="0">
                <a:solidFill>
                  <a:srgbClr val="FFFF00"/>
                </a:solidFill>
                <a:latin typeface="+mn-lt"/>
              </a:rPr>
              <a:t> </a:t>
            </a:r>
            <a:r>
              <a:rPr lang="hr-HR" sz="3600" b="1" dirty="0" err="1" smtClean="0">
                <a:solidFill>
                  <a:srgbClr val="FFFF00"/>
                </a:solidFill>
                <a:latin typeface="+mn-lt"/>
              </a:rPr>
              <a:t>hubs</a:t>
            </a:r>
            <a:r>
              <a:rPr lang="hr-HR" sz="3600" b="1" dirty="0" smtClean="0">
                <a:solidFill>
                  <a:srgbClr val="FFFF00"/>
                </a:solidFill>
                <a:latin typeface="+mn-lt"/>
              </a:rPr>
              <a:t> </a:t>
            </a:r>
            <a:r>
              <a:rPr lang="hr-HR" sz="3600" b="1" dirty="0" err="1" smtClean="0">
                <a:solidFill>
                  <a:srgbClr val="FFFF00"/>
                </a:solidFill>
                <a:latin typeface="+mn-lt"/>
              </a:rPr>
              <a:t>and</a:t>
            </a:r>
            <a:r>
              <a:rPr lang="hr-HR" sz="3600" b="1" dirty="0" smtClean="0">
                <a:solidFill>
                  <a:srgbClr val="FFFF00"/>
                </a:solidFill>
                <a:latin typeface="+mn-lt"/>
              </a:rPr>
              <a:t> </a:t>
            </a:r>
            <a:r>
              <a:rPr lang="el-GR" sz="3600" b="1" dirty="0" smtClean="0">
                <a:solidFill>
                  <a:srgbClr val="FFFF00"/>
                </a:solidFill>
                <a:latin typeface="+mn-lt"/>
              </a:rPr>
              <a:t>β</a:t>
            </a:r>
            <a:r>
              <a:rPr lang="hr-HR" sz="3600" b="1" dirty="0" smtClean="0">
                <a:solidFill>
                  <a:srgbClr val="FFFF00"/>
                </a:solidFill>
                <a:latin typeface="+mn-lt"/>
              </a:rPr>
              <a:t>-</a:t>
            </a:r>
            <a:r>
              <a:rPr lang="hr-HR" sz="3600" b="1" dirty="0" err="1" smtClean="0">
                <a:solidFill>
                  <a:srgbClr val="FFFF00"/>
                </a:solidFill>
                <a:latin typeface="+mn-lt"/>
              </a:rPr>
              <a:t>amyloid</a:t>
            </a:r>
            <a:r>
              <a:rPr lang="hr-HR" sz="3600" b="1" dirty="0" smtClean="0">
                <a:solidFill>
                  <a:srgbClr val="FFFF00"/>
                </a:solidFill>
                <a:latin typeface="+mn-lt"/>
              </a:rPr>
              <a:t> </a:t>
            </a:r>
            <a:r>
              <a:rPr lang="hr-HR" sz="3600" b="1" dirty="0" err="1" smtClean="0">
                <a:solidFill>
                  <a:srgbClr val="FFFF00"/>
                </a:solidFill>
                <a:latin typeface="+mn-lt"/>
              </a:rPr>
              <a:t>deposition</a:t>
            </a:r>
            <a:r>
              <a:rPr lang="hr-HR" sz="3600" b="1" dirty="0" smtClean="0">
                <a:solidFill>
                  <a:srgbClr val="FFFF00"/>
                </a:solidFill>
                <a:latin typeface="+mn-lt"/>
              </a:rPr>
              <a:t> </a:t>
            </a:r>
            <a:r>
              <a:rPr lang="hr-HR" sz="3600" b="1" dirty="0" err="1" smtClean="0">
                <a:solidFill>
                  <a:srgbClr val="FFFF00"/>
                </a:solidFill>
                <a:latin typeface="+mn-lt"/>
              </a:rPr>
              <a:t>overlap</a:t>
            </a:r>
            <a:r>
              <a:rPr lang="hr-HR" sz="3600" b="1" dirty="0" smtClean="0">
                <a:solidFill>
                  <a:srgbClr val="FFFF00"/>
                </a:solidFill>
                <a:latin typeface="+mn-lt"/>
              </a:rPr>
              <a:t> (</a:t>
            </a:r>
            <a:r>
              <a:rPr lang="hr-HR" sz="3600" b="1" dirty="0" err="1" smtClean="0">
                <a:solidFill>
                  <a:srgbClr val="FFFF00"/>
                </a:solidFill>
                <a:latin typeface="+mn-lt"/>
              </a:rPr>
              <a:t>cont</a:t>
            </a:r>
            <a:r>
              <a:rPr lang="hr-HR" sz="3600" b="1" dirty="0" smtClean="0">
                <a:solidFill>
                  <a:srgbClr val="FFFF00"/>
                </a:solidFill>
                <a:latin typeface="+mn-lt"/>
              </a:rPr>
              <a:t>.)</a:t>
            </a:r>
            <a:endParaRPr lang="en-US" sz="3600" b="1" dirty="0">
              <a:solidFill>
                <a:srgbClr val="FFFF00"/>
              </a:solidFill>
              <a:latin typeface="+mn-lt"/>
            </a:endParaRPr>
          </a:p>
        </p:txBody>
      </p:sp>
      <p:sp>
        <p:nvSpPr>
          <p:cNvPr id="6" name="TextBox 5"/>
          <p:cNvSpPr txBox="1"/>
          <p:nvPr/>
        </p:nvSpPr>
        <p:spPr>
          <a:xfrm>
            <a:off x="5042489" y="6490311"/>
            <a:ext cx="4498063" cy="338554"/>
          </a:xfrm>
          <a:prstGeom prst="rect">
            <a:avLst/>
          </a:prstGeom>
          <a:noFill/>
        </p:spPr>
        <p:txBody>
          <a:bodyPr wrap="square" rtlCol="0">
            <a:spAutoFit/>
          </a:bodyPr>
          <a:lstStyle/>
          <a:p>
            <a:r>
              <a:rPr lang="hr-HR" sz="1600" dirty="0" err="1" smtClean="0">
                <a:solidFill>
                  <a:srgbClr val="FFC000"/>
                </a:solidFill>
              </a:rPr>
              <a:t>Buckner</a:t>
            </a:r>
            <a:r>
              <a:rPr lang="hr-HR" sz="1600" dirty="0" smtClean="0">
                <a:solidFill>
                  <a:srgbClr val="FFC000"/>
                </a:solidFill>
              </a:rPr>
              <a:t> et al., J. </a:t>
            </a:r>
            <a:r>
              <a:rPr lang="hr-HR" sz="1600" dirty="0" err="1" smtClean="0">
                <a:solidFill>
                  <a:srgbClr val="FFC000"/>
                </a:solidFill>
              </a:rPr>
              <a:t>Neurosci</a:t>
            </a:r>
            <a:r>
              <a:rPr lang="hr-HR" sz="1600" dirty="0" smtClean="0">
                <a:solidFill>
                  <a:srgbClr val="FFC000"/>
                </a:solidFill>
              </a:rPr>
              <a:t>., 2009, 29, 1860-1873</a:t>
            </a:r>
            <a:endParaRPr lang="hr-HR" sz="1600" dirty="0">
              <a:solidFill>
                <a:srgbClr val="FFC000"/>
              </a:solidFill>
            </a:endParaRPr>
          </a:p>
        </p:txBody>
      </p:sp>
      <p:sp>
        <p:nvSpPr>
          <p:cNvPr id="2" name="Right Arrow 1"/>
          <p:cNvSpPr/>
          <p:nvPr/>
        </p:nvSpPr>
        <p:spPr>
          <a:xfrm rot="2769939">
            <a:off x="2165190" y="3414916"/>
            <a:ext cx="744027" cy="432048"/>
          </a:xfrm>
          <a:prstGeom prst="rightArrow">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Arrow 6"/>
          <p:cNvSpPr/>
          <p:nvPr/>
        </p:nvSpPr>
        <p:spPr>
          <a:xfrm rot="2769939">
            <a:off x="4181414" y="2262788"/>
            <a:ext cx="744027" cy="432048"/>
          </a:xfrm>
          <a:prstGeom prst="rightArrow">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3733817" y="1979548"/>
            <a:ext cx="550151" cy="369332"/>
          </a:xfrm>
          <a:prstGeom prst="rect">
            <a:avLst/>
          </a:prstGeom>
          <a:noFill/>
        </p:spPr>
        <p:txBody>
          <a:bodyPr wrap="none" rtlCol="0">
            <a:spAutoFit/>
          </a:bodyPr>
          <a:lstStyle/>
          <a:p>
            <a:r>
              <a:rPr lang="hr-HR" dirty="0" smtClean="0">
                <a:solidFill>
                  <a:prstClr val="black"/>
                </a:solidFill>
              </a:rPr>
              <a:t>PCC</a:t>
            </a:r>
            <a:endParaRPr lang="en-US" dirty="0">
              <a:solidFill>
                <a:prstClr val="black"/>
              </a:solidFill>
            </a:endParaRPr>
          </a:p>
        </p:txBody>
      </p:sp>
      <p:sp>
        <p:nvSpPr>
          <p:cNvPr id="8" name="TextBox 7"/>
          <p:cNvSpPr txBox="1"/>
          <p:nvPr/>
        </p:nvSpPr>
        <p:spPr>
          <a:xfrm>
            <a:off x="1789601" y="3059668"/>
            <a:ext cx="550151" cy="369332"/>
          </a:xfrm>
          <a:prstGeom prst="rect">
            <a:avLst/>
          </a:prstGeom>
          <a:noFill/>
        </p:spPr>
        <p:txBody>
          <a:bodyPr wrap="none" rtlCol="0">
            <a:spAutoFit/>
          </a:bodyPr>
          <a:lstStyle/>
          <a:p>
            <a:r>
              <a:rPr lang="hr-HR" dirty="0" smtClean="0">
                <a:solidFill>
                  <a:prstClr val="black"/>
                </a:solidFill>
              </a:rPr>
              <a:t>PCC</a:t>
            </a:r>
            <a:endParaRPr lang="en-US" dirty="0">
              <a:solidFill>
                <a:prstClr val="black"/>
              </a:solidFill>
            </a:endParaRPr>
          </a:p>
        </p:txBody>
      </p:sp>
    </p:spTree>
    <p:extLst>
      <p:ext uri="{BB962C8B-B14F-4D97-AF65-F5344CB8AC3E}">
        <p14:creationId xmlns:p14="http://schemas.microsoft.com/office/powerpoint/2010/main" val="15244207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836712"/>
            <a:ext cx="6291286" cy="12275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708920"/>
            <a:ext cx="6796046" cy="2037184"/>
          </a:xfrm>
          <a:prstGeom prst="rect">
            <a:avLst/>
          </a:prstGeom>
        </p:spPr>
      </p:pic>
    </p:spTree>
    <p:extLst>
      <p:ext uri="{BB962C8B-B14F-4D97-AF65-F5344CB8AC3E}">
        <p14:creationId xmlns:p14="http://schemas.microsoft.com/office/powerpoint/2010/main" val="32762244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0688"/>
            <a:ext cx="9252520" cy="6237312"/>
          </a:xfrm>
        </p:spPr>
        <p:txBody>
          <a:bodyPr>
            <a:normAutofit fontScale="70000" lnSpcReduction="20000"/>
          </a:bodyPr>
          <a:lstStyle/>
          <a:p>
            <a:pPr marL="0" indent="0">
              <a:buNone/>
            </a:pPr>
            <a:r>
              <a:rPr lang="hr-HR" b="1" dirty="0" err="1" smtClean="0">
                <a:solidFill>
                  <a:srgbClr val="FFFF00"/>
                </a:solidFill>
              </a:rPr>
              <a:t>Makroarhitektura</a:t>
            </a:r>
            <a:r>
              <a:rPr lang="hr-HR" b="1" dirty="0" smtClean="0">
                <a:solidFill>
                  <a:srgbClr val="FFFF00"/>
                </a:solidFill>
              </a:rPr>
              <a:t> spoznajnih procesa</a:t>
            </a:r>
          </a:p>
          <a:p>
            <a:pPr marL="0" indent="0">
              <a:buNone/>
            </a:pPr>
            <a:r>
              <a:rPr lang="hr-HR" b="1" dirty="0" smtClean="0">
                <a:solidFill>
                  <a:srgbClr val="FFFF00"/>
                </a:solidFill>
              </a:rPr>
              <a:t>(razina velikih populacija neurona – mreža)</a:t>
            </a:r>
          </a:p>
          <a:p>
            <a:pPr marL="0" indent="0">
              <a:buNone/>
            </a:pPr>
            <a:endParaRPr lang="hr-HR" dirty="0" smtClean="0"/>
          </a:p>
          <a:p>
            <a:pPr marL="0" indent="0">
              <a:buNone/>
            </a:pPr>
            <a:r>
              <a:rPr lang="hr-HR" dirty="0" smtClean="0"/>
              <a:t>Struktura - DTI</a:t>
            </a:r>
          </a:p>
          <a:p>
            <a:pPr marL="0" indent="0">
              <a:buNone/>
            </a:pPr>
            <a:endParaRPr lang="hr-HR" dirty="0" smtClean="0"/>
          </a:p>
          <a:p>
            <a:pPr marL="0" indent="0">
              <a:buNone/>
            </a:pPr>
            <a:r>
              <a:rPr lang="hr-HR" dirty="0" smtClean="0"/>
              <a:t>Funkcija -</a:t>
            </a:r>
          </a:p>
          <a:p>
            <a:r>
              <a:rPr lang="hr-HR" dirty="0" err="1" smtClean="0"/>
              <a:t>fMRI</a:t>
            </a:r>
            <a:r>
              <a:rPr lang="hr-HR" dirty="0" smtClean="0"/>
              <a:t> (</a:t>
            </a:r>
            <a:r>
              <a:rPr lang="hr-HR" dirty="0" err="1" smtClean="0"/>
              <a:t>trMRI</a:t>
            </a:r>
            <a:r>
              <a:rPr lang="hr-HR" dirty="0" smtClean="0"/>
              <a:t>, </a:t>
            </a:r>
            <a:r>
              <a:rPr lang="hr-HR" dirty="0" err="1" smtClean="0"/>
              <a:t>rsMRI</a:t>
            </a:r>
            <a:r>
              <a:rPr lang="hr-HR" dirty="0" smtClean="0"/>
              <a:t>, </a:t>
            </a:r>
            <a:r>
              <a:rPr lang="hr-HR" dirty="0" err="1" smtClean="0"/>
              <a:t>fcMRI</a:t>
            </a:r>
            <a:r>
              <a:rPr lang="hr-HR" dirty="0" smtClean="0"/>
              <a:t> - DMN)</a:t>
            </a:r>
          </a:p>
          <a:p>
            <a:r>
              <a:rPr lang="hr-HR" dirty="0" smtClean="0"/>
              <a:t>SPECT/PET</a:t>
            </a:r>
            <a:endParaRPr lang="hr-HR" dirty="0"/>
          </a:p>
          <a:p>
            <a:r>
              <a:rPr lang="hr-HR" dirty="0" smtClean="0"/>
              <a:t>MEG, MEG + </a:t>
            </a:r>
            <a:r>
              <a:rPr lang="hr-HR" dirty="0" err="1" smtClean="0"/>
              <a:t>fMRI</a:t>
            </a:r>
            <a:endParaRPr lang="hr-HR" dirty="0" smtClean="0"/>
          </a:p>
          <a:p>
            <a:pPr marL="0" indent="0">
              <a:buNone/>
            </a:pPr>
            <a:endParaRPr lang="hr-HR" dirty="0" smtClean="0"/>
          </a:p>
          <a:p>
            <a:pPr marL="0" indent="0">
              <a:buNone/>
            </a:pPr>
            <a:r>
              <a:rPr lang="hr-HR" dirty="0" err="1" smtClean="0"/>
              <a:t>Th</a:t>
            </a:r>
            <a:r>
              <a:rPr lang="hr-HR" dirty="0" smtClean="0"/>
              <a:t> perspektive: TMS (</a:t>
            </a:r>
            <a:r>
              <a:rPr lang="hr-HR" dirty="0" err="1" smtClean="0"/>
              <a:t>spTMS</a:t>
            </a:r>
            <a:r>
              <a:rPr lang="hr-HR" dirty="0" smtClean="0"/>
              <a:t> &amp; </a:t>
            </a:r>
            <a:r>
              <a:rPr lang="hr-HR" dirty="0" err="1" smtClean="0"/>
              <a:t>rTMS</a:t>
            </a:r>
            <a:r>
              <a:rPr lang="hr-HR" dirty="0" smtClean="0"/>
              <a:t>) </a:t>
            </a:r>
            <a:r>
              <a:rPr lang="hr-HR" dirty="0" err="1" smtClean="0"/>
              <a:t>vs</a:t>
            </a:r>
            <a:r>
              <a:rPr lang="hr-HR" dirty="0" smtClean="0"/>
              <a:t> TES (</a:t>
            </a:r>
            <a:r>
              <a:rPr lang="hr-HR" dirty="0" err="1" smtClean="0"/>
              <a:t>tDCS</a:t>
            </a:r>
            <a:r>
              <a:rPr lang="hr-HR" dirty="0" smtClean="0"/>
              <a:t>, </a:t>
            </a:r>
            <a:r>
              <a:rPr lang="hr-HR" dirty="0" err="1" smtClean="0"/>
              <a:t>tRNS</a:t>
            </a:r>
            <a:r>
              <a:rPr lang="hr-HR" dirty="0" smtClean="0"/>
              <a:t>, </a:t>
            </a:r>
            <a:r>
              <a:rPr lang="hr-HR" dirty="0" err="1" smtClean="0"/>
              <a:t>tACS</a:t>
            </a:r>
            <a:r>
              <a:rPr lang="hr-HR" dirty="0" smtClean="0"/>
              <a:t>)</a:t>
            </a:r>
          </a:p>
          <a:p>
            <a:pPr marL="0" indent="0">
              <a:buNone/>
            </a:pPr>
            <a:endParaRPr lang="hr-HR" dirty="0" smtClean="0"/>
          </a:p>
          <a:p>
            <a:pPr marL="0" indent="0">
              <a:buNone/>
            </a:pPr>
            <a:endParaRPr lang="hr-HR" dirty="0" smtClean="0"/>
          </a:p>
          <a:p>
            <a:pPr marL="0" indent="0">
              <a:buNone/>
            </a:pPr>
            <a:r>
              <a:rPr lang="hr-HR" b="1" dirty="0" err="1" smtClean="0">
                <a:solidFill>
                  <a:srgbClr val="FFFF00"/>
                </a:solidFill>
              </a:rPr>
              <a:t>Mikroarhitektura</a:t>
            </a:r>
            <a:r>
              <a:rPr lang="hr-HR" b="1" dirty="0" smtClean="0">
                <a:solidFill>
                  <a:srgbClr val="FFFF00"/>
                </a:solidFill>
              </a:rPr>
              <a:t> spoznajnih procesa</a:t>
            </a:r>
          </a:p>
          <a:p>
            <a:pPr marL="0" indent="0">
              <a:buNone/>
            </a:pPr>
            <a:endParaRPr lang="hr-HR" dirty="0" smtClean="0">
              <a:solidFill>
                <a:srgbClr val="FFFF00"/>
              </a:solidFill>
            </a:endParaRPr>
          </a:p>
          <a:p>
            <a:r>
              <a:rPr lang="hr-HR" dirty="0" err="1" smtClean="0"/>
              <a:t>Elektrofiziološko</a:t>
            </a:r>
            <a:r>
              <a:rPr lang="hr-HR" dirty="0" smtClean="0"/>
              <a:t> snimanje aktivnosti pojedinačnih neurona </a:t>
            </a:r>
            <a:r>
              <a:rPr lang="hr-HR" dirty="0" err="1" smtClean="0"/>
              <a:t>mikroelektrodama</a:t>
            </a:r>
            <a:endParaRPr lang="en-US" dirty="0"/>
          </a:p>
        </p:txBody>
      </p:sp>
    </p:spTree>
    <p:extLst>
      <p:ext uri="{BB962C8B-B14F-4D97-AF65-F5344CB8AC3E}">
        <p14:creationId xmlns:p14="http://schemas.microsoft.com/office/powerpoint/2010/main" val="33682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3">
                                            <p:txEl>
                                              <p:pRg st="8" end="8"/>
                                            </p:txEl>
                                          </p:spTgt>
                                        </p:tgtEl>
                                      </p:cBhvr>
                                      <p:to x="80000" y="100000"/>
                                    </p:animScale>
                                    <p:anim by="(#ppt_w*0.10)" calcmode="lin" valueType="num">
                                      <p:cBhvr>
                                        <p:cTn id="7" dur="250" autoRev="1" fill="hold">
                                          <p:stCondLst>
                                            <p:cond delay="0"/>
                                          </p:stCondLst>
                                        </p:cTn>
                                        <p:tgtEl>
                                          <p:spTgt spid="3">
                                            <p:txEl>
                                              <p:pRg st="8" end="8"/>
                                            </p:txEl>
                                          </p:spTgt>
                                        </p:tgtEl>
                                        <p:attrNameLst>
                                          <p:attrName>ppt_x</p:attrName>
                                        </p:attrNameLst>
                                      </p:cBhvr>
                                    </p:anim>
                                    <p:anim by="(-#ppt_w*0.10)" calcmode="lin" valueType="num">
                                      <p:cBhvr>
                                        <p:cTn id="8" dur="250" autoRev="1" fill="hold">
                                          <p:stCondLst>
                                            <p:cond delay="0"/>
                                          </p:stCondLst>
                                        </p:cTn>
                                        <p:tgtEl>
                                          <p:spTgt spid="3">
                                            <p:txEl>
                                              <p:pRg st="8" end="8"/>
                                            </p:txEl>
                                          </p:spTgt>
                                        </p:tgtEl>
                                        <p:attrNameLst>
                                          <p:attrName>ppt_y</p:attrName>
                                        </p:attrNameLst>
                                      </p:cBhvr>
                                    </p:anim>
                                    <p:animRot by="-480000">
                                      <p:cBhvr>
                                        <p:cTn id="9" dur="250" autoRev="1" fill="hold">
                                          <p:stCondLst>
                                            <p:cond delay="0"/>
                                          </p:stCondLst>
                                        </p:cTn>
                                        <p:tgtEl>
                                          <p:spTgt spid="3">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76672"/>
            <a:ext cx="8640960" cy="5328592"/>
          </a:xfrm>
        </p:spPr>
        <p:txBody>
          <a:bodyPr>
            <a:normAutofit lnSpcReduction="10000"/>
          </a:bodyPr>
          <a:lstStyle/>
          <a:p>
            <a:pPr marL="0" indent="0">
              <a:buNone/>
            </a:pPr>
            <a:r>
              <a:rPr lang="hr-HR" dirty="0" smtClean="0"/>
              <a:t>				</a:t>
            </a:r>
            <a:r>
              <a:rPr lang="hr-HR" sz="3600" b="1" dirty="0" smtClean="0">
                <a:solidFill>
                  <a:srgbClr val="FFFF00"/>
                </a:solidFill>
              </a:rPr>
              <a:t>MEG</a:t>
            </a:r>
          </a:p>
          <a:p>
            <a:pPr>
              <a:buFontTx/>
              <a:buChar char="-"/>
            </a:pPr>
            <a:r>
              <a:rPr lang="hr-HR" dirty="0" smtClean="0"/>
              <a:t>Mjeri vrijednosti bilijuntog dijela magnetskog polja zemlje (zato je potrebna posebna soba s trostrukim vratima obloženim aluminijem i molibdenom, te da se spriječi interferencija radio valova)</a:t>
            </a:r>
          </a:p>
          <a:p>
            <a:pPr>
              <a:buFontTx/>
              <a:buChar char="-"/>
            </a:pPr>
            <a:endParaRPr lang="hr-HR" dirty="0" smtClean="0"/>
          </a:p>
          <a:p>
            <a:pPr>
              <a:buFontTx/>
              <a:buChar char="-"/>
            </a:pPr>
            <a:r>
              <a:rPr lang="hr-HR" dirty="0" err="1" smtClean="0"/>
              <a:t>Squid</a:t>
            </a:r>
            <a:r>
              <a:rPr lang="hr-HR" dirty="0" smtClean="0"/>
              <a:t> senzori su uronjeni u tekući dušik na -269 stupnjeva, gdje je impedancija tako mala da mogu detektirati magnetna polja svega nekoliko neurona na udaljenosti od nekoliko cm</a:t>
            </a:r>
          </a:p>
        </p:txBody>
      </p:sp>
    </p:spTree>
    <p:extLst>
      <p:ext uri="{BB962C8B-B14F-4D97-AF65-F5344CB8AC3E}">
        <p14:creationId xmlns:p14="http://schemas.microsoft.com/office/powerpoint/2010/main" val="22955077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48575"/>
            <a:ext cx="7824869" cy="5868651"/>
          </a:xfrm>
          <a:prstGeom prst="rect">
            <a:avLst/>
          </a:prstGeom>
        </p:spPr>
      </p:pic>
    </p:spTree>
    <p:extLst>
      <p:ext uri="{BB962C8B-B14F-4D97-AF65-F5344CB8AC3E}">
        <p14:creationId xmlns:p14="http://schemas.microsoft.com/office/powerpoint/2010/main" val="37300413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27384"/>
            <a:ext cx="4590256" cy="688538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784" y="0"/>
            <a:ext cx="4668011" cy="35010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116" y="3429000"/>
            <a:ext cx="4771403" cy="3429000"/>
          </a:xfrm>
          <a:prstGeom prst="rect">
            <a:avLst/>
          </a:prstGeom>
        </p:spPr>
      </p:pic>
    </p:spTree>
    <p:extLst>
      <p:ext uri="{BB962C8B-B14F-4D97-AF65-F5344CB8AC3E}">
        <p14:creationId xmlns:p14="http://schemas.microsoft.com/office/powerpoint/2010/main" val="17311168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116632"/>
            <a:ext cx="8733299" cy="655272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6632"/>
            <a:ext cx="3121174" cy="864096"/>
          </a:xfrm>
          <a:prstGeom prst="rect">
            <a:avLst/>
          </a:prstGeom>
        </p:spPr>
      </p:pic>
      <p:sp>
        <p:nvSpPr>
          <p:cNvPr id="4" name="TextBox 3"/>
          <p:cNvSpPr txBox="1"/>
          <p:nvPr/>
        </p:nvSpPr>
        <p:spPr>
          <a:xfrm>
            <a:off x="323528" y="960481"/>
            <a:ext cx="2592288" cy="461665"/>
          </a:xfrm>
          <a:prstGeom prst="rect">
            <a:avLst/>
          </a:prstGeom>
          <a:noFill/>
        </p:spPr>
        <p:txBody>
          <a:bodyPr wrap="square" rtlCol="0">
            <a:spAutoFit/>
          </a:bodyPr>
          <a:lstStyle/>
          <a:p>
            <a:r>
              <a:rPr lang="hr-HR" sz="1200" dirty="0" smtClean="0"/>
              <a:t>102 senzorska elementa x 3 kanala = 306 individualnih kanala </a:t>
            </a:r>
            <a:endParaRPr lang="en-US" sz="12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4842" y="5608091"/>
            <a:ext cx="1743276" cy="1061269"/>
          </a:xfrm>
          <a:prstGeom prst="rect">
            <a:avLst/>
          </a:prstGeom>
        </p:spPr>
      </p:pic>
    </p:spTree>
    <p:extLst>
      <p:ext uri="{BB962C8B-B14F-4D97-AF65-F5344CB8AC3E}">
        <p14:creationId xmlns:p14="http://schemas.microsoft.com/office/powerpoint/2010/main" val="3440057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384"/>
            <a:ext cx="8229600" cy="1143000"/>
          </a:xfrm>
        </p:spPr>
        <p:txBody>
          <a:bodyPr/>
          <a:lstStyle/>
          <a:p>
            <a:r>
              <a:rPr lang="hr-HR" dirty="0" smtClean="0">
                <a:solidFill>
                  <a:srgbClr val="FFFF00"/>
                </a:solidFill>
              </a:rPr>
              <a:t>DTI</a:t>
            </a:r>
            <a:endParaRPr lang="en-US" dirty="0">
              <a:solidFill>
                <a:srgbClr val="FFFF00"/>
              </a:solidFill>
            </a:endParaRPr>
          </a:p>
        </p:txBody>
      </p:sp>
      <p:sp>
        <p:nvSpPr>
          <p:cNvPr id="3" name="Content Placeholder 2"/>
          <p:cNvSpPr>
            <a:spLocks noGrp="1"/>
          </p:cNvSpPr>
          <p:nvPr>
            <p:ph idx="1"/>
          </p:nvPr>
        </p:nvSpPr>
        <p:spPr>
          <a:xfrm>
            <a:off x="0" y="980728"/>
            <a:ext cx="8964488" cy="5877272"/>
          </a:xfrm>
        </p:spPr>
        <p:txBody>
          <a:bodyPr>
            <a:normAutofit fontScale="62500" lnSpcReduction="20000"/>
          </a:bodyPr>
          <a:lstStyle/>
          <a:p>
            <a:r>
              <a:rPr lang="en-US" dirty="0"/>
              <a:t>Several measures are used to </a:t>
            </a:r>
            <a:r>
              <a:rPr lang="en-US" dirty="0" smtClean="0"/>
              <a:t>quantify</a:t>
            </a:r>
            <a:r>
              <a:rPr lang="hr-HR" dirty="0" smtClean="0"/>
              <a:t> WM</a:t>
            </a:r>
            <a:r>
              <a:rPr lang="en-US" dirty="0" smtClean="0"/>
              <a:t> </a:t>
            </a:r>
            <a:r>
              <a:rPr lang="en-US" dirty="0"/>
              <a:t>integrity using DTI, the most common </a:t>
            </a:r>
            <a:r>
              <a:rPr lang="en-US" dirty="0" smtClean="0"/>
              <a:t>being</a:t>
            </a:r>
            <a:r>
              <a:rPr lang="hr-HR" dirty="0" smtClean="0"/>
              <a:t> </a:t>
            </a:r>
            <a:r>
              <a:rPr lang="en-US" dirty="0" smtClean="0">
                <a:solidFill>
                  <a:srgbClr val="FFFF00"/>
                </a:solidFill>
              </a:rPr>
              <a:t>fractional </a:t>
            </a:r>
            <a:r>
              <a:rPr lang="en-US" dirty="0">
                <a:solidFill>
                  <a:srgbClr val="FFFF00"/>
                </a:solidFill>
              </a:rPr>
              <a:t>anisotropy (FA)</a:t>
            </a:r>
            <a:r>
              <a:rPr lang="en-US" dirty="0"/>
              <a:t>, </a:t>
            </a:r>
            <a:r>
              <a:rPr lang="en-US" dirty="0">
                <a:solidFill>
                  <a:srgbClr val="FFFF00"/>
                </a:solidFill>
              </a:rPr>
              <a:t>mean diffusivity (MD)</a:t>
            </a:r>
            <a:r>
              <a:rPr lang="en-US" dirty="0"/>
              <a:t>, </a:t>
            </a:r>
            <a:r>
              <a:rPr lang="en-US" dirty="0" smtClean="0">
                <a:solidFill>
                  <a:srgbClr val="FFFF00"/>
                </a:solidFill>
              </a:rPr>
              <a:t>fiber</a:t>
            </a:r>
            <a:r>
              <a:rPr lang="hr-HR" dirty="0" smtClean="0">
                <a:solidFill>
                  <a:srgbClr val="FFFF00"/>
                </a:solidFill>
              </a:rPr>
              <a:t> </a:t>
            </a:r>
            <a:r>
              <a:rPr lang="en-US" dirty="0" smtClean="0">
                <a:solidFill>
                  <a:srgbClr val="FFFF00"/>
                </a:solidFill>
              </a:rPr>
              <a:t>count</a:t>
            </a:r>
            <a:r>
              <a:rPr lang="hr-HR" dirty="0" smtClean="0">
                <a:solidFill>
                  <a:srgbClr val="FFFF00"/>
                </a:solidFill>
              </a:rPr>
              <a:t> (FC)</a:t>
            </a:r>
            <a:r>
              <a:rPr lang="en-US" dirty="0" smtClean="0"/>
              <a:t> </a:t>
            </a:r>
            <a:r>
              <a:rPr lang="en-US" dirty="0"/>
              <a:t>and </a:t>
            </a:r>
            <a:r>
              <a:rPr lang="en-US" dirty="0">
                <a:solidFill>
                  <a:srgbClr val="FFFF00"/>
                </a:solidFill>
              </a:rPr>
              <a:t>probabilistic </a:t>
            </a:r>
            <a:r>
              <a:rPr lang="en-US" dirty="0" err="1" smtClean="0">
                <a:solidFill>
                  <a:srgbClr val="FFFF00"/>
                </a:solidFill>
              </a:rPr>
              <a:t>tractography</a:t>
            </a:r>
            <a:r>
              <a:rPr lang="hr-HR" dirty="0" smtClean="0">
                <a:solidFill>
                  <a:srgbClr val="FFFF00"/>
                </a:solidFill>
              </a:rPr>
              <a:t> (PT)</a:t>
            </a:r>
            <a:endParaRPr lang="hr-HR" dirty="0"/>
          </a:p>
          <a:p>
            <a:endParaRPr lang="hr-HR" dirty="0" smtClean="0"/>
          </a:p>
          <a:p>
            <a:r>
              <a:rPr lang="en-US" dirty="0" smtClean="0"/>
              <a:t>FA </a:t>
            </a:r>
            <a:r>
              <a:rPr lang="en-US" dirty="0"/>
              <a:t>is a scalar </a:t>
            </a:r>
            <a:r>
              <a:rPr lang="en-US" dirty="0" smtClean="0"/>
              <a:t>measure</a:t>
            </a:r>
            <a:r>
              <a:rPr lang="hr-HR" dirty="0" smtClean="0"/>
              <a:t> </a:t>
            </a:r>
            <a:r>
              <a:rPr lang="en-US" dirty="0" smtClean="0"/>
              <a:t>of </a:t>
            </a:r>
            <a:r>
              <a:rPr lang="en-US" dirty="0"/>
              <a:t>the degree of anisotropy (direction </a:t>
            </a:r>
            <a:r>
              <a:rPr lang="en-US" dirty="0" smtClean="0"/>
              <a:t>selectivity</a:t>
            </a:r>
            <a:r>
              <a:rPr lang="hr-HR" dirty="0" smtClean="0"/>
              <a:t>; </a:t>
            </a:r>
            <a:r>
              <a:rPr lang="en-US" dirty="0" smtClean="0">
                <a:solidFill>
                  <a:srgbClr val="FFFF00"/>
                </a:solidFill>
              </a:rPr>
              <a:t>higher </a:t>
            </a:r>
            <a:r>
              <a:rPr lang="en-US" dirty="0">
                <a:solidFill>
                  <a:srgbClr val="FFFF00"/>
                </a:solidFill>
              </a:rPr>
              <a:t>FA values are </a:t>
            </a:r>
            <a:r>
              <a:rPr lang="hr-HR" dirty="0" err="1" smtClean="0">
                <a:solidFill>
                  <a:srgbClr val="FFFF00"/>
                </a:solidFill>
              </a:rPr>
              <a:t>also</a:t>
            </a:r>
            <a:r>
              <a:rPr lang="hr-HR" dirty="0" smtClean="0">
                <a:solidFill>
                  <a:srgbClr val="FFFF00"/>
                </a:solidFill>
              </a:rPr>
              <a:t> </a:t>
            </a:r>
            <a:r>
              <a:rPr lang="en-US" dirty="0" smtClean="0">
                <a:solidFill>
                  <a:srgbClr val="FFFF00"/>
                </a:solidFill>
              </a:rPr>
              <a:t>generally </a:t>
            </a:r>
            <a:r>
              <a:rPr lang="en-US" dirty="0">
                <a:solidFill>
                  <a:srgbClr val="FFFF00"/>
                </a:solidFill>
              </a:rPr>
              <a:t>interpreted </a:t>
            </a:r>
            <a:r>
              <a:rPr lang="en-US" dirty="0" smtClean="0">
                <a:solidFill>
                  <a:srgbClr val="FFFF00"/>
                </a:solidFill>
              </a:rPr>
              <a:t>as</a:t>
            </a:r>
            <a:r>
              <a:rPr lang="hr-HR" dirty="0" smtClean="0">
                <a:solidFill>
                  <a:srgbClr val="FFFF00"/>
                </a:solidFill>
              </a:rPr>
              <a:t> </a:t>
            </a:r>
            <a:r>
              <a:rPr lang="en-US" dirty="0" smtClean="0">
                <a:solidFill>
                  <a:srgbClr val="FFFF00"/>
                </a:solidFill>
              </a:rPr>
              <a:t>reflecting </a:t>
            </a:r>
            <a:r>
              <a:rPr lang="en-US" dirty="0">
                <a:solidFill>
                  <a:srgbClr val="FFFF00"/>
                </a:solidFill>
              </a:rPr>
              <a:t>healthier </a:t>
            </a:r>
            <a:r>
              <a:rPr lang="hr-HR" dirty="0" smtClean="0">
                <a:solidFill>
                  <a:srgbClr val="FFFF00"/>
                </a:solidFill>
              </a:rPr>
              <a:t>WM</a:t>
            </a:r>
            <a:r>
              <a:rPr lang="hr-HR" dirty="0" smtClean="0"/>
              <a:t>)</a:t>
            </a:r>
            <a:r>
              <a:rPr lang="en-US" dirty="0" smtClean="0"/>
              <a:t> and</a:t>
            </a:r>
            <a:r>
              <a:rPr lang="hr-HR" dirty="0" smtClean="0"/>
              <a:t> </a:t>
            </a:r>
            <a:r>
              <a:rPr lang="en-US" dirty="0" smtClean="0"/>
              <a:t>MD </a:t>
            </a:r>
            <a:r>
              <a:rPr lang="en-US" dirty="0"/>
              <a:t>is a scalar measure of the total </a:t>
            </a:r>
            <a:r>
              <a:rPr lang="en-US" dirty="0" smtClean="0"/>
              <a:t>diffusivity</a:t>
            </a:r>
            <a:r>
              <a:rPr lang="hr-HR" dirty="0" smtClean="0"/>
              <a:t> (t</a:t>
            </a:r>
            <a:r>
              <a:rPr lang="en-US" dirty="0" err="1" smtClean="0"/>
              <a:t>hese</a:t>
            </a:r>
            <a:r>
              <a:rPr lang="en-US" dirty="0" smtClean="0"/>
              <a:t> two</a:t>
            </a:r>
            <a:r>
              <a:rPr lang="hr-HR" dirty="0" smtClean="0"/>
              <a:t> </a:t>
            </a:r>
            <a:r>
              <a:rPr lang="en-US" dirty="0" smtClean="0"/>
              <a:t>measures </a:t>
            </a:r>
            <a:r>
              <a:rPr lang="en-US" dirty="0"/>
              <a:t>are calculated within a </a:t>
            </a:r>
            <a:r>
              <a:rPr lang="en-US" dirty="0" smtClean="0"/>
              <a:t>voxel</a:t>
            </a:r>
            <a:r>
              <a:rPr lang="hr-HR" dirty="0" smtClean="0"/>
              <a:t>)</a:t>
            </a:r>
          </a:p>
          <a:p>
            <a:endParaRPr lang="hr-HR" dirty="0" smtClean="0"/>
          </a:p>
          <a:p>
            <a:r>
              <a:rPr lang="hr-HR" dirty="0" smtClean="0"/>
              <a:t>FC</a:t>
            </a:r>
            <a:r>
              <a:rPr lang="en-US" dirty="0" smtClean="0"/>
              <a:t> </a:t>
            </a:r>
            <a:r>
              <a:rPr lang="en-US" dirty="0"/>
              <a:t>and </a:t>
            </a:r>
            <a:r>
              <a:rPr lang="hr-HR" dirty="0" smtClean="0"/>
              <a:t>PT</a:t>
            </a:r>
            <a:r>
              <a:rPr lang="en-US" dirty="0" smtClean="0"/>
              <a:t> result</a:t>
            </a:r>
            <a:r>
              <a:rPr lang="hr-HR" dirty="0" smtClean="0"/>
              <a:t> </a:t>
            </a:r>
            <a:r>
              <a:rPr lang="en-US" dirty="0" smtClean="0"/>
              <a:t>from </a:t>
            </a:r>
            <a:r>
              <a:rPr lang="en-US" dirty="0"/>
              <a:t>tracking the principle diffusion direction of </a:t>
            </a:r>
            <a:r>
              <a:rPr lang="en-US" dirty="0" smtClean="0"/>
              <a:t>every</a:t>
            </a:r>
            <a:r>
              <a:rPr lang="hr-HR" dirty="0" smtClean="0"/>
              <a:t> </a:t>
            </a:r>
            <a:r>
              <a:rPr lang="en-US" dirty="0" smtClean="0"/>
              <a:t>voxel </a:t>
            </a:r>
            <a:r>
              <a:rPr lang="en-US" dirty="0"/>
              <a:t>between </a:t>
            </a:r>
            <a:r>
              <a:rPr lang="en-US" dirty="0" smtClean="0"/>
              <a:t>ROIs</a:t>
            </a:r>
            <a:endParaRPr lang="hr-HR" dirty="0" smtClean="0"/>
          </a:p>
          <a:p>
            <a:endParaRPr lang="hr-HR" dirty="0" smtClean="0"/>
          </a:p>
          <a:p>
            <a:r>
              <a:rPr lang="en-US" dirty="0" smtClean="0"/>
              <a:t>F</a:t>
            </a:r>
            <a:r>
              <a:rPr lang="hr-HR" dirty="0" smtClean="0"/>
              <a:t>C </a:t>
            </a:r>
            <a:r>
              <a:rPr lang="en-US" dirty="0" smtClean="0"/>
              <a:t>results </a:t>
            </a:r>
            <a:r>
              <a:rPr lang="en-US" dirty="0"/>
              <a:t>in a total </a:t>
            </a:r>
            <a:r>
              <a:rPr lang="en-US" dirty="0" smtClean="0"/>
              <a:t>number</a:t>
            </a:r>
            <a:r>
              <a:rPr lang="hr-HR" dirty="0" smtClean="0"/>
              <a:t> </a:t>
            </a:r>
            <a:r>
              <a:rPr lang="en-US" dirty="0" smtClean="0"/>
              <a:t>of </a:t>
            </a:r>
            <a:r>
              <a:rPr lang="en-US" dirty="0"/>
              <a:t>fibers connecting a seed region with a target region </a:t>
            </a:r>
            <a:r>
              <a:rPr lang="en-US" dirty="0" smtClean="0"/>
              <a:t>and</a:t>
            </a:r>
            <a:r>
              <a:rPr lang="hr-HR" dirty="0" smtClean="0"/>
              <a:t> PT</a:t>
            </a:r>
            <a:r>
              <a:rPr lang="en-US" dirty="0" smtClean="0"/>
              <a:t> </a:t>
            </a:r>
            <a:r>
              <a:rPr lang="en-US" dirty="0"/>
              <a:t>produces a measure of the </a:t>
            </a:r>
            <a:r>
              <a:rPr lang="en-US" dirty="0" smtClean="0"/>
              <a:t>likelihood</a:t>
            </a:r>
            <a:r>
              <a:rPr lang="hr-HR" dirty="0" smtClean="0"/>
              <a:t> </a:t>
            </a:r>
            <a:r>
              <a:rPr lang="en-US" dirty="0" smtClean="0"/>
              <a:t>that </a:t>
            </a:r>
            <a:r>
              <a:rPr lang="en-US" dirty="0"/>
              <a:t>two regions are </a:t>
            </a:r>
            <a:r>
              <a:rPr lang="en-US" dirty="0" smtClean="0"/>
              <a:t>connected</a:t>
            </a:r>
            <a:endParaRPr lang="hr-HR" dirty="0" smtClean="0"/>
          </a:p>
          <a:p>
            <a:endParaRPr lang="hr-HR" dirty="0" smtClean="0"/>
          </a:p>
          <a:p>
            <a:r>
              <a:rPr lang="hr-HR" dirty="0" err="1" smtClean="0"/>
              <a:t>Main</a:t>
            </a:r>
            <a:r>
              <a:rPr lang="hr-HR" dirty="0" smtClean="0"/>
              <a:t> </a:t>
            </a:r>
            <a:r>
              <a:rPr lang="hr-HR" dirty="0" err="1" smtClean="0"/>
              <a:t>limitations</a:t>
            </a:r>
            <a:r>
              <a:rPr lang="hr-HR" dirty="0" smtClean="0"/>
              <a:t>: signal </a:t>
            </a:r>
            <a:r>
              <a:rPr lang="hr-HR" dirty="0" err="1" smtClean="0"/>
              <a:t>loss</a:t>
            </a:r>
            <a:r>
              <a:rPr lang="hr-HR" dirty="0" smtClean="0"/>
              <a:t> </a:t>
            </a:r>
            <a:r>
              <a:rPr lang="hr-HR" dirty="0" err="1" smtClean="0"/>
              <a:t>and</a:t>
            </a:r>
            <a:r>
              <a:rPr lang="hr-HR" dirty="0" smtClean="0"/>
              <a:t> </a:t>
            </a:r>
            <a:r>
              <a:rPr lang="en-US" dirty="0">
                <a:solidFill>
                  <a:srgbClr val="FFFF00"/>
                </a:solidFill>
              </a:rPr>
              <a:t>difficulty resolving small tracts as they cross </a:t>
            </a:r>
            <a:r>
              <a:rPr lang="en-US" dirty="0" smtClean="0">
                <a:solidFill>
                  <a:srgbClr val="FFFF00"/>
                </a:solidFill>
              </a:rPr>
              <a:t>large</a:t>
            </a:r>
            <a:r>
              <a:rPr lang="hr-HR" dirty="0" smtClean="0">
                <a:solidFill>
                  <a:srgbClr val="FFFF00"/>
                </a:solidFill>
              </a:rPr>
              <a:t> </a:t>
            </a:r>
            <a:r>
              <a:rPr lang="en-US" dirty="0" smtClean="0">
                <a:solidFill>
                  <a:srgbClr val="FFFF00"/>
                </a:solidFill>
              </a:rPr>
              <a:t>tracts</a:t>
            </a:r>
            <a:r>
              <a:rPr lang="hr-HR" dirty="0" smtClean="0"/>
              <a:t> (</a:t>
            </a:r>
            <a:r>
              <a:rPr lang="hr-HR" dirty="0"/>
              <a:t>a</a:t>
            </a:r>
            <a:r>
              <a:rPr lang="en-US" dirty="0" smtClean="0"/>
              <a:t> </a:t>
            </a:r>
            <a:r>
              <a:rPr lang="en-US" dirty="0"/>
              <a:t>given voxel can contain several small fiber </a:t>
            </a:r>
            <a:r>
              <a:rPr lang="en-US" dirty="0" smtClean="0"/>
              <a:t>tracts</a:t>
            </a:r>
            <a:r>
              <a:rPr lang="hr-HR" dirty="0"/>
              <a:t> </a:t>
            </a:r>
            <a:r>
              <a:rPr lang="hr-HR" dirty="0" smtClean="0"/>
              <a:t>c</a:t>
            </a:r>
            <a:r>
              <a:rPr lang="en-US" dirty="0" err="1" smtClean="0"/>
              <a:t>oursing</a:t>
            </a:r>
            <a:r>
              <a:rPr lang="en-US" dirty="0" smtClean="0"/>
              <a:t> </a:t>
            </a:r>
            <a:r>
              <a:rPr lang="en-US" dirty="0"/>
              <a:t>in multiple </a:t>
            </a:r>
            <a:r>
              <a:rPr lang="en-US" dirty="0" smtClean="0"/>
              <a:t>directions</a:t>
            </a:r>
            <a:r>
              <a:rPr lang="hr-HR" dirty="0" smtClean="0"/>
              <a:t>:</a:t>
            </a:r>
            <a:r>
              <a:rPr lang="en-US" dirty="0" smtClean="0"/>
              <a:t> </a:t>
            </a:r>
            <a:r>
              <a:rPr lang="hr-HR" dirty="0"/>
              <a:t>t</a:t>
            </a:r>
            <a:r>
              <a:rPr lang="en-US" dirty="0" smtClean="0"/>
              <a:t>his </a:t>
            </a:r>
            <a:r>
              <a:rPr lang="en-US" dirty="0"/>
              <a:t>can lead to an </a:t>
            </a:r>
            <a:r>
              <a:rPr lang="en-US" dirty="0" smtClean="0"/>
              <a:t>incorrect</a:t>
            </a:r>
            <a:r>
              <a:rPr lang="hr-HR" dirty="0" smtClean="0"/>
              <a:t> </a:t>
            </a:r>
            <a:r>
              <a:rPr lang="en-US" dirty="0" smtClean="0"/>
              <a:t>measure </a:t>
            </a:r>
            <a:r>
              <a:rPr lang="en-US" dirty="0"/>
              <a:t>of the principal diffusion direction for </a:t>
            </a:r>
            <a:r>
              <a:rPr lang="en-US" dirty="0" smtClean="0"/>
              <a:t>a</a:t>
            </a:r>
            <a:r>
              <a:rPr lang="hr-HR" dirty="0" smtClean="0"/>
              <a:t> </a:t>
            </a:r>
            <a:r>
              <a:rPr lang="en-US" dirty="0" smtClean="0"/>
              <a:t>particular </a:t>
            </a:r>
            <a:r>
              <a:rPr lang="en-US" dirty="0"/>
              <a:t>tract, </a:t>
            </a:r>
            <a:r>
              <a:rPr lang="en-US" u="sng" dirty="0" smtClean="0"/>
              <a:t>resulting </a:t>
            </a:r>
            <a:r>
              <a:rPr lang="en-US" u="sng" dirty="0"/>
              <a:t>in both false positives and </a:t>
            </a:r>
            <a:r>
              <a:rPr lang="en-US" u="sng" dirty="0" smtClean="0"/>
              <a:t>false</a:t>
            </a:r>
            <a:r>
              <a:rPr lang="hr-HR" u="sng" dirty="0" smtClean="0"/>
              <a:t> </a:t>
            </a:r>
            <a:r>
              <a:rPr lang="en-US" u="sng" dirty="0" smtClean="0"/>
              <a:t>negatives</a:t>
            </a:r>
            <a:r>
              <a:rPr lang="en-US" dirty="0"/>
              <a:t>, making it difficult to discern crossing or ‘‘kissing</a:t>
            </a:r>
            <a:r>
              <a:rPr lang="en-US" dirty="0" smtClean="0"/>
              <a:t>’’</a:t>
            </a:r>
            <a:r>
              <a:rPr lang="hr-HR" dirty="0" smtClean="0"/>
              <a:t> </a:t>
            </a:r>
            <a:r>
              <a:rPr lang="en-US" dirty="0" smtClean="0"/>
              <a:t>fibers</a:t>
            </a:r>
            <a:r>
              <a:rPr lang="hr-HR" dirty="0" smtClean="0"/>
              <a:t>)</a:t>
            </a:r>
            <a:endParaRPr lang="en-US" dirty="0"/>
          </a:p>
        </p:txBody>
      </p:sp>
    </p:spTree>
    <p:extLst>
      <p:ext uri="{BB962C8B-B14F-4D97-AF65-F5344CB8AC3E}">
        <p14:creationId xmlns:p14="http://schemas.microsoft.com/office/powerpoint/2010/main" val="3014936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826261"/>
            <a:ext cx="785055" cy="519684"/>
          </a:xfrm>
          <a:prstGeom prst="rect">
            <a:avLst/>
          </a:prstGeom>
        </p:spPr>
      </p:pic>
      <p:pic>
        <p:nvPicPr>
          <p:cNvPr id="4" name="Picture 7" descr="BrodmannL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538" y="1556792"/>
            <a:ext cx="4716462" cy="3354387"/>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34"/>
          <p:cNvSpPr txBox="1">
            <a:spLocks noChangeArrowheads="1"/>
          </p:cNvSpPr>
          <p:nvPr/>
        </p:nvSpPr>
        <p:spPr bwMode="auto">
          <a:xfrm rot="-1399395">
            <a:off x="7862453" y="4125527"/>
            <a:ext cx="1223962" cy="307777"/>
          </a:xfrm>
          <a:prstGeom prst="rect">
            <a:avLst/>
          </a:prstGeom>
          <a:noFill/>
          <a:ln>
            <a:noFill/>
          </a:ln>
          <a:effectLst/>
          <a:extLst/>
        </p:spPr>
        <p:txBody>
          <a:bodyPr>
            <a:spAutoFit/>
          </a:bodyPr>
          <a:lstStyle/>
          <a:p>
            <a:pPr fontAlgn="base">
              <a:spcBef>
                <a:spcPct val="0"/>
              </a:spcBef>
              <a:spcAft>
                <a:spcPct val="0"/>
              </a:spcAft>
            </a:pPr>
            <a:r>
              <a:rPr lang="hr-HR" sz="1400" dirty="0" smtClean="0">
                <a:solidFill>
                  <a:schemeClr val="bg1"/>
                </a:solidFill>
                <a:latin typeface="Bookman Old Style" pitchFamily="18" charset="0"/>
              </a:rPr>
              <a:t>“ŠTO” put</a:t>
            </a:r>
          </a:p>
        </p:txBody>
      </p:sp>
      <p:pic>
        <p:nvPicPr>
          <p:cNvPr id="52" name="Picture 4" descr="hoppervisualo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458" y="5719466"/>
            <a:ext cx="693618" cy="6472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880" y="1453683"/>
            <a:ext cx="1005249" cy="1831301"/>
          </a:xfrm>
          <a:prstGeom prst="rect">
            <a:avLst/>
          </a:prstGeom>
        </p:spPr>
      </p:pic>
      <p:sp>
        <p:nvSpPr>
          <p:cNvPr id="5" name="Rectangle 2"/>
          <p:cNvSpPr>
            <a:spLocks noGrp="1" noChangeArrowheads="1"/>
          </p:cNvSpPr>
          <p:nvPr>
            <p:ph type="title"/>
          </p:nvPr>
        </p:nvSpPr>
        <p:spPr>
          <a:xfrm>
            <a:off x="180528" y="-7937"/>
            <a:ext cx="9144000" cy="769937"/>
          </a:xfrm>
        </p:spPr>
        <p:txBody>
          <a:bodyPr>
            <a:normAutofit/>
          </a:bodyPr>
          <a:lstStyle/>
          <a:p>
            <a:pPr algn="l"/>
            <a:r>
              <a:rPr lang="hr-HR" b="1" dirty="0" smtClean="0">
                <a:solidFill>
                  <a:srgbClr val="FFFF00"/>
                </a:solidFill>
              </a:rPr>
              <a:t>Mreža prepoznavanja objekata i lica</a:t>
            </a:r>
            <a:endParaRPr lang="en-GB" b="1" dirty="0">
              <a:solidFill>
                <a:srgbClr val="FFFF00"/>
              </a:solidFill>
            </a:endParaRPr>
          </a:p>
        </p:txBody>
      </p:sp>
      <p:sp>
        <p:nvSpPr>
          <p:cNvPr id="6" name="Rectangle 3"/>
          <p:cNvSpPr txBox="1">
            <a:spLocks noChangeArrowheads="1"/>
          </p:cNvSpPr>
          <p:nvPr/>
        </p:nvSpPr>
        <p:spPr>
          <a:xfrm>
            <a:off x="11460" y="811879"/>
            <a:ext cx="4648200" cy="75042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 typeface="Symbol" pitchFamily="18" charset="2"/>
              <a:buChar char="®"/>
            </a:pPr>
            <a:r>
              <a:rPr lang="hr-HR" sz="2400" dirty="0" smtClean="0">
                <a:solidFill>
                  <a:schemeClr val="bg1"/>
                </a:solidFill>
                <a:sym typeface="Symbol" pitchFamily="18" charset="2"/>
              </a:rPr>
              <a:t>2 epicentra: </a:t>
            </a:r>
            <a:r>
              <a:rPr lang="hr-HR" sz="2400" b="1" u="sng" dirty="0" smtClean="0">
                <a:solidFill>
                  <a:srgbClr val="FFFF00"/>
                </a:solidFill>
                <a:sym typeface="Symbol" pitchFamily="18" charset="2"/>
              </a:rPr>
              <a:t>lateralna temporalna</a:t>
            </a:r>
            <a:r>
              <a:rPr lang="hr-HR" sz="2400" dirty="0" smtClean="0">
                <a:solidFill>
                  <a:schemeClr val="bg1"/>
                </a:solidFill>
                <a:sym typeface="Symbol" pitchFamily="18" charset="2"/>
              </a:rPr>
              <a:t> i </a:t>
            </a:r>
            <a:r>
              <a:rPr lang="hr-HR" sz="2400" b="1" u="sng" dirty="0" err="1" smtClean="0">
                <a:solidFill>
                  <a:srgbClr val="FFFF00"/>
                </a:solidFill>
                <a:sym typeface="Symbol" pitchFamily="18" charset="2"/>
              </a:rPr>
              <a:t>temporopolarna</a:t>
            </a:r>
            <a:r>
              <a:rPr lang="hr-HR" sz="2400" dirty="0" smtClean="0">
                <a:solidFill>
                  <a:schemeClr val="bg1"/>
                </a:solidFill>
                <a:sym typeface="Symbol" pitchFamily="18" charset="2"/>
              </a:rPr>
              <a:t> moždana kora</a:t>
            </a:r>
          </a:p>
        </p:txBody>
      </p:sp>
      <p:pic>
        <p:nvPicPr>
          <p:cNvPr id="13" name="Picture 9" descr="bd06716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4276" y="4204320"/>
            <a:ext cx="2921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myp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6136" y="4279416"/>
            <a:ext cx="216377" cy="3185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5"/>
          <p:cNvSpPr txBox="1">
            <a:spLocks noChangeArrowheads="1"/>
          </p:cNvSpPr>
          <p:nvPr/>
        </p:nvSpPr>
        <p:spPr bwMode="auto">
          <a:xfrm>
            <a:off x="8028384" y="3127288"/>
            <a:ext cx="437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hr-HR" b="1" dirty="0" smtClean="0">
                <a:solidFill>
                  <a:srgbClr val="FF0000"/>
                </a:solidFill>
              </a:rPr>
              <a:t>V3</a:t>
            </a:r>
            <a:endParaRPr lang="en-GB" b="1" dirty="0" smtClean="0">
              <a:solidFill>
                <a:srgbClr val="FF0000"/>
              </a:solidFill>
            </a:endParaRPr>
          </a:p>
        </p:txBody>
      </p:sp>
      <p:sp>
        <p:nvSpPr>
          <p:cNvPr id="17" name="Text Box 16"/>
          <p:cNvSpPr txBox="1">
            <a:spLocks noChangeArrowheads="1"/>
          </p:cNvSpPr>
          <p:nvPr/>
        </p:nvSpPr>
        <p:spPr bwMode="auto">
          <a:xfrm>
            <a:off x="8668527" y="3143665"/>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hr-HR" b="1" dirty="0" smtClean="0">
                <a:solidFill>
                  <a:schemeClr val="bg1"/>
                </a:solidFill>
              </a:rPr>
              <a:t>V2</a:t>
            </a:r>
            <a:endParaRPr lang="en-GB" b="1" dirty="0" smtClean="0">
              <a:solidFill>
                <a:schemeClr val="bg1"/>
              </a:solidFill>
            </a:endParaRPr>
          </a:p>
        </p:txBody>
      </p:sp>
      <p:pic>
        <p:nvPicPr>
          <p:cNvPr id="18" name="Picture 17" descr="hh01669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8976" y="3761581"/>
            <a:ext cx="457200" cy="398463"/>
          </a:xfrm>
          <a:prstGeom prst="rect">
            <a:avLst/>
          </a:prstGeom>
          <a:noFill/>
          <a:effectLst>
            <a:outerShdw blurRad="508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sp>
        <p:nvSpPr>
          <p:cNvPr id="21" name="Text Box 23"/>
          <p:cNvSpPr txBox="1">
            <a:spLocks noChangeArrowheads="1"/>
          </p:cNvSpPr>
          <p:nvPr/>
        </p:nvSpPr>
        <p:spPr bwMode="auto">
          <a:xfrm>
            <a:off x="7164288" y="3199296"/>
            <a:ext cx="3145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hr-HR" b="1" dirty="0" smtClean="0">
                <a:solidFill>
                  <a:schemeClr val="bg1"/>
                </a:solidFill>
              </a:rPr>
              <a:t>R</a:t>
            </a:r>
            <a:endParaRPr lang="en-GB" b="1" dirty="0" smtClean="0">
              <a:solidFill>
                <a:schemeClr val="bg1"/>
              </a:solidFill>
            </a:endParaRPr>
          </a:p>
        </p:txBody>
      </p:sp>
      <p:sp>
        <p:nvSpPr>
          <p:cNvPr id="22" name="Text Box 26"/>
          <p:cNvSpPr txBox="1">
            <a:spLocks noChangeArrowheads="1"/>
          </p:cNvSpPr>
          <p:nvPr/>
        </p:nvSpPr>
        <p:spPr bwMode="auto">
          <a:xfrm>
            <a:off x="7749554" y="3192624"/>
            <a:ext cx="3145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hr-HR" b="1" dirty="0" smtClean="0">
                <a:solidFill>
                  <a:schemeClr val="bg1"/>
                </a:solidFill>
              </a:rPr>
              <a:t>R</a:t>
            </a:r>
            <a:endParaRPr lang="en-GB" b="1" dirty="0" smtClean="0">
              <a:solidFill>
                <a:schemeClr val="bg1"/>
              </a:solidFill>
            </a:endParaRPr>
          </a:p>
        </p:txBody>
      </p:sp>
      <p:sp>
        <p:nvSpPr>
          <p:cNvPr id="23" name="Text Box 27"/>
          <p:cNvSpPr txBox="1">
            <a:spLocks noChangeArrowheads="1"/>
          </p:cNvSpPr>
          <p:nvPr/>
        </p:nvSpPr>
        <p:spPr bwMode="auto">
          <a:xfrm>
            <a:off x="7851080" y="3408646"/>
            <a:ext cx="3145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hr-HR" b="1" dirty="0" smtClean="0">
                <a:solidFill>
                  <a:schemeClr val="accent2">
                    <a:lumMod val="75000"/>
                  </a:schemeClr>
                </a:solidFill>
              </a:rPr>
              <a:t>R</a:t>
            </a:r>
            <a:endParaRPr lang="en-GB" b="1" dirty="0" smtClean="0">
              <a:solidFill>
                <a:schemeClr val="accent2">
                  <a:lumMod val="75000"/>
                </a:schemeClr>
              </a:solidFill>
            </a:endParaRPr>
          </a:p>
        </p:txBody>
      </p:sp>
      <p:sp>
        <p:nvSpPr>
          <p:cNvPr id="24" name="AutoShape 29"/>
          <p:cNvSpPr>
            <a:spLocks noChangeArrowheads="1"/>
          </p:cNvSpPr>
          <p:nvPr/>
        </p:nvSpPr>
        <p:spPr bwMode="auto">
          <a:xfrm rot="20904317">
            <a:off x="6044019" y="4015854"/>
            <a:ext cx="2724314" cy="353431"/>
          </a:xfrm>
          <a:prstGeom prst="leftArrow">
            <a:avLst>
              <a:gd name="adj1" fmla="val 50000"/>
              <a:gd name="adj2" fmla="val 204779"/>
            </a:avLst>
          </a:prstGeom>
          <a:solidFill>
            <a:srgbClr val="FF0000">
              <a:alpha val="75000"/>
            </a:srgbClr>
          </a:solidFill>
          <a:ln w="9525">
            <a:solidFill>
              <a:srgbClr val="FF0000"/>
            </a:solidFill>
            <a:miter lim="800000"/>
            <a:headEnd/>
            <a:tailEnd/>
          </a:ln>
          <a:effectLst/>
          <a:extLst/>
        </p:spPr>
        <p:txBody>
          <a:bodyPr wrap="none" anchor="ctr"/>
          <a:lstStyle/>
          <a:p>
            <a:pPr eaLnBrk="0" fontAlgn="base" hangingPunct="0">
              <a:spcBef>
                <a:spcPct val="0"/>
              </a:spcBef>
              <a:spcAft>
                <a:spcPct val="0"/>
              </a:spcAft>
            </a:pPr>
            <a:endParaRPr lang="hr-HR" sz="2400" smtClean="0">
              <a:solidFill>
                <a:schemeClr val="bg1"/>
              </a:solidFill>
              <a:latin typeface="Times New Roman" pitchFamily="18" charset="0"/>
            </a:endParaRPr>
          </a:p>
        </p:txBody>
      </p:sp>
      <p:sp>
        <p:nvSpPr>
          <p:cNvPr id="27" name="Text Box 33"/>
          <p:cNvSpPr txBox="1">
            <a:spLocks noChangeArrowheads="1"/>
          </p:cNvSpPr>
          <p:nvPr/>
        </p:nvSpPr>
        <p:spPr bwMode="auto">
          <a:xfrm rot="3420522">
            <a:off x="8031952" y="2767926"/>
            <a:ext cx="1676400" cy="307777"/>
          </a:xfrm>
          <a:prstGeom prst="rect">
            <a:avLst/>
          </a:prstGeom>
          <a:noFill/>
          <a:ln>
            <a:noFill/>
          </a:ln>
          <a:effectLst/>
          <a:extLst/>
        </p:spPr>
        <p:txBody>
          <a:bodyPr>
            <a:spAutoFit/>
          </a:bodyPr>
          <a:lstStyle/>
          <a:p>
            <a:pPr fontAlgn="base">
              <a:spcBef>
                <a:spcPct val="0"/>
              </a:spcBef>
              <a:spcAft>
                <a:spcPct val="0"/>
              </a:spcAft>
            </a:pPr>
            <a:r>
              <a:rPr lang="hr-HR" sz="1400" dirty="0" smtClean="0">
                <a:solidFill>
                  <a:schemeClr val="bg1"/>
                </a:solidFill>
                <a:latin typeface="Bookman Old Style" pitchFamily="18" charset="0"/>
              </a:rPr>
              <a:t>“GDJE” put</a:t>
            </a:r>
          </a:p>
        </p:txBody>
      </p:sp>
      <p:pic>
        <p:nvPicPr>
          <p:cNvPr id="31" name="Picture 38" descr="V3dynamicfor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70824" y="2868464"/>
            <a:ext cx="396977" cy="288801"/>
          </a:xfrm>
          <a:prstGeom prst="rect">
            <a:avLst/>
          </a:prstGeom>
          <a:gradFill>
            <a:gsLst>
              <a:gs pos="0">
                <a:schemeClr val="accent1">
                  <a:tint val="66000"/>
                  <a:satMod val="160000"/>
                  <a:alpha val="88000"/>
                </a:schemeClr>
              </a:gs>
              <a:gs pos="50000">
                <a:schemeClr val="accent1">
                  <a:tint val="44500"/>
                  <a:satMod val="160000"/>
                </a:schemeClr>
              </a:gs>
              <a:gs pos="100000">
                <a:schemeClr val="accent1">
                  <a:tint val="23500"/>
                  <a:satMod val="160000"/>
                </a:schemeClr>
              </a:gs>
            </a:gsLst>
            <a:lin ang="5400000" scaled="0"/>
          </a:gradFill>
          <a:extLst/>
        </p:spPr>
      </p:pic>
      <p:pic>
        <p:nvPicPr>
          <p:cNvPr id="32" name="Picture 39" descr="V5mo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00900" y="3415320"/>
            <a:ext cx="319522" cy="237877"/>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AutoShape 12"/>
          <p:cNvCxnSpPr>
            <a:cxnSpLocks noChangeShapeType="1"/>
            <a:stCxn id="13" idx="1"/>
          </p:cNvCxnSpPr>
          <p:nvPr/>
        </p:nvCxnSpPr>
        <p:spPr bwMode="auto">
          <a:xfrm rot="10800000" flipV="1">
            <a:off x="6964710" y="4356720"/>
            <a:ext cx="699567" cy="241288"/>
          </a:xfrm>
          <a:prstGeom prst="curvedConnector3">
            <a:avLst>
              <a:gd name="adj1" fmla="val 50000"/>
            </a:avLst>
          </a:prstGeom>
          <a:noFill/>
          <a:ln w="254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13"/>
          <p:cNvCxnSpPr>
            <a:cxnSpLocks noChangeShapeType="1"/>
          </p:cNvCxnSpPr>
          <p:nvPr/>
        </p:nvCxnSpPr>
        <p:spPr bwMode="auto">
          <a:xfrm rot="10800000">
            <a:off x="6036297" y="4397326"/>
            <a:ext cx="623270" cy="197844"/>
          </a:xfrm>
          <a:prstGeom prst="curvedConnector3">
            <a:avLst>
              <a:gd name="adj1" fmla="val 50000"/>
            </a:avLst>
          </a:prstGeom>
          <a:noFill/>
          <a:ln w="254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Picture 10" descr="bd06784_"/>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5856" y="4440200"/>
            <a:ext cx="288853" cy="2677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11694" y="811879"/>
            <a:ext cx="1616737" cy="852742"/>
          </a:xfrm>
          <a:prstGeom prst="rect">
            <a:avLst/>
          </a:prstGeom>
        </p:spPr>
      </p:pic>
      <p:sp>
        <p:nvSpPr>
          <p:cNvPr id="45" name="TextBox 44"/>
          <p:cNvSpPr txBox="1"/>
          <p:nvPr/>
        </p:nvSpPr>
        <p:spPr>
          <a:xfrm>
            <a:off x="7515746" y="1340768"/>
            <a:ext cx="728662" cy="276999"/>
          </a:xfrm>
          <a:prstGeom prst="rect">
            <a:avLst/>
          </a:prstGeom>
          <a:noFill/>
        </p:spPr>
        <p:txBody>
          <a:bodyPr wrap="square" rtlCol="0">
            <a:spAutoFit/>
          </a:bodyPr>
          <a:lstStyle/>
          <a:p>
            <a:r>
              <a:rPr lang="hr-HR" sz="1200" dirty="0" smtClean="0"/>
              <a:t>LICA</a:t>
            </a:r>
            <a:endParaRPr lang="hr-HR" sz="1200" dirty="0"/>
          </a:p>
        </p:txBody>
      </p:sp>
      <p:sp>
        <p:nvSpPr>
          <p:cNvPr id="47" name="TextBox 46"/>
          <p:cNvSpPr txBox="1"/>
          <p:nvPr/>
        </p:nvSpPr>
        <p:spPr>
          <a:xfrm>
            <a:off x="6367673" y="1279793"/>
            <a:ext cx="728662" cy="276999"/>
          </a:xfrm>
          <a:prstGeom prst="rect">
            <a:avLst/>
          </a:prstGeom>
          <a:noFill/>
        </p:spPr>
        <p:txBody>
          <a:bodyPr wrap="square" rtlCol="0">
            <a:spAutoFit/>
          </a:bodyPr>
          <a:lstStyle/>
          <a:p>
            <a:r>
              <a:rPr lang="hr-HR" sz="1200" dirty="0" smtClean="0">
                <a:solidFill>
                  <a:schemeClr val="bg1"/>
                </a:solidFill>
              </a:rPr>
              <a:t>ALATI</a:t>
            </a:r>
            <a:endParaRPr lang="hr-HR" sz="1200" dirty="0">
              <a:solidFill>
                <a:schemeClr val="bg1"/>
              </a:solidFill>
            </a:endParaRPr>
          </a:p>
        </p:txBody>
      </p:sp>
      <p:pic>
        <p:nvPicPr>
          <p:cNvPr id="48" name="Picture 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78053" y="826261"/>
            <a:ext cx="1334219" cy="838360"/>
          </a:xfrm>
          <a:prstGeom prst="rect">
            <a:avLst/>
          </a:prstGeom>
        </p:spPr>
      </p:pic>
      <p:sp>
        <p:nvSpPr>
          <p:cNvPr id="49" name="TextBox 48"/>
          <p:cNvSpPr txBox="1"/>
          <p:nvPr/>
        </p:nvSpPr>
        <p:spPr>
          <a:xfrm>
            <a:off x="4644008" y="1412776"/>
            <a:ext cx="917178" cy="276999"/>
          </a:xfrm>
          <a:prstGeom prst="rect">
            <a:avLst/>
          </a:prstGeom>
          <a:noFill/>
        </p:spPr>
        <p:txBody>
          <a:bodyPr wrap="square" rtlCol="0">
            <a:spAutoFit/>
          </a:bodyPr>
          <a:lstStyle/>
          <a:p>
            <a:r>
              <a:rPr lang="hr-HR" sz="1200" dirty="0" smtClean="0"/>
              <a:t>ŽIVOTINJE</a:t>
            </a:r>
            <a:endParaRPr lang="hr-HR" sz="1200" dirty="0"/>
          </a:p>
        </p:txBody>
      </p:sp>
      <p:sp>
        <p:nvSpPr>
          <p:cNvPr id="29" name="Rectangle 3"/>
          <p:cNvSpPr txBox="1">
            <a:spLocks noChangeArrowheads="1"/>
          </p:cNvSpPr>
          <p:nvPr/>
        </p:nvSpPr>
        <p:spPr>
          <a:xfrm>
            <a:off x="-65975" y="3582825"/>
            <a:ext cx="3012051" cy="12068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 typeface="Symbol" pitchFamily="18" charset="2"/>
              <a:buChar char="®"/>
            </a:pPr>
            <a:r>
              <a:rPr lang="hr-HR" sz="1800" dirty="0" smtClean="0">
                <a:solidFill>
                  <a:schemeClr val="bg1"/>
                </a:solidFill>
                <a:sym typeface="Symbol" pitchFamily="18" charset="2"/>
              </a:rPr>
              <a:t>BA37 i 20 (prednji i srednji dio </a:t>
            </a:r>
            <a:r>
              <a:rPr lang="hr-HR" sz="1800" dirty="0" err="1" smtClean="0">
                <a:solidFill>
                  <a:schemeClr val="bg1"/>
                </a:solidFill>
                <a:sym typeface="Symbol" pitchFamily="18" charset="2"/>
              </a:rPr>
              <a:t>fuziformne</a:t>
            </a:r>
            <a:r>
              <a:rPr lang="hr-HR" sz="1800" dirty="0" smtClean="0">
                <a:solidFill>
                  <a:schemeClr val="bg1"/>
                </a:solidFill>
                <a:sym typeface="Symbol" pitchFamily="18" charset="2"/>
              </a:rPr>
              <a:t> vijuge – percepcija objekata i lica), granica BA19 i BA37 – percepcija Riječi</a:t>
            </a:r>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512" y="1504978"/>
            <a:ext cx="3347864" cy="2079225"/>
          </a:xfrm>
          <a:prstGeom prst="rect">
            <a:avLst/>
          </a:prstGeom>
        </p:spPr>
      </p:pic>
      <p:sp>
        <p:nvSpPr>
          <p:cNvPr id="33" name="AutoShape 29"/>
          <p:cNvSpPr>
            <a:spLocks noChangeArrowheads="1"/>
          </p:cNvSpPr>
          <p:nvPr/>
        </p:nvSpPr>
        <p:spPr bwMode="auto">
          <a:xfrm rot="3262575">
            <a:off x="7723383" y="2886357"/>
            <a:ext cx="1459165" cy="353431"/>
          </a:xfrm>
          <a:prstGeom prst="leftArrow">
            <a:avLst>
              <a:gd name="adj1" fmla="val 50000"/>
              <a:gd name="adj2" fmla="val 204779"/>
            </a:avLst>
          </a:prstGeom>
          <a:solidFill>
            <a:srgbClr val="00B050">
              <a:alpha val="75000"/>
            </a:srgbClr>
          </a:solidFill>
          <a:ln w="9525">
            <a:solidFill>
              <a:srgbClr val="00B050"/>
            </a:solidFill>
            <a:miter lim="800000"/>
            <a:headEnd/>
            <a:tailEnd/>
          </a:ln>
          <a:effectLst/>
          <a:extLst/>
        </p:spPr>
        <p:txBody>
          <a:bodyPr wrap="none" anchor="ctr"/>
          <a:lstStyle/>
          <a:p>
            <a:pPr eaLnBrk="0" fontAlgn="base" hangingPunct="0">
              <a:spcBef>
                <a:spcPct val="0"/>
              </a:spcBef>
              <a:spcAft>
                <a:spcPct val="0"/>
              </a:spcAft>
            </a:pPr>
            <a:endParaRPr lang="hr-HR" sz="2400" smtClean="0">
              <a:solidFill>
                <a:schemeClr val="bg1"/>
              </a:solidFill>
              <a:latin typeface="Times New Roman" pitchFamily="18" charset="0"/>
            </a:endParaRPr>
          </a:p>
        </p:txBody>
      </p:sp>
      <p:sp>
        <p:nvSpPr>
          <p:cNvPr id="34" name="Text Box 15"/>
          <p:cNvSpPr txBox="1">
            <a:spLocks noChangeArrowheads="1"/>
          </p:cNvSpPr>
          <p:nvPr/>
        </p:nvSpPr>
        <p:spPr bwMode="auto">
          <a:xfrm>
            <a:off x="7452320" y="3534259"/>
            <a:ext cx="437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hr-HR" b="1" dirty="0" smtClean="0">
                <a:solidFill>
                  <a:srgbClr val="FF0000"/>
                </a:solidFill>
              </a:rPr>
              <a:t>V5</a:t>
            </a:r>
            <a:endParaRPr lang="en-GB" b="1" dirty="0" smtClean="0">
              <a:solidFill>
                <a:srgbClr val="FF0000"/>
              </a:solidFill>
            </a:endParaRPr>
          </a:p>
        </p:txBody>
      </p:sp>
      <p:sp>
        <p:nvSpPr>
          <p:cNvPr id="35" name="Text Box 16"/>
          <p:cNvSpPr txBox="1">
            <a:spLocks noChangeArrowheads="1"/>
          </p:cNvSpPr>
          <p:nvPr/>
        </p:nvSpPr>
        <p:spPr bwMode="auto">
          <a:xfrm>
            <a:off x="870248" y="2867745"/>
            <a:ext cx="53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hr-HR" b="1" dirty="0" smtClean="0">
                <a:solidFill>
                  <a:srgbClr val="FF0000"/>
                </a:solidFill>
              </a:rPr>
              <a:t>V4</a:t>
            </a:r>
            <a:endParaRPr lang="en-GB" b="1" dirty="0" smtClean="0">
              <a:solidFill>
                <a:srgbClr val="FF0000"/>
              </a:solidFill>
            </a:endParaRPr>
          </a:p>
        </p:txBody>
      </p:sp>
      <p:sp>
        <p:nvSpPr>
          <p:cNvPr id="19" name="Oval 18"/>
          <p:cNvSpPr/>
          <p:nvPr/>
        </p:nvSpPr>
        <p:spPr>
          <a:xfrm>
            <a:off x="6620711" y="1052736"/>
            <a:ext cx="237636" cy="192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42" name="Oval 41"/>
          <p:cNvSpPr/>
          <p:nvPr/>
        </p:nvSpPr>
        <p:spPr>
          <a:xfrm>
            <a:off x="7500900" y="1183561"/>
            <a:ext cx="237636" cy="192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43" name="Oval 42"/>
          <p:cNvSpPr/>
          <p:nvPr/>
        </p:nvSpPr>
        <p:spPr>
          <a:xfrm>
            <a:off x="8510828" y="1436095"/>
            <a:ext cx="237636" cy="192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50" name="Oval 49"/>
          <p:cNvSpPr/>
          <p:nvPr/>
        </p:nvSpPr>
        <p:spPr>
          <a:xfrm>
            <a:off x="8506554" y="1183560"/>
            <a:ext cx="237636" cy="192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39" name="Oval 38"/>
          <p:cNvSpPr/>
          <p:nvPr/>
        </p:nvSpPr>
        <p:spPr>
          <a:xfrm>
            <a:off x="7461522" y="1903152"/>
            <a:ext cx="576064" cy="617562"/>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41" name="Oval 40"/>
          <p:cNvSpPr/>
          <p:nvPr/>
        </p:nvSpPr>
        <p:spPr>
          <a:xfrm>
            <a:off x="6705711" y="3456460"/>
            <a:ext cx="746609" cy="678940"/>
          </a:xfrm>
          <a:prstGeom prst="ellipse">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pic>
        <p:nvPicPr>
          <p:cNvPr id="51" name="Picture 50" descr="hh01669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6020" y="3566009"/>
            <a:ext cx="228601" cy="199232"/>
          </a:xfrm>
          <a:prstGeom prst="rect">
            <a:avLst/>
          </a:prstGeom>
          <a:noFill/>
          <a:effectLst>
            <a:outerShdw blurRad="508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10599" y="2047168"/>
            <a:ext cx="277910" cy="385540"/>
          </a:xfrm>
          <a:prstGeom prst="rect">
            <a:avLst/>
          </a:prstGeom>
          <a:solidFill>
            <a:schemeClr val="accent1">
              <a:alpha val="25000"/>
            </a:schemeClr>
          </a:solidFill>
        </p:spPr>
      </p:pic>
      <p:pic>
        <p:nvPicPr>
          <p:cNvPr id="53" name="Picture 3" descr="facialrecogntes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82130" y="3284984"/>
            <a:ext cx="1445854" cy="18794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99404" y="4365104"/>
            <a:ext cx="864096" cy="543670"/>
          </a:xfrm>
          <a:prstGeom prst="rect">
            <a:avLst/>
          </a:prstGeom>
        </p:spPr>
      </p:pic>
      <p:pic>
        <p:nvPicPr>
          <p:cNvPr id="11" name="Picture 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93367" y="5313103"/>
            <a:ext cx="1281877" cy="1544897"/>
          </a:xfrm>
          <a:prstGeom prst="rect">
            <a:avLst/>
          </a:prstGeom>
        </p:spPr>
      </p:pic>
      <p:sp>
        <p:nvSpPr>
          <p:cNvPr id="20" name="TextBox 19"/>
          <p:cNvSpPr txBox="1"/>
          <p:nvPr/>
        </p:nvSpPr>
        <p:spPr>
          <a:xfrm>
            <a:off x="7721116" y="1677836"/>
            <a:ext cx="592342" cy="369332"/>
          </a:xfrm>
          <a:prstGeom prst="rect">
            <a:avLst/>
          </a:prstGeom>
          <a:noFill/>
        </p:spPr>
        <p:txBody>
          <a:bodyPr wrap="none" rtlCol="0">
            <a:spAutoFit/>
          </a:bodyPr>
          <a:lstStyle/>
          <a:p>
            <a:r>
              <a:rPr lang="hr-HR" dirty="0" smtClean="0"/>
              <a:t>EGO</a:t>
            </a:r>
            <a:endParaRPr lang="hr-HR" dirty="0"/>
          </a:p>
        </p:txBody>
      </p:sp>
      <p:sp>
        <p:nvSpPr>
          <p:cNvPr id="54" name="TextBox 53"/>
          <p:cNvSpPr txBox="1"/>
          <p:nvPr/>
        </p:nvSpPr>
        <p:spPr>
          <a:xfrm>
            <a:off x="6455518" y="3450186"/>
            <a:ext cx="660502" cy="369332"/>
          </a:xfrm>
          <a:prstGeom prst="rect">
            <a:avLst/>
          </a:prstGeom>
          <a:noFill/>
        </p:spPr>
        <p:txBody>
          <a:bodyPr wrap="none" rtlCol="0">
            <a:spAutoFit/>
          </a:bodyPr>
          <a:lstStyle/>
          <a:p>
            <a:r>
              <a:rPr lang="hr-HR" dirty="0" smtClean="0"/>
              <a:t>ALLO</a:t>
            </a:r>
            <a:endParaRPr lang="hr-HR" dirty="0"/>
          </a:p>
        </p:txBody>
      </p:sp>
      <p:sp>
        <p:nvSpPr>
          <p:cNvPr id="25" name="Curved Down Arrow 24"/>
          <p:cNvSpPr/>
          <p:nvPr/>
        </p:nvSpPr>
        <p:spPr>
          <a:xfrm rot="11024939" flipV="1">
            <a:off x="6512563" y="1630720"/>
            <a:ext cx="1289280" cy="3016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56" name="Curved Down Arrow 55"/>
          <p:cNvSpPr/>
          <p:nvPr/>
        </p:nvSpPr>
        <p:spPr>
          <a:xfrm rot="11024939" flipV="1">
            <a:off x="6083485" y="1766212"/>
            <a:ext cx="1578786" cy="3016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57" name="Curved Down Arrow 56"/>
          <p:cNvSpPr/>
          <p:nvPr/>
        </p:nvSpPr>
        <p:spPr>
          <a:xfrm rot="11024939" flipV="1">
            <a:off x="6364556" y="2037979"/>
            <a:ext cx="1348140" cy="3016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58" name="Curved Down Arrow 57"/>
          <p:cNvSpPr/>
          <p:nvPr/>
        </p:nvSpPr>
        <p:spPr>
          <a:xfrm rot="11024939">
            <a:off x="5033334" y="3845336"/>
            <a:ext cx="1698668" cy="285809"/>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59" name="Curved Down Arrow 58"/>
          <p:cNvSpPr/>
          <p:nvPr/>
        </p:nvSpPr>
        <p:spPr>
          <a:xfrm rot="11024939">
            <a:off x="4920658" y="3640358"/>
            <a:ext cx="2069198" cy="285809"/>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60" name="Curved Down Arrow 59"/>
          <p:cNvSpPr/>
          <p:nvPr/>
        </p:nvSpPr>
        <p:spPr>
          <a:xfrm rot="11024939">
            <a:off x="6085514" y="3848771"/>
            <a:ext cx="967139" cy="310767"/>
          </a:xfrm>
          <a:prstGeom prst="curvedDownArrow">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mc:AlternateContent xmlns:mc="http://schemas.openxmlformats.org/markup-compatibility/2006" xmlns:p14="http://schemas.microsoft.com/office/powerpoint/2010/main">
        <mc:Choice Requires="p14">
          <p:contentPart p14:bwMode="auto" r:id="rId19">
            <p14:nvContentPartPr>
              <p14:cNvPr id="30" name="Ink 29"/>
              <p14:cNvContentPartPr/>
              <p14:nvPr/>
            </p14:nvContentPartPr>
            <p14:xfrm>
              <a:off x="7406176" y="5949280"/>
              <a:ext cx="837348" cy="224690"/>
            </p14:xfrm>
          </p:contentPart>
        </mc:Choice>
        <mc:Fallback xmlns="">
          <p:pic>
            <p:nvPicPr>
              <p:cNvPr id="30" name="Ink 29"/>
              <p:cNvPicPr/>
              <p:nvPr/>
            </p:nvPicPr>
            <p:blipFill>
              <a:blip r:embed="rId20"/>
              <a:stretch>
                <a:fillRect/>
              </a:stretch>
            </p:blipFill>
            <p:spPr>
              <a:xfrm>
                <a:off x="7395016" y="5935957"/>
                <a:ext cx="863268" cy="25097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3" name="Ink 62"/>
              <p14:cNvContentPartPr/>
              <p14:nvPr/>
            </p14:nvContentPartPr>
            <p14:xfrm>
              <a:off x="4506364" y="4725144"/>
              <a:ext cx="190440" cy="362880"/>
            </p14:xfrm>
          </p:contentPart>
        </mc:Choice>
        <mc:Fallback xmlns="">
          <p:pic>
            <p:nvPicPr>
              <p:cNvPr id="63" name="Ink 62"/>
              <p:cNvPicPr/>
              <p:nvPr/>
            </p:nvPicPr>
            <p:blipFill>
              <a:blip r:embed="rId22"/>
              <a:stretch>
                <a:fillRect/>
              </a:stretch>
            </p:blipFill>
            <p:spPr>
              <a:xfrm>
                <a:off x="4493764" y="4712544"/>
                <a:ext cx="215640" cy="380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4" name="Ink 63"/>
              <p14:cNvContentPartPr/>
              <p14:nvPr/>
            </p14:nvContentPartPr>
            <p14:xfrm>
              <a:off x="4137004" y="5301208"/>
              <a:ext cx="662400" cy="347760"/>
            </p14:xfrm>
          </p:contentPart>
        </mc:Choice>
        <mc:Fallback xmlns="">
          <p:pic>
            <p:nvPicPr>
              <p:cNvPr id="64" name="Ink 63"/>
              <p:cNvPicPr/>
              <p:nvPr/>
            </p:nvPicPr>
            <p:blipFill>
              <a:blip r:embed="rId24"/>
              <a:stretch>
                <a:fillRect/>
              </a:stretch>
            </p:blipFill>
            <p:spPr>
              <a:xfrm>
                <a:off x="4124044" y="5288248"/>
                <a:ext cx="687960" cy="373680"/>
              </a:xfrm>
              <a:prstGeom prst="rect">
                <a:avLst/>
              </a:prstGeom>
            </p:spPr>
          </p:pic>
        </mc:Fallback>
      </mc:AlternateContent>
      <p:sp>
        <p:nvSpPr>
          <p:cNvPr id="66" name="TextBox 65"/>
          <p:cNvSpPr txBox="1"/>
          <p:nvPr/>
        </p:nvSpPr>
        <p:spPr>
          <a:xfrm>
            <a:off x="3727116" y="1842324"/>
            <a:ext cx="932544" cy="276999"/>
          </a:xfrm>
          <a:prstGeom prst="rect">
            <a:avLst/>
          </a:prstGeom>
          <a:noFill/>
        </p:spPr>
        <p:txBody>
          <a:bodyPr wrap="square" rtlCol="0">
            <a:spAutoFit/>
          </a:bodyPr>
          <a:lstStyle/>
          <a:p>
            <a:r>
              <a:rPr lang="hr-HR" sz="1200" dirty="0" smtClean="0">
                <a:solidFill>
                  <a:schemeClr val="bg1"/>
                </a:solidFill>
              </a:rPr>
              <a:t>LH čita „H”</a:t>
            </a:r>
            <a:endParaRPr lang="en-US" sz="1200" dirty="0">
              <a:solidFill>
                <a:schemeClr val="bg1"/>
              </a:solidFill>
            </a:endParaRPr>
          </a:p>
        </p:txBody>
      </p:sp>
      <p:sp>
        <p:nvSpPr>
          <p:cNvPr id="67" name="TextBox 66"/>
          <p:cNvSpPr txBox="1"/>
          <p:nvPr/>
        </p:nvSpPr>
        <p:spPr>
          <a:xfrm>
            <a:off x="3491880" y="2591465"/>
            <a:ext cx="1014484" cy="276999"/>
          </a:xfrm>
          <a:prstGeom prst="rect">
            <a:avLst/>
          </a:prstGeom>
          <a:noFill/>
        </p:spPr>
        <p:txBody>
          <a:bodyPr wrap="square" rtlCol="0">
            <a:spAutoFit/>
          </a:bodyPr>
          <a:lstStyle/>
          <a:p>
            <a:r>
              <a:rPr lang="hr-HR" sz="1200" dirty="0" smtClean="0">
                <a:solidFill>
                  <a:schemeClr val="bg1"/>
                </a:solidFill>
              </a:rPr>
              <a:t>DH čita „S”</a:t>
            </a:r>
            <a:endParaRPr lang="en-US" sz="1200" dirty="0">
              <a:solidFill>
                <a:schemeClr val="bg1"/>
              </a:solidFill>
            </a:endParaRPr>
          </a:p>
        </p:txBody>
      </p:sp>
      <mc:AlternateContent xmlns:mc="http://schemas.openxmlformats.org/markup-compatibility/2006" xmlns:p14="http://schemas.microsoft.com/office/powerpoint/2010/main">
        <mc:Choice Requires="p14">
          <p:contentPart p14:bwMode="auto" r:id="rId25">
            <p14:nvContentPartPr>
              <p14:cNvPr id="79" name="Ink 78"/>
              <p14:cNvContentPartPr/>
              <p14:nvPr/>
            </p14:nvContentPartPr>
            <p14:xfrm>
              <a:off x="4415856" y="1772500"/>
              <a:ext cx="1049040" cy="519480"/>
            </p14:xfrm>
          </p:contentPart>
        </mc:Choice>
        <mc:Fallback xmlns="">
          <p:pic>
            <p:nvPicPr>
              <p:cNvPr id="79" name="Ink 78"/>
              <p:cNvPicPr/>
              <p:nvPr/>
            </p:nvPicPr>
            <p:blipFill>
              <a:blip r:embed="rId26"/>
              <a:stretch>
                <a:fillRect/>
              </a:stretch>
            </p:blipFill>
            <p:spPr>
              <a:xfrm>
                <a:off x="4404696" y="1762420"/>
                <a:ext cx="1073880" cy="542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0" name="Ink 79"/>
              <p14:cNvContentPartPr/>
              <p14:nvPr/>
            </p14:nvContentPartPr>
            <p14:xfrm>
              <a:off x="5286336" y="1702300"/>
              <a:ext cx="991440" cy="236880"/>
            </p14:xfrm>
          </p:contentPart>
        </mc:Choice>
        <mc:Fallback xmlns="">
          <p:pic>
            <p:nvPicPr>
              <p:cNvPr id="80" name="Ink 79"/>
              <p:cNvPicPr/>
              <p:nvPr/>
            </p:nvPicPr>
            <p:blipFill>
              <a:blip r:embed="rId28"/>
              <a:stretch>
                <a:fillRect/>
              </a:stretch>
            </p:blipFill>
            <p:spPr>
              <a:xfrm>
                <a:off x="5271936" y="1687922"/>
                <a:ext cx="1019520" cy="26563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7" name="Ink 86"/>
              <p14:cNvContentPartPr/>
              <p14:nvPr/>
            </p14:nvContentPartPr>
            <p14:xfrm>
              <a:off x="4177536" y="3948700"/>
              <a:ext cx="38880" cy="9360"/>
            </p14:xfrm>
          </p:contentPart>
        </mc:Choice>
        <mc:Fallback xmlns="">
          <p:pic>
            <p:nvPicPr>
              <p:cNvPr id="87" name="Ink 86"/>
              <p:cNvPicPr/>
              <p:nvPr/>
            </p:nvPicPr>
            <p:blipFill>
              <a:blip r:embed="rId30"/>
              <a:stretch>
                <a:fillRect/>
              </a:stretch>
            </p:blipFill>
            <p:spPr>
              <a:xfrm>
                <a:off x="4165182" y="3940727"/>
                <a:ext cx="58502"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8" name="Ink 87"/>
              <p14:cNvContentPartPr/>
              <p14:nvPr/>
            </p14:nvContentPartPr>
            <p14:xfrm>
              <a:off x="3544656" y="3851860"/>
              <a:ext cx="592560" cy="340920"/>
            </p14:xfrm>
          </p:contentPart>
        </mc:Choice>
        <mc:Fallback xmlns="">
          <p:pic>
            <p:nvPicPr>
              <p:cNvPr id="88" name="Ink 87"/>
              <p:cNvPicPr/>
              <p:nvPr/>
            </p:nvPicPr>
            <p:blipFill>
              <a:blip r:embed="rId32"/>
              <a:stretch>
                <a:fillRect/>
              </a:stretch>
            </p:blipFill>
            <p:spPr>
              <a:xfrm>
                <a:off x="3536376" y="3838540"/>
                <a:ext cx="61272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9" name="Ink 88"/>
              <p14:cNvContentPartPr/>
              <p14:nvPr/>
            </p14:nvContentPartPr>
            <p14:xfrm>
              <a:off x="3982056" y="3517420"/>
              <a:ext cx="1095840" cy="515160"/>
            </p14:xfrm>
          </p:contentPart>
        </mc:Choice>
        <mc:Fallback xmlns="">
          <p:pic>
            <p:nvPicPr>
              <p:cNvPr id="89" name="Ink 88"/>
              <p:cNvPicPr/>
              <p:nvPr/>
            </p:nvPicPr>
            <p:blipFill>
              <a:blip r:embed="rId34"/>
              <a:stretch>
                <a:fillRect/>
              </a:stretch>
            </p:blipFill>
            <p:spPr>
              <a:xfrm>
                <a:off x="3970536" y="3508060"/>
                <a:ext cx="111852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0" name="Ink 89"/>
              <p14:cNvContentPartPr/>
              <p14:nvPr/>
            </p14:nvContentPartPr>
            <p14:xfrm>
              <a:off x="4275244" y="4581128"/>
              <a:ext cx="340200" cy="1621800"/>
            </p14:xfrm>
          </p:contentPart>
        </mc:Choice>
        <mc:Fallback xmlns="">
          <p:pic>
            <p:nvPicPr>
              <p:cNvPr id="90" name="Ink 89"/>
              <p:cNvPicPr/>
              <p:nvPr/>
            </p:nvPicPr>
            <p:blipFill>
              <a:blip r:embed="rId36"/>
              <a:stretch>
                <a:fillRect/>
              </a:stretch>
            </p:blipFill>
            <p:spPr>
              <a:xfrm>
                <a:off x="4259404" y="4565288"/>
                <a:ext cx="363600" cy="1648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1" name="Ink 90"/>
              <p14:cNvContentPartPr/>
              <p14:nvPr/>
            </p14:nvContentPartPr>
            <p14:xfrm>
              <a:off x="4081776" y="4120780"/>
              <a:ext cx="141840" cy="74160"/>
            </p14:xfrm>
          </p:contentPart>
        </mc:Choice>
        <mc:Fallback xmlns="">
          <p:pic>
            <p:nvPicPr>
              <p:cNvPr id="91" name="Ink 90"/>
              <p:cNvPicPr/>
              <p:nvPr/>
            </p:nvPicPr>
            <p:blipFill>
              <a:blip r:embed="rId38"/>
              <a:stretch>
                <a:fillRect/>
              </a:stretch>
            </p:blipFill>
            <p:spPr>
              <a:xfrm>
                <a:off x="4070256" y="4107460"/>
                <a:ext cx="1656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3" name="Ink 92"/>
              <p14:cNvContentPartPr/>
              <p14:nvPr/>
            </p14:nvContentPartPr>
            <p14:xfrm>
              <a:off x="4425576" y="4043020"/>
              <a:ext cx="2160" cy="9360"/>
            </p14:xfrm>
          </p:contentPart>
        </mc:Choice>
        <mc:Fallback xmlns="">
          <p:pic>
            <p:nvPicPr>
              <p:cNvPr id="93" name="Ink 92"/>
              <p:cNvPicPr/>
              <p:nvPr/>
            </p:nvPicPr>
            <p:blipFill>
              <a:blip r:embed="rId40"/>
              <a:stretch>
                <a:fillRect/>
              </a:stretch>
            </p:blipFill>
            <p:spPr>
              <a:xfrm>
                <a:off x="4412256" y="4030193"/>
                <a:ext cx="27720" cy="3258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4" name="Ink 93"/>
              <p14:cNvContentPartPr/>
              <p14:nvPr/>
            </p14:nvContentPartPr>
            <p14:xfrm>
              <a:off x="5742096" y="4046620"/>
              <a:ext cx="481320" cy="901800"/>
            </p14:xfrm>
          </p:contentPart>
        </mc:Choice>
        <mc:Fallback xmlns="">
          <p:pic>
            <p:nvPicPr>
              <p:cNvPr id="94" name="Ink 93"/>
              <p:cNvPicPr/>
              <p:nvPr/>
            </p:nvPicPr>
            <p:blipFill>
              <a:blip r:embed="rId42"/>
              <a:stretch>
                <a:fillRect/>
              </a:stretch>
            </p:blipFill>
            <p:spPr>
              <a:xfrm>
                <a:off x="5726987" y="4036180"/>
                <a:ext cx="505782" cy="9277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5" name="Ink 94"/>
              <p14:cNvContentPartPr/>
              <p14:nvPr/>
            </p14:nvContentPartPr>
            <p14:xfrm>
              <a:off x="6093816" y="4867420"/>
              <a:ext cx="245520" cy="108000"/>
            </p14:xfrm>
          </p:contentPart>
        </mc:Choice>
        <mc:Fallback xmlns="">
          <p:pic>
            <p:nvPicPr>
              <p:cNvPr id="95" name="Ink 94"/>
              <p:cNvPicPr/>
              <p:nvPr/>
            </p:nvPicPr>
            <p:blipFill>
              <a:blip r:embed="rId44"/>
              <a:stretch>
                <a:fillRect/>
              </a:stretch>
            </p:blipFill>
            <p:spPr>
              <a:xfrm>
                <a:off x="6080496" y="4853380"/>
                <a:ext cx="2736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6" name="Ink 95"/>
              <p14:cNvContentPartPr/>
              <p14:nvPr/>
            </p14:nvContentPartPr>
            <p14:xfrm>
              <a:off x="6342216" y="4885780"/>
              <a:ext cx="47880" cy="108720"/>
            </p14:xfrm>
          </p:contentPart>
        </mc:Choice>
        <mc:Fallback xmlns="">
          <p:pic>
            <p:nvPicPr>
              <p:cNvPr id="96" name="Ink 95"/>
              <p:cNvPicPr/>
              <p:nvPr/>
            </p:nvPicPr>
            <p:blipFill>
              <a:blip r:embed="rId46"/>
              <a:stretch>
                <a:fillRect/>
              </a:stretch>
            </p:blipFill>
            <p:spPr>
              <a:xfrm>
                <a:off x="6329256" y="4874260"/>
                <a:ext cx="662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7" name="Ink 96"/>
              <p14:cNvContentPartPr/>
              <p14:nvPr/>
            </p14:nvContentPartPr>
            <p14:xfrm>
              <a:off x="6522936" y="4905940"/>
              <a:ext cx="192960" cy="95400"/>
            </p14:xfrm>
          </p:contentPart>
        </mc:Choice>
        <mc:Fallback xmlns="">
          <p:pic>
            <p:nvPicPr>
              <p:cNvPr id="97" name="Ink 96"/>
              <p:cNvPicPr/>
              <p:nvPr/>
            </p:nvPicPr>
            <p:blipFill>
              <a:blip r:embed="rId48"/>
              <a:stretch>
                <a:fillRect/>
              </a:stretch>
            </p:blipFill>
            <p:spPr>
              <a:xfrm>
                <a:off x="6513936" y="4896940"/>
                <a:ext cx="2160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8" name="Ink 97"/>
              <p14:cNvContentPartPr/>
              <p14:nvPr/>
            </p14:nvContentPartPr>
            <p14:xfrm>
              <a:off x="6735696" y="4867060"/>
              <a:ext cx="316440" cy="225360"/>
            </p14:xfrm>
          </p:contentPart>
        </mc:Choice>
        <mc:Fallback xmlns="">
          <p:pic>
            <p:nvPicPr>
              <p:cNvPr id="98" name="Ink 97"/>
              <p:cNvPicPr/>
              <p:nvPr/>
            </p:nvPicPr>
            <p:blipFill>
              <a:blip r:embed="rId50"/>
              <a:stretch>
                <a:fillRect/>
              </a:stretch>
            </p:blipFill>
            <p:spPr>
              <a:xfrm>
                <a:off x="6724189" y="4850834"/>
                <a:ext cx="343769"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9" name="Ink 98"/>
              <p14:cNvContentPartPr/>
              <p14:nvPr/>
            </p14:nvContentPartPr>
            <p14:xfrm>
              <a:off x="7071936" y="4852660"/>
              <a:ext cx="214200" cy="99000"/>
            </p14:xfrm>
          </p:contentPart>
        </mc:Choice>
        <mc:Fallback xmlns="">
          <p:pic>
            <p:nvPicPr>
              <p:cNvPr id="99" name="Ink 98"/>
              <p:cNvPicPr/>
              <p:nvPr/>
            </p:nvPicPr>
            <p:blipFill>
              <a:blip r:embed="rId52"/>
              <a:stretch>
                <a:fillRect/>
              </a:stretch>
            </p:blipFill>
            <p:spPr>
              <a:xfrm>
                <a:off x="7060776" y="4842580"/>
                <a:ext cx="24012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0" name="Ink 99"/>
              <p14:cNvContentPartPr/>
              <p14:nvPr/>
            </p14:nvContentPartPr>
            <p14:xfrm>
              <a:off x="7348056" y="4858780"/>
              <a:ext cx="61560" cy="86040"/>
            </p14:xfrm>
          </p:contentPart>
        </mc:Choice>
        <mc:Fallback xmlns="">
          <p:pic>
            <p:nvPicPr>
              <p:cNvPr id="100" name="Ink 99"/>
              <p:cNvPicPr/>
              <p:nvPr/>
            </p:nvPicPr>
            <p:blipFill>
              <a:blip r:embed="rId54"/>
              <a:stretch>
                <a:fillRect/>
              </a:stretch>
            </p:blipFill>
            <p:spPr>
              <a:xfrm>
                <a:off x="7334098" y="4845157"/>
                <a:ext cx="81961" cy="11364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1" name="Ink 100"/>
              <p14:cNvContentPartPr/>
              <p14:nvPr/>
            </p14:nvContentPartPr>
            <p14:xfrm>
              <a:off x="7384416" y="4712260"/>
              <a:ext cx="30240" cy="77400"/>
            </p14:xfrm>
          </p:contentPart>
        </mc:Choice>
        <mc:Fallback xmlns="">
          <p:pic>
            <p:nvPicPr>
              <p:cNvPr id="101" name="Ink 100"/>
              <p:cNvPicPr/>
              <p:nvPr/>
            </p:nvPicPr>
            <p:blipFill>
              <a:blip r:embed="rId56"/>
              <a:stretch>
                <a:fillRect/>
              </a:stretch>
            </p:blipFill>
            <p:spPr>
              <a:xfrm>
                <a:off x="7375166" y="4698516"/>
                <a:ext cx="51230" cy="96931"/>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2" name="Ink 101"/>
              <p14:cNvContentPartPr/>
              <p14:nvPr/>
            </p14:nvContentPartPr>
            <p14:xfrm>
              <a:off x="7477296" y="4927900"/>
              <a:ext cx="13680" cy="17640"/>
            </p14:xfrm>
          </p:contentPart>
        </mc:Choice>
        <mc:Fallback xmlns="">
          <p:pic>
            <p:nvPicPr>
              <p:cNvPr id="102" name="Ink 101"/>
              <p:cNvPicPr/>
              <p:nvPr/>
            </p:nvPicPr>
            <p:blipFill>
              <a:blip r:embed="rId58"/>
              <a:stretch>
                <a:fillRect/>
              </a:stretch>
            </p:blipFill>
            <p:spPr>
              <a:xfrm>
                <a:off x="7464336" y="4917316"/>
                <a:ext cx="41400" cy="40925"/>
              </a:xfrm>
              <a:prstGeom prst="rect">
                <a:avLst/>
              </a:prstGeom>
            </p:spPr>
          </p:pic>
        </mc:Fallback>
      </mc:AlternateContent>
      <p:sp>
        <p:nvSpPr>
          <p:cNvPr id="7" name="Text Box 4"/>
          <p:cNvSpPr txBox="1">
            <a:spLocks noChangeArrowheads="1"/>
          </p:cNvSpPr>
          <p:nvPr/>
        </p:nvSpPr>
        <p:spPr bwMode="auto">
          <a:xfrm>
            <a:off x="4537198" y="4941168"/>
            <a:ext cx="4571306"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a:t>
            </a:r>
            <a:r>
              <a:rPr kumimoji="1" lang="hr-HR" sz="1200" dirty="0" err="1" smtClean="0">
                <a:solidFill>
                  <a:schemeClr val="bg1"/>
                </a:solidFill>
                <a:sym typeface="Symbol" pitchFamily="18" charset="2"/>
              </a:rPr>
              <a:t>hemi</a:t>
            </a:r>
            <a:r>
              <a:rPr kumimoji="1" lang="hr-HR" sz="1200" dirty="0" smtClean="0">
                <a:solidFill>
                  <a:schemeClr val="bg1"/>
                </a:solidFill>
                <a:sym typeface="Symbol" pitchFamily="18" charset="2"/>
              </a:rPr>
              <a:t>)</a:t>
            </a:r>
            <a:r>
              <a:rPr kumimoji="1" lang="hr-HR" sz="1200" dirty="0" err="1" smtClean="0">
                <a:solidFill>
                  <a:schemeClr val="bg1"/>
                </a:solidFill>
                <a:sym typeface="Symbol" pitchFamily="18" charset="2"/>
              </a:rPr>
              <a:t>akromatopsija</a:t>
            </a:r>
            <a:r>
              <a:rPr kumimoji="1" lang="hr-HR" sz="1200" dirty="0" smtClean="0">
                <a:solidFill>
                  <a:schemeClr val="bg1"/>
                </a:solidFill>
                <a:sym typeface="Symbol" pitchFamily="18" charset="2"/>
              </a:rPr>
              <a:t> (clV4), anomija za boje, </a:t>
            </a:r>
          </a:p>
          <a:p>
            <a:pPr eaLnBrk="0" fontAlgn="base" hangingPunct="0">
              <a:spcBef>
                <a:spcPct val="20000"/>
              </a:spcBef>
              <a:spcAft>
                <a:spcPct val="0"/>
              </a:spcAft>
              <a:buClr>
                <a:srgbClr val="33CCCC"/>
              </a:buClr>
            </a:pPr>
            <a:r>
              <a:rPr kumimoji="1" lang="hr-HR" sz="1200" dirty="0">
                <a:solidFill>
                  <a:schemeClr val="bg1"/>
                </a:solidFill>
                <a:sym typeface="Symbol" pitchFamily="18" charset="2"/>
              </a:rPr>
              <a:t> </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hemi</a:t>
            </a:r>
            <a:r>
              <a:rPr kumimoji="1" lang="hr-HR" sz="1200" dirty="0" smtClean="0">
                <a:solidFill>
                  <a:schemeClr val="bg1"/>
                </a:solidFill>
                <a:sym typeface="Symbol" pitchFamily="18" charset="2"/>
              </a:rPr>
              <a:t>)</a:t>
            </a:r>
            <a:r>
              <a:rPr kumimoji="1" lang="hr-HR" sz="1200" dirty="0" err="1" smtClean="0">
                <a:solidFill>
                  <a:schemeClr val="bg1"/>
                </a:solidFill>
                <a:sym typeface="Symbol" pitchFamily="18" charset="2"/>
              </a:rPr>
              <a:t>akinetopsija</a:t>
            </a:r>
            <a:r>
              <a:rPr kumimoji="1" lang="hr-HR" sz="1200" dirty="0" smtClean="0">
                <a:solidFill>
                  <a:schemeClr val="bg1"/>
                </a:solidFill>
                <a:sym typeface="Symbol" pitchFamily="18" charset="2"/>
              </a:rPr>
              <a:t> (clV5)</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vidna objektna agnozija (D), </a:t>
            </a:r>
            <a:r>
              <a:rPr kumimoji="1" lang="hr-HR" sz="1200" b="1" dirty="0" smtClean="0">
                <a:solidFill>
                  <a:srgbClr val="FFFF00"/>
                </a:solidFill>
                <a:sym typeface="Symbol" pitchFamily="18" charset="2"/>
              </a:rPr>
              <a:t>čista </a:t>
            </a:r>
            <a:r>
              <a:rPr kumimoji="1" lang="hr-HR" sz="1200" b="1" dirty="0" err="1" smtClean="0">
                <a:solidFill>
                  <a:srgbClr val="FFFF00"/>
                </a:solidFill>
                <a:sym typeface="Symbol" pitchFamily="18" charset="2"/>
              </a:rPr>
              <a:t>aleksija</a:t>
            </a:r>
            <a:r>
              <a:rPr kumimoji="1" lang="hr-HR" sz="1200" dirty="0">
                <a:solidFill>
                  <a:schemeClr val="bg1"/>
                </a:solidFill>
                <a:sym typeface="Symbol" pitchFamily="18" charset="2"/>
              </a:rPr>
              <a:t> </a:t>
            </a:r>
            <a:r>
              <a:rPr kumimoji="1" lang="hr-HR" sz="1200" dirty="0" smtClean="0">
                <a:solidFill>
                  <a:schemeClr val="bg1"/>
                </a:solidFill>
                <a:sym typeface="Symbol" pitchFamily="18" charset="2"/>
              </a:rPr>
              <a:t>–</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vidno prepoznavanje riječi (L)</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deficit vidne integracije (D) – </a:t>
            </a:r>
            <a:r>
              <a:rPr kumimoji="1" lang="hr-HR" sz="1200" dirty="0" err="1" smtClean="0">
                <a:solidFill>
                  <a:schemeClr val="bg1"/>
                </a:solidFill>
                <a:sym typeface="Symbol" pitchFamily="18" charset="2"/>
              </a:rPr>
              <a:t>Hooperov</a:t>
            </a:r>
            <a:r>
              <a:rPr kumimoji="1" lang="hr-HR" sz="1200" dirty="0" smtClean="0">
                <a:solidFill>
                  <a:schemeClr val="bg1"/>
                </a:solidFill>
                <a:sym typeface="Symbol" pitchFamily="18" charset="2"/>
              </a:rPr>
              <a:t> test</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asocijativna </a:t>
            </a:r>
            <a:r>
              <a:rPr kumimoji="1" lang="hr-HR" sz="1200" dirty="0" err="1" smtClean="0">
                <a:solidFill>
                  <a:schemeClr val="bg1"/>
                </a:solidFill>
                <a:sym typeface="Symbol" pitchFamily="18" charset="2"/>
              </a:rPr>
              <a:t>prozopagnozija</a:t>
            </a:r>
            <a:r>
              <a:rPr kumimoji="1" lang="hr-HR" sz="1200" dirty="0" smtClean="0">
                <a:solidFill>
                  <a:schemeClr val="bg1"/>
                </a:solidFill>
                <a:sym typeface="Symbol" pitchFamily="18" charset="2"/>
              </a:rPr>
              <a:t> (D)</a:t>
            </a:r>
          </a:p>
          <a:p>
            <a:pPr eaLnBrk="0" fontAlgn="base" hangingPunct="0">
              <a:spcBef>
                <a:spcPct val="20000"/>
              </a:spcBef>
              <a:spcAft>
                <a:spcPct val="0"/>
              </a:spcAft>
              <a:buClr>
                <a:srgbClr val="33CCCC"/>
              </a:buClr>
            </a:pPr>
            <a:r>
              <a:rPr kumimoji="1" lang="hr-HR" sz="1200" dirty="0" err="1" smtClean="0">
                <a:solidFill>
                  <a:schemeClr val="bg1"/>
                </a:solidFill>
                <a:sym typeface="Symbol" pitchFamily="18" charset="2"/>
              </a:rPr>
              <a:t>diskonekcijski</a:t>
            </a:r>
            <a:r>
              <a:rPr kumimoji="1" lang="hr-HR" sz="1200" dirty="0" smtClean="0">
                <a:solidFill>
                  <a:schemeClr val="bg1"/>
                </a:solidFill>
                <a:sym typeface="Symbol" pitchFamily="18" charset="2"/>
              </a:rPr>
              <a:t> sindromi: vidna amnezija (L), vidna </a:t>
            </a:r>
          </a:p>
          <a:p>
            <a:pPr eaLnBrk="0" fontAlgn="base" hangingPunct="0">
              <a:spcAft>
                <a:spcPct val="0"/>
              </a:spcAft>
              <a:buClr>
                <a:srgbClr val="33CCCC"/>
              </a:buClr>
            </a:pPr>
            <a:r>
              <a:rPr kumimoji="1" lang="hr-HR" sz="1200" dirty="0">
                <a:solidFill>
                  <a:schemeClr val="bg1"/>
                </a:solidFill>
                <a:sym typeface="Symbol" pitchFamily="18" charset="2"/>
              </a:rPr>
              <a:t> </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hipoemocionalnost</a:t>
            </a:r>
            <a:r>
              <a:rPr kumimoji="1" lang="hr-HR" sz="1200" dirty="0" smtClean="0">
                <a:solidFill>
                  <a:schemeClr val="bg1"/>
                </a:solidFill>
                <a:sym typeface="Symbol" pitchFamily="18" charset="2"/>
              </a:rPr>
              <a:t> (D), </a:t>
            </a:r>
            <a:r>
              <a:rPr kumimoji="1" lang="hr-HR" sz="1200" b="1" dirty="0" err="1" smtClean="0">
                <a:solidFill>
                  <a:srgbClr val="FFFF00"/>
                </a:solidFill>
                <a:sym typeface="Symbol" pitchFamily="18" charset="2"/>
              </a:rPr>
              <a:t>Capgras</a:t>
            </a:r>
            <a:r>
              <a:rPr kumimoji="1" lang="hr-HR" sz="1200" b="1" dirty="0" smtClean="0">
                <a:solidFill>
                  <a:srgbClr val="FFFF00"/>
                </a:solidFill>
                <a:sym typeface="Symbol" pitchFamily="18" charset="2"/>
              </a:rPr>
              <a:t> </a:t>
            </a:r>
            <a:r>
              <a:rPr kumimoji="1" lang="hr-HR" sz="1200" b="1" dirty="0" err="1" smtClean="0">
                <a:solidFill>
                  <a:srgbClr val="FFFF00"/>
                </a:solidFill>
                <a:sym typeface="Symbol" pitchFamily="18" charset="2"/>
              </a:rPr>
              <a:t>sy</a:t>
            </a:r>
            <a:r>
              <a:rPr kumimoji="1" lang="hr-HR" sz="1200" b="1" dirty="0" smtClean="0">
                <a:solidFill>
                  <a:srgbClr val="FFFF00"/>
                </a:solidFill>
                <a:sym typeface="Symbol" pitchFamily="18" charset="2"/>
              </a:rPr>
              <a:t> </a:t>
            </a:r>
            <a:r>
              <a:rPr kumimoji="1" lang="hr-HR" sz="1200" dirty="0" smtClean="0">
                <a:solidFill>
                  <a:schemeClr val="bg1"/>
                </a:solidFill>
                <a:sym typeface="Symbol" pitchFamily="18" charset="2"/>
              </a:rPr>
              <a:t>(</a:t>
            </a:r>
            <a:r>
              <a:rPr kumimoji="1" lang="hr-HR" sz="1200" dirty="0" err="1" smtClean="0">
                <a:solidFill>
                  <a:schemeClr val="bg1"/>
                </a:solidFill>
                <a:sym typeface="Symbol" pitchFamily="18" charset="2"/>
              </a:rPr>
              <a:t>D</a:t>
            </a:r>
            <a:r>
              <a:rPr kumimoji="1" lang="hr-HR" sz="1200" dirty="0" smtClean="0">
                <a:solidFill>
                  <a:schemeClr val="bg1"/>
                </a:solidFill>
                <a:sym typeface="Symbol" pitchFamily="18" charset="2"/>
              </a:rPr>
              <a:t>): </a:t>
            </a:r>
            <a:r>
              <a:rPr kumimoji="1" lang="hr-HR" sz="900" dirty="0" smtClean="0">
                <a:solidFill>
                  <a:schemeClr val="bg1"/>
                </a:solidFill>
                <a:sym typeface="Symbol" pitchFamily="18" charset="2"/>
              </a:rPr>
              <a:t>”ova mačka izgleda baš kao i moja”</a:t>
            </a:r>
            <a:endParaRPr kumimoji="1" lang="hr-HR" sz="1200" dirty="0" smtClean="0">
              <a:solidFill>
                <a:schemeClr val="bg1"/>
              </a:solidFill>
              <a:sym typeface="Symbol" pitchFamily="18" charset="2"/>
            </a:endParaRPr>
          </a:p>
          <a:p>
            <a:pPr eaLnBrk="0" fontAlgn="base" hangingPunct="0">
              <a:spcAft>
                <a:spcPct val="0"/>
              </a:spcAft>
              <a:buClr>
                <a:srgbClr val="33CCCC"/>
              </a:buClr>
            </a:pPr>
            <a:r>
              <a:rPr kumimoji="1" lang="hr-HR" sz="1200" dirty="0" smtClean="0">
                <a:solidFill>
                  <a:schemeClr val="bg1"/>
                </a:solidFill>
                <a:sym typeface="Symbol" pitchFamily="18" charset="2"/>
              </a:rPr>
              <a:t>                                                                             </a:t>
            </a:r>
            <a:r>
              <a:rPr kumimoji="1" lang="hr-HR" sz="900" dirty="0" smtClean="0">
                <a:solidFill>
                  <a:schemeClr val="bg1"/>
                </a:solidFill>
                <a:sym typeface="Symbol" pitchFamily="18" charset="2"/>
              </a:rPr>
              <a:t>„ti si dvojnik moga prijatelja”</a:t>
            </a:r>
          </a:p>
          <a:p>
            <a:pPr eaLnBrk="0" fontAlgn="base" hangingPunct="0">
              <a:spcBef>
                <a:spcPct val="0"/>
              </a:spcBef>
              <a:spcAft>
                <a:spcPct val="0"/>
              </a:spcAft>
            </a:pPr>
            <a:endParaRPr lang="en-GB" sz="1200" dirty="0" smtClean="0">
              <a:solidFill>
                <a:schemeClr val="bg1"/>
              </a:solidFill>
            </a:endParaRPr>
          </a:p>
        </p:txBody>
      </p:sp>
      <p:pic>
        <p:nvPicPr>
          <p:cNvPr id="104" name="Picture 103"/>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1763688" y="4823823"/>
            <a:ext cx="889272" cy="988966"/>
          </a:xfrm>
          <a:prstGeom prst="rect">
            <a:avLst/>
          </a:prstGeom>
        </p:spPr>
      </p:pic>
      <p:sp>
        <p:nvSpPr>
          <p:cNvPr id="105" name="TextBox 104"/>
          <p:cNvSpPr txBox="1"/>
          <p:nvPr/>
        </p:nvSpPr>
        <p:spPr>
          <a:xfrm>
            <a:off x="1867099" y="5735136"/>
            <a:ext cx="737702" cy="261610"/>
          </a:xfrm>
          <a:prstGeom prst="rect">
            <a:avLst/>
          </a:prstGeom>
          <a:noFill/>
        </p:spPr>
        <p:txBody>
          <a:bodyPr wrap="none" rtlCol="0">
            <a:spAutoFit/>
          </a:bodyPr>
          <a:lstStyle/>
          <a:p>
            <a:r>
              <a:rPr lang="hr-HR" sz="1100" b="1" dirty="0" err="1" smtClean="0">
                <a:solidFill>
                  <a:srgbClr val="FFFF00"/>
                </a:solidFill>
              </a:rPr>
              <a:t>Fregoli</a:t>
            </a:r>
            <a:r>
              <a:rPr lang="hr-HR" sz="1100" b="1" dirty="0" smtClean="0">
                <a:solidFill>
                  <a:srgbClr val="FFFF00"/>
                </a:solidFill>
              </a:rPr>
              <a:t> </a:t>
            </a:r>
            <a:r>
              <a:rPr lang="hr-HR" sz="1100" b="1" dirty="0" err="1" smtClean="0">
                <a:solidFill>
                  <a:srgbClr val="FFFF00"/>
                </a:solidFill>
              </a:rPr>
              <a:t>sy</a:t>
            </a:r>
            <a:endParaRPr lang="en-US" sz="1100" b="1" dirty="0">
              <a:solidFill>
                <a:srgbClr val="FFFF00"/>
              </a:solidFill>
            </a:endParaRPr>
          </a:p>
        </p:txBody>
      </p:sp>
      <p:sp>
        <p:nvSpPr>
          <p:cNvPr id="8" name="TextBox 7"/>
          <p:cNvSpPr txBox="1"/>
          <p:nvPr/>
        </p:nvSpPr>
        <p:spPr>
          <a:xfrm>
            <a:off x="11460" y="4750960"/>
            <a:ext cx="1680220" cy="2123658"/>
          </a:xfrm>
          <a:prstGeom prst="rect">
            <a:avLst/>
          </a:prstGeom>
          <a:noFill/>
        </p:spPr>
        <p:txBody>
          <a:bodyPr wrap="square" rtlCol="0">
            <a:spAutoFit/>
          </a:bodyPr>
          <a:lstStyle/>
          <a:p>
            <a:r>
              <a:rPr lang="hr-HR" sz="1200" dirty="0">
                <a:solidFill>
                  <a:schemeClr val="bg1"/>
                </a:solidFill>
                <a:sym typeface="Symbol" pitchFamily="18" charset="2"/>
              </a:rPr>
              <a:t>Vidna integracija je stupnjevit proces: </a:t>
            </a:r>
            <a:r>
              <a:rPr lang="hr-HR" sz="1200" u="sng" dirty="0">
                <a:solidFill>
                  <a:schemeClr val="bg1"/>
                </a:solidFill>
                <a:sym typeface="Symbol" pitchFamily="18" charset="2"/>
              </a:rPr>
              <a:t>nepoznata</a:t>
            </a:r>
            <a:r>
              <a:rPr lang="hr-HR" sz="1200" dirty="0">
                <a:solidFill>
                  <a:schemeClr val="bg1"/>
                </a:solidFill>
                <a:sym typeface="Symbol" pitchFamily="18" charset="2"/>
              </a:rPr>
              <a:t> lica aktiviraju samo </a:t>
            </a:r>
            <a:r>
              <a:rPr lang="hr-HR" sz="1200" dirty="0" err="1">
                <a:solidFill>
                  <a:schemeClr val="bg1"/>
                </a:solidFill>
                <a:sym typeface="Symbol" pitchFamily="18" charset="2"/>
              </a:rPr>
              <a:t>unimodalne</a:t>
            </a:r>
            <a:r>
              <a:rPr lang="hr-HR" sz="1200" dirty="0">
                <a:solidFill>
                  <a:schemeClr val="bg1"/>
                </a:solidFill>
                <a:sym typeface="Symbol" pitchFamily="18" charset="2"/>
              </a:rPr>
              <a:t> </a:t>
            </a:r>
            <a:r>
              <a:rPr lang="hr-HR" sz="1200" dirty="0" err="1">
                <a:solidFill>
                  <a:schemeClr val="bg1"/>
                </a:solidFill>
                <a:sym typeface="Symbol" pitchFamily="18" charset="2"/>
              </a:rPr>
              <a:t>areje</a:t>
            </a:r>
            <a:r>
              <a:rPr lang="hr-HR" sz="1200" dirty="0">
                <a:solidFill>
                  <a:schemeClr val="bg1"/>
                </a:solidFill>
                <a:sym typeface="Symbol" pitchFamily="18" charset="2"/>
              </a:rPr>
              <a:t> u i oko </a:t>
            </a:r>
            <a:r>
              <a:rPr lang="hr-HR" sz="1200" dirty="0" err="1">
                <a:solidFill>
                  <a:schemeClr val="bg1"/>
                </a:solidFill>
                <a:sym typeface="Symbol" pitchFamily="18" charset="2"/>
              </a:rPr>
              <a:t>fuziformnog</a:t>
            </a:r>
            <a:r>
              <a:rPr lang="hr-HR" sz="1200" dirty="0">
                <a:solidFill>
                  <a:schemeClr val="bg1"/>
                </a:solidFill>
                <a:sym typeface="Symbol" pitchFamily="18" charset="2"/>
              </a:rPr>
              <a:t> </a:t>
            </a:r>
            <a:r>
              <a:rPr lang="hr-HR" sz="1200" dirty="0" err="1">
                <a:solidFill>
                  <a:schemeClr val="bg1"/>
                </a:solidFill>
                <a:sym typeface="Symbol" pitchFamily="18" charset="2"/>
              </a:rPr>
              <a:t>girusa</a:t>
            </a:r>
            <a:r>
              <a:rPr lang="hr-HR" sz="1200" dirty="0">
                <a:solidFill>
                  <a:schemeClr val="bg1"/>
                </a:solidFill>
                <a:sym typeface="Symbol" pitchFamily="18" charset="2"/>
              </a:rPr>
              <a:t>, dok </a:t>
            </a:r>
            <a:r>
              <a:rPr lang="hr-HR" sz="1200" u="sng" dirty="0">
                <a:solidFill>
                  <a:schemeClr val="bg1"/>
                </a:solidFill>
                <a:sym typeface="Symbol" pitchFamily="18" charset="2"/>
              </a:rPr>
              <a:t>poznata</a:t>
            </a:r>
            <a:r>
              <a:rPr lang="hr-HR" sz="1200" dirty="0">
                <a:solidFill>
                  <a:schemeClr val="bg1"/>
                </a:solidFill>
                <a:sym typeface="Symbol" pitchFamily="18" charset="2"/>
              </a:rPr>
              <a:t> aktiviraju i </a:t>
            </a:r>
            <a:r>
              <a:rPr lang="hr-HR" sz="1200" dirty="0" err="1">
                <a:solidFill>
                  <a:schemeClr val="bg1"/>
                </a:solidFill>
                <a:sym typeface="Symbol" pitchFamily="18" charset="2"/>
              </a:rPr>
              <a:t>transmodalna</a:t>
            </a:r>
            <a:r>
              <a:rPr lang="hr-HR" sz="1200" dirty="0">
                <a:solidFill>
                  <a:schemeClr val="bg1"/>
                </a:solidFill>
                <a:sym typeface="Symbol" pitchFamily="18" charset="2"/>
              </a:rPr>
              <a:t> područja, napose u prednjem dijelu srednjeg </a:t>
            </a:r>
            <a:r>
              <a:rPr lang="hr-HR" sz="1200" dirty="0" err="1">
                <a:solidFill>
                  <a:schemeClr val="bg1"/>
                </a:solidFill>
                <a:sym typeface="Symbol" pitchFamily="18" charset="2"/>
              </a:rPr>
              <a:t>sljepooč</a:t>
            </a:r>
            <a:r>
              <a:rPr lang="hr-HR" sz="1200" dirty="0">
                <a:solidFill>
                  <a:schemeClr val="bg1"/>
                </a:solidFill>
                <a:sym typeface="Symbol" pitchFamily="18" charset="2"/>
              </a:rPr>
              <a:t>. </a:t>
            </a:r>
            <a:r>
              <a:rPr lang="hr-HR" sz="1200" dirty="0" err="1" smtClean="0">
                <a:solidFill>
                  <a:schemeClr val="bg1"/>
                </a:solidFill>
                <a:sym typeface="Symbol" pitchFamily="18" charset="2"/>
              </a:rPr>
              <a:t>girusa</a:t>
            </a:r>
            <a:r>
              <a:rPr lang="hr-HR" sz="1200" dirty="0" smtClean="0">
                <a:solidFill>
                  <a:schemeClr val="bg1"/>
                </a:solidFill>
                <a:sym typeface="Symbol" pitchFamily="18" charset="2"/>
              </a:rPr>
              <a:t> (TBI, AD, CVI)</a:t>
            </a:r>
            <a:endParaRPr lang="hr-HR" sz="1200" dirty="0">
              <a:solidFill>
                <a:schemeClr val="bg1"/>
              </a:solidFill>
              <a:sym typeface="Symbol" pitchFamily="18" charset="2"/>
            </a:endParaRPr>
          </a:p>
        </p:txBody>
      </p:sp>
      <mc:AlternateContent xmlns:mc="http://schemas.openxmlformats.org/markup-compatibility/2006" xmlns:p14="http://schemas.microsoft.com/office/powerpoint/2010/main">
        <mc:Choice Requires="p14">
          <p:contentPart p14:bwMode="auto" r:id="rId60">
            <p14:nvContentPartPr>
              <p14:cNvPr id="28" name="Ink 27"/>
              <p14:cNvContentPartPr/>
              <p14:nvPr/>
            </p14:nvContentPartPr>
            <p14:xfrm>
              <a:off x="1637045" y="5940845"/>
              <a:ext cx="1322640" cy="851760"/>
            </p14:xfrm>
          </p:contentPart>
        </mc:Choice>
        <mc:Fallback xmlns="">
          <p:pic>
            <p:nvPicPr>
              <p:cNvPr id="28" name="Ink 27"/>
              <p:cNvPicPr/>
              <p:nvPr/>
            </p:nvPicPr>
            <p:blipFill>
              <a:blip r:embed="rId61"/>
              <a:stretch>
                <a:fillRect/>
              </a:stretch>
            </p:blipFill>
            <p:spPr>
              <a:xfrm>
                <a:off x="1621205" y="5921405"/>
                <a:ext cx="1346400" cy="8888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3" name="Ink 72"/>
              <p14:cNvContentPartPr/>
              <p14:nvPr/>
            </p14:nvContentPartPr>
            <p14:xfrm>
              <a:off x="4225056" y="4067860"/>
              <a:ext cx="345240" cy="237600"/>
            </p14:xfrm>
          </p:contentPart>
        </mc:Choice>
        <mc:Fallback xmlns="">
          <p:pic>
            <p:nvPicPr>
              <p:cNvPr id="73" name="Ink 72"/>
              <p:cNvPicPr/>
              <p:nvPr/>
            </p:nvPicPr>
            <p:blipFill>
              <a:blip r:embed="rId63"/>
              <a:stretch>
                <a:fillRect/>
              </a:stretch>
            </p:blipFill>
            <p:spPr>
              <a:xfrm>
                <a:off x="4214616" y="4052740"/>
                <a:ext cx="363600" cy="265680"/>
              </a:xfrm>
              <a:prstGeom prst="rect">
                <a:avLst/>
              </a:prstGeom>
            </p:spPr>
          </p:pic>
        </mc:Fallback>
      </mc:AlternateContent>
      <p:pic>
        <p:nvPicPr>
          <p:cNvPr id="183" name="Picture 182"/>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8031207" y="4579247"/>
            <a:ext cx="1112793" cy="1115833"/>
          </a:xfrm>
          <a:prstGeom prst="rect">
            <a:avLst/>
          </a:prstGeom>
        </p:spPr>
      </p:pic>
      <p:pic>
        <p:nvPicPr>
          <p:cNvPr id="185" name="Picture 184"/>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7589625" y="4581758"/>
            <a:ext cx="447961" cy="557727"/>
          </a:xfrm>
          <a:prstGeom prst="rect">
            <a:avLst/>
          </a:prstGeom>
        </p:spPr>
      </p:pic>
      <p:pic>
        <p:nvPicPr>
          <p:cNvPr id="186" name="Picture 185"/>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rot="10800000">
            <a:off x="7584957" y="5139484"/>
            <a:ext cx="446249" cy="555595"/>
          </a:xfrm>
          <a:prstGeom prst="rect">
            <a:avLst/>
          </a:prstGeom>
        </p:spPr>
      </p:pic>
      <mc:AlternateContent xmlns:mc="http://schemas.openxmlformats.org/markup-compatibility/2006" xmlns:p14="http://schemas.microsoft.com/office/powerpoint/2010/main">
        <mc:Choice Requires="p14">
          <p:contentPart p14:bwMode="auto" r:id="rId67">
            <p14:nvContentPartPr>
              <p14:cNvPr id="187" name="Ink 186"/>
              <p14:cNvContentPartPr/>
              <p14:nvPr/>
            </p14:nvContentPartPr>
            <p14:xfrm>
              <a:off x="6295222" y="4459484"/>
              <a:ext cx="1350360" cy="981000"/>
            </p14:xfrm>
          </p:contentPart>
        </mc:Choice>
        <mc:Fallback xmlns="">
          <p:pic>
            <p:nvPicPr>
              <p:cNvPr id="187" name="Ink 186"/>
              <p:cNvPicPr/>
              <p:nvPr/>
            </p:nvPicPr>
            <p:blipFill>
              <a:blip r:embed="rId68"/>
              <a:stretch>
                <a:fillRect/>
              </a:stretch>
            </p:blipFill>
            <p:spPr>
              <a:xfrm>
                <a:off x="6276502" y="4438964"/>
                <a:ext cx="1386000" cy="1020240"/>
              </a:xfrm>
              <a:prstGeom prst="rect">
                <a:avLst/>
              </a:prstGeom>
            </p:spPr>
          </p:pic>
        </mc:Fallback>
      </mc:AlternateContent>
      <p:pic>
        <p:nvPicPr>
          <p:cNvPr id="188" name="Picture 187"/>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8870152" y="4190708"/>
            <a:ext cx="273848" cy="383387"/>
          </a:xfrm>
          <a:prstGeom prst="rect">
            <a:avLst/>
          </a:prstGeom>
        </p:spPr>
      </p:pic>
      <p:sp>
        <p:nvSpPr>
          <p:cNvPr id="12" name="TextBox 11"/>
          <p:cNvSpPr txBox="1"/>
          <p:nvPr/>
        </p:nvSpPr>
        <p:spPr>
          <a:xfrm>
            <a:off x="8209266" y="4334907"/>
            <a:ext cx="683214" cy="246221"/>
          </a:xfrm>
          <a:prstGeom prst="rect">
            <a:avLst/>
          </a:prstGeom>
          <a:noFill/>
        </p:spPr>
        <p:txBody>
          <a:bodyPr wrap="square" rtlCol="0">
            <a:spAutoFit/>
          </a:bodyPr>
          <a:lstStyle/>
          <a:p>
            <a:r>
              <a:rPr lang="hr-HR" sz="1000" dirty="0" smtClean="0"/>
              <a:t>30 mil. y.</a:t>
            </a:r>
            <a:endParaRPr lang="en-US" sz="1000" dirty="0"/>
          </a:p>
        </p:txBody>
      </p:sp>
    </p:spTree>
    <p:extLst>
      <p:ext uri="{BB962C8B-B14F-4D97-AF65-F5344CB8AC3E}">
        <p14:creationId xmlns:p14="http://schemas.microsoft.com/office/powerpoint/2010/main" val="27307932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15" descr="nnprostpozorn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98269"/>
            <a:ext cx="2880320" cy="39228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a:xfrm>
            <a:off x="-99284" y="-99392"/>
            <a:ext cx="9144000" cy="792658"/>
          </a:xfrm>
        </p:spPr>
        <p:txBody>
          <a:bodyPr>
            <a:normAutofit/>
          </a:bodyPr>
          <a:lstStyle/>
          <a:p>
            <a:pPr algn="l"/>
            <a:r>
              <a:rPr lang="hr-HR" sz="4000" b="1" dirty="0" smtClean="0">
                <a:solidFill>
                  <a:srgbClr val="FFFF00"/>
                </a:solidFill>
              </a:rPr>
              <a:t>Mreža prostorne pozornosti</a:t>
            </a:r>
            <a:endParaRPr lang="en-GB" sz="4000" b="1" dirty="0">
              <a:solidFill>
                <a:srgbClr val="FFFF00"/>
              </a:solidFill>
            </a:endParaRPr>
          </a:p>
        </p:txBody>
      </p:sp>
      <p:sp>
        <p:nvSpPr>
          <p:cNvPr id="5" name="Rectangle 3"/>
          <p:cNvSpPr txBox="1">
            <a:spLocks noChangeArrowheads="1"/>
          </p:cNvSpPr>
          <p:nvPr/>
        </p:nvSpPr>
        <p:spPr>
          <a:xfrm>
            <a:off x="-67816" y="620688"/>
            <a:ext cx="5863952" cy="18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Symbol" pitchFamily="18" charset="2"/>
              <a:buChar char="®"/>
            </a:pPr>
            <a:r>
              <a:rPr lang="hr-HR" sz="1900" dirty="0" smtClean="0">
                <a:solidFill>
                  <a:schemeClr val="bg1"/>
                </a:solidFill>
                <a:sym typeface="Symbol" pitchFamily="18" charset="2"/>
              </a:rPr>
              <a:t>3 epicentra: u </a:t>
            </a:r>
            <a:r>
              <a:rPr lang="hr-HR" sz="1900" b="1" u="sng" dirty="0" err="1" smtClean="0">
                <a:solidFill>
                  <a:srgbClr val="FFFF00"/>
                </a:solidFill>
                <a:sym typeface="Symbol" pitchFamily="18" charset="2"/>
              </a:rPr>
              <a:t>dorzoparijetalni</a:t>
            </a:r>
            <a:r>
              <a:rPr lang="hr-HR" sz="1900" b="1" u="sng" dirty="0" smtClean="0">
                <a:solidFill>
                  <a:srgbClr val="FFFF00"/>
                </a:solidFill>
                <a:sym typeface="Symbol" pitchFamily="18" charset="2"/>
              </a:rPr>
              <a:t> BA5 i 7</a:t>
            </a:r>
            <a:r>
              <a:rPr lang="hr-HR" sz="1900" dirty="0" smtClean="0">
                <a:solidFill>
                  <a:schemeClr val="bg1"/>
                </a:solidFill>
                <a:sym typeface="Symbol" pitchFamily="18" charset="2"/>
              </a:rPr>
              <a:t> (stvara privremene reprezentacije lokacija u prostoru), </a:t>
            </a:r>
            <a:r>
              <a:rPr lang="hr-HR" sz="1900" b="1" u="sng" dirty="0" smtClean="0">
                <a:solidFill>
                  <a:srgbClr val="FFFF00"/>
                </a:solidFill>
                <a:sym typeface="Symbol" pitchFamily="18" charset="2"/>
              </a:rPr>
              <a:t>FEF</a:t>
            </a:r>
            <a:r>
              <a:rPr lang="hr-HR" sz="1900" dirty="0" smtClean="0">
                <a:solidFill>
                  <a:schemeClr val="bg1"/>
                </a:solidFill>
                <a:sym typeface="Symbol" pitchFamily="18" charset="2"/>
              </a:rPr>
              <a:t> (kontrolira konjugiranje pokrete očiju) i </a:t>
            </a:r>
            <a:r>
              <a:rPr lang="hr-HR" sz="1900" b="1" u="sng" dirty="0" smtClean="0">
                <a:solidFill>
                  <a:srgbClr val="FFFF00"/>
                </a:solidFill>
                <a:sym typeface="Symbol" pitchFamily="18" charset="2"/>
              </a:rPr>
              <a:t>g. </a:t>
            </a:r>
            <a:r>
              <a:rPr lang="hr-HR" sz="1900" b="1" u="sng" dirty="0" err="1" smtClean="0">
                <a:solidFill>
                  <a:srgbClr val="FFFF00"/>
                </a:solidFill>
                <a:sym typeface="Symbol" pitchFamily="18" charset="2"/>
              </a:rPr>
              <a:t>cinguli</a:t>
            </a:r>
            <a:r>
              <a:rPr lang="hr-HR" sz="1900" b="1" u="sng" dirty="0" smtClean="0">
                <a:solidFill>
                  <a:srgbClr val="FFFF00"/>
                </a:solidFill>
                <a:sym typeface="Symbol" pitchFamily="18" charset="2"/>
              </a:rPr>
              <a:t> - ACC</a:t>
            </a:r>
            <a:r>
              <a:rPr lang="hr-HR" sz="1900" dirty="0" smtClean="0">
                <a:solidFill>
                  <a:schemeClr val="bg1"/>
                </a:solidFill>
                <a:sym typeface="Symbol" pitchFamily="18" charset="2"/>
              </a:rPr>
              <a:t> (raspodjeljuje pozornost s obzirom na motivaciju – prije usmjeravanja pozornosti ili posezanja rukom treba  odlučiti je li objekt uopće vrijedan pozornosti)</a:t>
            </a:r>
          </a:p>
        </p:txBody>
      </p:sp>
      <p:sp>
        <p:nvSpPr>
          <p:cNvPr id="6" name="Text Box 4"/>
          <p:cNvSpPr txBox="1">
            <a:spLocks noChangeArrowheads="1"/>
          </p:cNvSpPr>
          <p:nvPr/>
        </p:nvSpPr>
        <p:spPr bwMode="auto">
          <a:xfrm>
            <a:off x="4644008" y="3921437"/>
            <a:ext cx="4799012" cy="315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71450" indent="-171450" eaLnBrk="0" fontAlgn="base" hangingPunct="0">
              <a:spcBef>
                <a:spcPct val="20000"/>
              </a:spcBef>
              <a:spcAft>
                <a:spcPct val="0"/>
              </a:spcAft>
              <a:buClr>
                <a:srgbClr val="33CCCC"/>
              </a:buClr>
              <a:buFont typeface="Symbol"/>
              <a:buChar char="®"/>
            </a:pPr>
            <a:r>
              <a:rPr kumimoji="1" lang="hr-HR" sz="1200" b="1" dirty="0" err="1" smtClean="0">
                <a:solidFill>
                  <a:srgbClr val="FFFF00"/>
                </a:solidFill>
                <a:sym typeface="Symbol" pitchFamily="18" charset="2"/>
              </a:rPr>
              <a:t>simultagnozija</a:t>
            </a:r>
            <a:r>
              <a:rPr kumimoji="1" lang="hr-HR" sz="1200" dirty="0" smtClean="0">
                <a:solidFill>
                  <a:schemeClr val="bg1"/>
                </a:solidFill>
                <a:sym typeface="Symbol" pitchFamily="18" charset="2"/>
              </a:rPr>
              <a:t> </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000" dirty="0" smtClean="0">
                <a:solidFill>
                  <a:schemeClr val="bg1"/>
                </a:solidFill>
                <a:sym typeface="Symbol" pitchFamily="18" charset="2"/>
              </a:rPr>
              <a:t>nemogućnost percepcije vidnog polja kao  cjeline(D)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sy</a:t>
            </a:r>
            <a:r>
              <a:rPr kumimoji="1" lang="hr-HR" sz="1200" dirty="0" smtClean="0">
                <a:solidFill>
                  <a:schemeClr val="bg1"/>
                </a:solidFill>
                <a:sym typeface="Symbol" pitchFamily="18" charset="2"/>
              </a:rPr>
              <a:t> jednostrane nepozornosti (D),</a:t>
            </a:r>
          </a:p>
          <a:p>
            <a:pPr eaLnBrk="0" fontAlgn="base" hangingPunct="0">
              <a:spcBef>
                <a:spcPct val="20000"/>
              </a:spcBef>
              <a:spcAft>
                <a:spcPct val="0"/>
              </a:spcAft>
              <a:buClr>
                <a:srgbClr val="33CCCC"/>
              </a:buClr>
            </a:pPr>
            <a:r>
              <a:rPr kumimoji="1" lang="hr-HR" sz="1200" dirty="0">
                <a:solidFill>
                  <a:schemeClr val="bg1"/>
                </a:solidFill>
                <a:sym typeface="Symbol" pitchFamily="18" charset="2"/>
              </a:rPr>
              <a:t> </a:t>
            </a:r>
            <a:r>
              <a:rPr kumimoji="1" lang="hr-HR" sz="1200" dirty="0" err="1" smtClean="0">
                <a:solidFill>
                  <a:schemeClr val="bg1"/>
                </a:solidFill>
                <a:sym typeface="Symbol" pitchFamily="18" charset="2"/>
              </a:rPr>
              <a:t>sy</a:t>
            </a:r>
            <a:r>
              <a:rPr kumimoji="1" lang="hr-HR" sz="1200" dirty="0" smtClean="0">
                <a:solidFill>
                  <a:schemeClr val="bg1"/>
                </a:solidFill>
                <a:sym typeface="Symbol" pitchFamily="18" charset="2"/>
              </a:rPr>
              <a:t> jednostranog zanemarivanja (D)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b="1" dirty="0" err="1" smtClean="0">
                <a:solidFill>
                  <a:srgbClr val="FFFF00"/>
                </a:solidFill>
                <a:sym typeface="Symbol" pitchFamily="18" charset="2"/>
              </a:rPr>
              <a:t>aperceptivna</a:t>
            </a:r>
            <a:r>
              <a:rPr kumimoji="1" lang="hr-HR" sz="1200" b="1" dirty="0" smtClean="0">
                <a:solidFill>
                  <a:srgbClr val="FFFF00"/>
                </a:solidFill>
                <a:sym typeface="Symbol" pitchFamily="18" charset="2"/>
              </a:rPr>
              <a:t> </a:t>
            </a:r>
            <a:r>
              <a:rPr kumimoji="1" lang="hr-HR" sz="1200" b="1" dirty="0" err="1" smtClean="0">
                <a:solidFill>
                  <a:srgbClr val="FFFF00"/>
                </a:solidFill>
                <a:sym typeface="Symbol" pitchFamily="18" charset="2"/>
              </a:rPr>
              <a:t>prozopagnozija</a:t>
            </a:r>
            <a:r>
              <a:rPr kumimoji="1" lang="hr-HR" sz="1200" dirty="0" smtClean="0">
                <a:solidFill>
                  <a:schemeClr val="bg1"/>
                </a:solidFill>
                <a:sym typeface="Symbol" pitchFamily="18" charset="2"/>
              </a:rPr>
              <a:t> (deficit</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prostorne integracije vidnog podražaja) (D)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sy</a:t>
            </a:r>
            <a:r>
              <a:rPr kumimoji="1" lang="hr-HR" sz="1200" dirty="0" smtClean="0">
                <a:solidFill>
                  <a:schemeClr val="bg1"/>
                </a:solidFill>
                <a:sym typeface="Symbol" pitchFamily="18" charset="2"/>
              </a:rPr>
              <a:t> </a:t>
            </a:r>
            <a:r>
              <a:rPr kumimoji="1" lang="hr-HR" sz="1200" b="1" dirty="0" err="1" smtClean="0">
                <a:solidFill>
                  <a:srgbClr val="FFFF00"/>
                </a:solidFill>
                <a:sym typeface="Symbol" pitchFamily="18" charset="2"/>
              </a:rPr>
              <a:t>Balint</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simultagnozija</a:t>
            </a:r>
            <a:r>
              <a:rPr kumimoji="1" lang="hr-HR" sz="1200" dirty="0" smtClean="0">
                <a:solidFill>
                  <a:schemeClr val="bg1"/>
                </a:solidFill>
                <a:sym typeface="Symbol" pitchFamily="18" charset="2"/>
              </a:rPr>
              <a:t>, nemogućnost fiksacije (</a:t>
            </a:r>
            <a:r>
              <a:rPr kumimoji="1" lang="hr-HR" sz="1200" dirty="0" err="1" smtClean="0">
                <a:solidFill>
                  <a:schemeClr val="bg1"/>
                </a:solidFill>
                <a:sym typeface="Symbol" pitchFamily="18" charset="2"/>
              </a:rPr>
              <a:t>okularna</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apraksija</a:t>
            </a:r>
            <a:r>
              <a:rPr kumimoji="1" lang="hr-HR" sz="1200" dirty="0" smtClean="0">
                <a:solidFill>
                  <a:schemeClr val="bg1"/>
                </a:solidFill>
                <a:sym typeface="Symbol" pitchFamily="18" charset="2"/>
              </a:rPr>
              <a:t>),</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nemogućnost posezanja rukom prema objektima (</a:t>
            </a:r>
            <a:r>
              <a:rPr kumimoji="1" lang="hr-HR" sz="1200" dirty="0" err="1" smtClean="0">
                <a:solidFill>
                  <a:schemeClr val="bg1"/>
                </a:solidFill>
                <a:sym typeface="Symbol" pitchFamily="18" charset="2"/>
              </a:rPr>
              <a:t>opt</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ataksija</a:t>
            </a:r>
            <a:r>
              <a:rPr kumimoji="1" lang="hr-HR" sz="1200" dirty="0" smtClean="0">
                <a:solidFill>
                  <a:schemeClr val="bg1"/>
                </a:solidFill>
                <a:sym typeface="Symbol" pitchFamily="18" charset="2"/>
              </a:rPr>
              <a:t>) (D)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astatognozija</a:t>
            </a:r>
            <a:r>
              <a:rPr kumimoji="1" lang="hr-HR" sz="1200" dirty="0" smtClean="0">
                <a:solidFill>
                  <a:schemeClr val="bg1"/>
                </a:solidFill>
                <a:sym typeface="Symbol" pitchFamily="18" charset="2"/>
              </a:rPr>
              <a:t> (gubitak osjećaja položaja dijelova tijela u prostoru (D)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 </a:t>
            </a:r>
            <a:r>
              <a:rPr kumimoji="1" lang="hr-HR" sz="1200" dirty="0" err="1" smtClean="0">
                <a:solidFill>
                  <a:schemeClr val="bg1"/>
                </a:solidFill>
                <a:sym typeface="Symbol" pitchFamily="18" charset="2"/>
              </a:rPr>
              <a:t>asomatognosia</a:t>
            </a:r>
            <a:r>
              <a:rPr kumimoji="1" lang="hr-HR" sz="1200" dirty="0" smtClean="0">
                <a:solidFill>
                  <a:schemeClr val="bg1"/>
                </a:solidFill>
                <a:sym typeface="Symbol" pitchFamily="18" charset="2"/>
              </a:rPr>
              <a:t> (D </a:t>
            </a:r>
            <a:r>
              <a:rPr kumimoji="1" lang="hr-HR" sz="1200" b="1" dirty="0" smtClean="0">
                <a:solidFill>
                  <a:schemeClr val="bg1"/>
                </a:solidFill>
                <a:sym typeface="Symbol" pitchFamily="18" charset="2"/>
              </a:rPr>
              <a:t>7:1</a:t>
            </a:r>
            <a:r>
              <a:rPr kumimoji="1" lang="hr-HR" sz="1200" dirty="0" smtClean="0">
                <a:solidFill>
                  <a:schemeClr val="bg1"/>
                </a:solidFill>
                <a:sym typeface="Symbol" pitchFamily="18" charset="2"/>
              </a:rPr>
              <a:t>)</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sy</a:t>
            </a:r>
            <a:r>
              <a:rPr kumimoji="1" lang="hr-HR" sz="1200" dirty="0" smtClean="0">
                <a:solidFill>
                  <a:schemeClr val="bg1"/>
                </a:solidFill>
                <a:sym typeface="Symbol" pitchFamily="18" charset="2"/>
              </a:rPr>
              <a:t> </a:t>
            </a:r>
            <a:r>
              <a:rPr kumimoji="1" lang="hr-HR" sz="1200" b="1" dirty="0" err="1" smtClean="0">
                <a:solidFill>
                  <a:srgbClr val="FFFF00"/>
                </a:solidFill>
                <a:sym typeface="Symbol" pitchFamily="18" charset="2"/>
              </a:rPr>
              <a:t>Gerstmann</a:t>
            </a:r>
            <a:r>
              <a:rPr kumimoji="1" lang="hr-HR" sz="1200" dirty="0" smtClean="0">
                <a:solidFill>
                  <a:schemeClr val="bg1"/>
                </a:solidFill>
                <a:sym typeface="Symbol" pitchFamily="18" charset="2"/>
              </a:rPr>
              <a:t>: agnozija prstiju, dezorijentacija</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lijevo-desno, disgrafija (uz sačuvanu mogućnost</a:t>
            </a:r>
          </a:p>
          <a:p>
            <a:pPr eaLnBrk="0" fontAlgn="base" hangingPunct="0">
              <a:spcBef>
                <a:spcPct val="20000"/>
              </a:spcBef>
              <a:spcAft>
                <a:spcPct val="0"/>
              </a:spcAft>
              <a:buClr>
                <a:srgbClr val="33CCCC"/>
              </a:buClr>
            </a:pPr>
            <a:r>
              <a:rPr kumimoji="1" lang="hr-HR" sz="1200" dirty="0">
                <a:solidFill>
                  <a:schemeClr val="bg1"/>
                </a:solidFill>
                <a:sym typeface="Symbol" pitchFamily="18" charset="2"/>
              </a:rPr>
              <a:t> </a:t>
            </a:r>
            <a:r>
              <a:rPr kumimoji="1" lang="hr-HR" sz="1200" dirty="0" smtClean="0">
                <a:solidFill>
                  <a:schemeClr val="bg1"/>
                </a:solidFill>
                <a:sym typeface="Symbol" pitchFamily="18" charset="2"/>
              </a:rPr>
              <a:t>    kopiranja napisanih riječi), </a:t>
            </a:r>
            <a:r>
              <a:rPr kumimoji="1" lang="hr-HR" sz="1200" dirty="0" err="1" smtClean="0">
                <a:solidFill>
                  <a:schemeClr val="bg1"/>
                </a:solidFill>
                <a:sym typeface="Symbol" pitchFamily="18" charset="2"/>
              </a:rPr>
              <a:t>diskalkulija</a:t>
            </a:r>
            <a:r>
              <a:rPr kumimoji="1" lang="hr-HR" sz="1200" dirty="0" smtClean="0">
                <a:solidFill>
                  <a:schemeClr val="bg1"/>
                </a:solidFill>
                <a:sym typeface="Symbol" pitchFamily="18" charset="2"/>
              </a:rPr>
              <a:t>, BA39 (L)</a:t>
            </a:r>
          </a:p>
          <a:p>
            <a:pPr eaLnBrk="0" fontAlgn="base" hangingPunct="0">
              <a:spcBef>
                <a:spcPct val="0"/>
              </a:spcBef>
              <a:spcAft>
                <a:spcPct val="0"/>
              </a:spcAft>
            </a:pPr>
            <a:endParaRPr lang="en-GB" sz="1400" dirty="0" smtClean="0">
              <a:solidFill>
                <a:schemeClr val="bg1"/>
              </a:solidFill>
            </a:endParaRPr>
          </a:p>
        </p:txBody>
      </p:sp>
      <p:sp>
        <p:nvSpPr>
          <p:cNvPr id="8" name="Rectangle 6"/>
          <p:cNvSpPr>
            <a:spLocks noChangeArrowheads="1"/>
          </p:cNvSpPr>
          <p:nvPr/>
        </p:nvSpPr>
        <p:spPr bwMode="auto">
          <a:xfrm>
            <a:off x="1585913" y="123825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hr-HR" sz="2400" smtClean="0">
              <a:solidFill>
                <a:schemeClr val="bg1"/>
              </a:solidFill>
              <a:latin typeface="Times New Roman" pitchFamily="18" charset="0"/>
            </a:endParaRPr>
          </a:p>
        </p:txBody>
      </p:sp>
      <p:sp>
        <p:nvSpPr>
          <p:cNvPr id="9" name="Rectangle 7"/>
          <p:cNvSpPr>
            <a:spLocks noChangeArrowheads="1"/>
          </p:cNvSpPr>
          <p:nvPr/>
        </p:nvSpPr>
        <p:spPr bwMode="auto">
          <a:xfrm>
            <a:off x="1589088" y="1344613"/>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hr-HR" sz="2400" smtClean="0">
              <a:solidFill>
                <a:schemeClr val="bg1"/>
              </a:solidFill>
              <a:latin typeface="Times New Roman" pitchFamily="18" charset="0"/>
            </a:endParaRPr>
          </a:p>
        </p:txBody>
      </p:sp>
      <p:pic>
        <p:nvPicPr>
          <p:cNvPr id="11" name="Picture 16" descr="spatattnetwork"/>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74000"/>
                    </a14:imgEffect>
                  </a14:imgLayer>
                </a14:imgProps>
              </a:ext>
              <a:ext uri="{28A0092B-C50C-407E-A947-70E740481C1C}">
                <a14:useLocalDpi xmlns:a14="http://schemas.microsoft.com/office/drawing/2010/main" val="0"/>
              </a:ext>
            </a:extLst>
          </a:blip>
          <a:srcRect/>
          <a:stretch>
            <a:fillRect/>
          </a:stretch>
        </p:blipFill>
        <p:spPr bwMode="auto">
          <a:xfrm>
            <a:off x="0" y="2712770"/>
            <a:ext cx="1585913" cy="2372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505" y="2224474"/>
            <a:ext cx="3058511" cy="2728909"/>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2217079"/>
            <a:ext cx="1350217" cy="48882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789" y="5966767"/>
            <a:ext cx="796290" cy="838200"/>
          </a:xfrm>
          <a:prstGeom prst="rect">
            <a:avLst/>
          </a:prstGeom>
        </p:spPr>
      </p:pic>
      <p:pic>
        <p:nvPicPr>
          <p:cNvPr id="16" name="Picture 4" descr="unilatneglect"/>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56000"/>
                    </a14:imgEffect>
                  </a14:imgLayer>
                </a14:imgProps>
              </a:ext>
              <a:ext uri="{28A0092B-C50C-407E-A947-70E740481C1C}">
                <a14:useLocalDpi xmlns:a14="http://schemas.microsoft.com/office/drawing/2010/main" val="0"/>
              </a:ext>
            </a:extLst>
          </a:blip>
          <a:srcRect/>
          <a:stretch>
            <a:fillRect/>
          </a:stretch>
        </p:blipFill>
        <p:spPr bwMode="auto">
          <a:xfrm>
            <a:off x="146795" y="5185967"/>
            <a:ext cx="2520157" cy="15615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unilatneglecteyesclosed"/>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2645125" y="5176825"/>
            <a:ext cx="2142899" cy="157074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292924" y="548680"/>
            <a:ext cx="576064" cy="617562"/>
          </a:xfrm>
          <a:prstGeom prst="ellipse">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pic>
        <p:nvPicPr>
          <p:cNvPr id="19" name="Picture 3" descr="dog[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32848" y="4188317"/>
            <a:ext cx="1475656" cy="11128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h01669_"/>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48264" y="1505272"/>
            <a:ext cx="457200" cy="398463"/>
          </a:xfrm>
          <a:prstGeom prst="rect">
            <a:avLst/>
          </a:prstGeom>
          <a:noFill/>
          <a:effectLst>
            <a:outerShdw blurRad="508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sp>
        <p:nvSpPr>
          <p:cNvPr id="24" name="Oval 23"/>
          <p:cNvSpPr/>
          <p:nvPr/>
        </p:nvSpPr>
        <p:spPr>
          <a:xfrm>
            <a:off x="6921735" y="1344613"/>
            <a:ext cx="746609" cy="678940"/>
          </a:xfrm>
          <a:prstGeom prst="ellipse">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pic>
        <p:nvPicPr>
          <p:cNvPr id="25" name="Picture 24" descr="hh01669_"/>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05464" y="1604888"/>
            <a:ext cx="228601" cy="199232"/>
          </a:xfrm>
          <a:prstGeom prst="rect">
            <a:avLst/>
          </a:prstGeom>
          <a:noFill/>
          <a:effectLst>
            <a:outerShdw blurRad="508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20" name="Picture 4" descr="clock"/>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30000" contrast="100000"/>
                    </a14:imgEffect>
                  </a14:imgLayer>
                </a14:imgProps>
              </a:ext>
              <a:ext uri="{28A0092B-C50C-407E-A947-70E740481C1C}">
                <a14:useLocalDpi xmlns:a14="http://schemas.microsoft.com/office/drawing/2010/main" val="0"/>
              </a:ext>
            </a:extLst>
          </a:blip>
          <a:srcRect/>
          <a:stretch>
            <a:fillRect/>
          </a:stretch>
        </p:blipFill>
        <p:spPr bwMode="auto">
          <a:xfrm>
            <a:off x="4197163" y="4990827"/>
            <a:ext cx="518853" cy="52640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4197163" y="4990827"/>
            <a:ext cx="518853" cy="506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97163" y="4990827"/>
            <a:ext cx="518855" cy="506426"/>
          </a:xfrm>
          <a:prstGeom prst="line">
            <a:avLst/>
          </a:prstGeom>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172400" y="6165304"/>
            <a:ext cx="360040" cy="288032"/>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12" name="TextBox 11"/>
          <p:cNvSpPr txBox="1"/>
          <p:nvPr/>
        </p:nvSpPr>
        <p:spPr>
          <a:xfrm>
            <a:off x="8172400" y="6124802"/>
            <a:ext cx="288032" cy="369332"/>
          </a:xfrm>
          <a:prstGeom prst="rect">
            <a:avLst/>
          </a:prstGeom>
          <a:noFill/>
        </p:spPr>
        <p:txBody>
          <a:bodyPr wrap="square" rtlCol="0">
            <a:spAutoFit/>
          </a:bodyPr>
          <a:lstStyle/>
          <a:p>
            <a:r>
              <a:rPr kumimoji="1" lang="hr-HR" b="1" dirty="0">
                <a:solidFill>
                  <a:schemeClr val="bg1"/>
                </a:solidFill>
                <a:sym typeface="Symbol" pitchFamily="18" charset="2"/>
              </a:rPr>
              <a:t>G</a:t>
            </a:r>
            <a:endParaRPr lang="hr-HR" dirty="0">
              <a:solidFill>
                <a:schemeClr val="bg1"/>
              </a:solidFill>
            </a:endParaRPr>
          </a:p>
        </p:txBody>
      </p:sp>
      <p:sp>
        <p:nvSpPr>
          <p:cNvPr id="13" name="TextBox 12"/>
          <p:cNvSpPr txBox="1"/>
          <p:nvPr/>
        </p:nvSpPr>
        <p:spPr>
          <a:xfrm>
            <a:off x="8244408" y="5904980"/>
            <a:ext cx="324036" cy="215444"/>
          </a:xfrm>
          <a:prstGeom prst="rect">
            <a:avLst/>
          </a:prstGeom>
          <a:noFill/>
        </p:spPr>
        <p:txBody>
          <a:bodyPr wrap="square" rtlCol="0">
            <a:spAutoFit/>
          </a:bodyPr>
          <a:lstStyle/>
          <a:p>
            <a:r>
              <a:rPr lang="hr-HR" sz="800" dirty="0" smtClean="0"/>
              <a:t>SM</a:t>
            </a:r>
            <a:endParaRPr lang="hr-HR" sz="800" dirty="0"/>
          </a:p>
        </p:txBody>
      </p:sp>
      <p:sp>
        <p:nvSpPr>
          <p:cNvPr id="26" name="TextBox 25"/>
          <p:cNvSpPr txBox="1"/>
          <p:nvPr/>
        </p:nvSpPr>
        <p:spPr>
          <a:xfrm>
            <a:off x="8612832" y="5988077"/>
            <a:ext cx="207640" cy="215444"/>
          </a:xfrm>
          <a:prstGeom prst="rect">
            <a:avLst/>
          </a:prstGeom>
          <a:noFill/>
        </p:spPr>
        <p:txBody>
          <a:bodyPr wrap="square" rtlCol="0">
            <a:spAutoFit/>
          </a:bodyPr>
          <a:lstStyle/>
          <a:p>
            <a:r>
              <a:rPr lang="hr-HR" sz="800" dirty="0"/>
              <a:t>A</a:t>
            </a:r>
          </a:p>
        </p:txBody>
      </p:sp>
      <p:sp>
        <p:nvSpPr>
          <p:cNvPr id="27" name="TextBox 26"/>
          <p:cNvSpPr txBox="1"/>
          <p:nvPr/>
        </p:nvSpPr>
        <p:spPr>
          <a:xfrm>
            <a:off x="5796136" y="542618"/>
            <a:ext cx="592342" cy="369332"/>
          </a:xfrm>
          <a:prstGeom prst="rect">
            <a:avLst/>
          </a:prstGeom>
          <a:noFill/>
        </p:spPr>
        <p:txBody>
          <a:bodyPr wrap="none" rtlCol="0">
            <a:spAutoFit/>
          </a:bodyPr>
          <a:lstStyle/>
          <a:p>
            <a:r>
              <a:rPr lang="hr-HR" dirty="0" smtClean="0"/>
              <a:t>EGO</a:t>
            </a:r>
            <a:endParaRPr lang="hr-HR" dirty="0"/>
          </a:p>
        </p:txBody>
      </p:sp>
      <p:sp>
        <p:nvSpPr>
          <p:cNvPr id="28" name="TextBox 27"/>
          <p:cNvSpPr txBox="1"/>
          <p:nvPr/>
        </p:nvSpPr>
        <p:spPr>
          <a:xfrm>
            <a:off x="7318287" y="1719069"/>
            <a:ext cx="660502" cy="369332"/>
          </a:xfrm>
          <a:prstGeom prst="rect">
            <a:avLst/>
          </a:prstGeom>
          <a:noFill/>
        </p:spPr>
        <p:txBody>
          <a:bodyPr wrap="none" rtlCol="0">
            <a:spAutoFit/>
          </a:bodyPr>
          <a:lstStyle/>
          <a:p>
            <a:r>
              <a:rPr lang="hr-HR" dirty="0" smtClean="0"/>
              <a:t>ALLO</a:t>
            </a:r>
            <a:endParaRPr lang="hr-HR" dirty="0"/>
          </a:p>
        </p:txBody>
      </p:sp>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88025" y="2782276"/>
            <a:ext cx="1244324" cy="1116701"/>
          </a:xfrm>
          <a:prstGeom prst="rect">
            <a:avLst/>
          </a:prstGeom>
        </p:spPr>
      </p:pic>
      <mc:AlternateContent xmlns:mc="http://schemas.openxmlformats.org/markup-compatibility/2006" xmlns:p14="http://schemas.microsoft.com/office/powerpoint/2010/main">
        <mc:Choice Requires="p14">
          <p:contentPart p14:bwMode="auto" r:id="rId17">
            <p14:nvContentPartPr>
              <p14:cNvPr id="30" name="Ink 29"/>
              <p14:cNvContentPartPr/>
              <p14:nvPr/>
            </p14:nvContentPartPr>
            <p14:xfrm>
              <a:off x="1780296" y="6387015"/>
              <a:ext cx="988560" cy="387360"/>
            </p14:xfrm>
          </p:contentPart>
        </mc:Choice>
        <mc:Fallback xmlns="">
          <p:pic>
            <p:nvPicPr>
              <p:cNvPr id="30" name="Ink 29"/>
              <p:cNvPicPr/>
              <p:nvPr/>
            </p:nvPicPr>
            <p:blipFill>
              <a:blip r:embed="rId18"/>
              <a:stretch>
                <a:fillRect/>
              </a:stretch>
            </p:blipFill>
            <p:spPr>
              <a:xfrm>
                <a:off x="1769136" y="6379462"/>
                <a:ext cx="1010160" cy="40606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Ink 30"/>
              <p14:cNvContentPartPr/>
              <p14:nvPr/>
            </p14:nvContentPartPr>
            <p14:xfrm>
              <a:off x="3578856" y="4967175"/>
              <a:ext cx="749520" cy="404280"/>
            </p14:xfrm>
          </p:contentPart>
        </mc:Choice>
        <mc:Fallback xmlns="">
          <p:pic>
            <p:nvPicPr>
              <p:cNvPr id="31" name="Ink 30"/>
              <p:cNvPicPr/>
              <p:nvPr/>
            </p:nvPicPr>
            <p:blipFill>
              <a:blip r:embed="rId20"/>
              <a:stretch>
                <a:fillRect/>
              </a:stretch>
            </p:blipFill>
            <p:spPr>
              <a:xfrm>
                <a:off x="3568776" y="4953135"/>
                <a:ext cx="767880" cy="43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Ink 31"/>
              <p14:cNvContentPartPr/>
              <p14:nvPr/>
            </p14:nvContentPartPr>
            <p14:xfrm>
              <a:off x="7300536" y="4856295"/>
              <a:ext cx="333360" cy="147600"/>
            </p14:xfrm>
          </p:contentPart>
        </mc:Choice>
        <mc:Fallback xmlns="">
          <p:pic>
            <p:nvPicPr>
              <p:cNvPr id="32" name="Ink 31"/>
              <p:cNvPicPr/>
              <p:nvPr/>
            </p:nvPicPr>
            <p:blipFill>
              <a:blip r:embed="rId22"/>
              <a:stretch>
                <a:fillRect/>
              </a:stretch>
            </p:blipFill>
            <p:spPr>
              <a:xfrm>
                <a:off x="7290456" y="4842615"/>
                <a:ext cx="35712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p14:cNvContentPartPr/>
              <p14:nvPr/>
            </p14:nvContentPartPr>
            <p14:xfrm>
              <a:off x="5913816" y="3617895"/>
              <a:ext cx="1362600" cy="1239480"/>
            </p14:xfrm>
          </p:contentPart>
        </mc:Choice>
        <mc:Fallback xmlns="">
          <p:pic>
            <p:nvPicPr>
              <p:cNvPr id="35" name="Ink 34"/>
              <p:cNvPicPr/>
              <p:nvPr/>
            </p:nvPicPr>
            <p:blipFill>
              <a:blip r:embed="rId24"/>
              <a:stretch>
                <a:fillRect/>
              </a:stretch>
            </p:blipFill>
            <p:spPr>
              <a:xfrm>
                <a:off x="5898336" y="3602415"/>
                <a:ext cx="1393200" cy="1266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6" name="Ink 35"/>
              <p14:cNvContentPartPr/>
              <p14:nvPr/>
            </p14:nvContentPartPr>
            <p14:xfrm>
              <a:off x="5922456" y="3614655"/>
              <a:ext cx="136800" cy="7560"/>
            </p14:xfrm>
          </p:contentPart>
        </mc:Choice>
        <mc:Fallback xmlns="">
          <p:pic>
            <p:nvPicPr>
              <p:cNvPr id="36" name="Ink 35"/>
              <p:cNvPicPr/>
              <p:nvPr/>
            </p:nvPicPr>
            <p:blipFill>
              <a:blip r:embed="rId26"/>
              <a:stretch>
                <a:fillRect/>
              </a:stretch>
            </p:blipFill>
            <p:spPr>
              <a:xfrm>
                <a:off x="5908776" y="3600910"/>
                <a:ext cx="156960" cy="31271"/>
              </a:xfrm>
              <a:prstGeom prst="rect">
                <a:avLst/>
              </a:prstGeom>
            </p:spPr>
          </p:pic>
        </mc:Fallback>
      </mc:AlternateContent>
    </p:spTree>
    <p:extLst>
      <p:ext uri="{BB962C8B-B14F-4D97-AF65-F5344CB8AC3E}">
        <p14:creationId xmlns:p14="http://schemas.microsoft.com/office/powerpoint/2010/main" val="3331619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15" descr="nnprostpozorn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98269"/>
            <a:ext cx="2880320" cy="39228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a:xfrm>
            <a:off x="-99284" y="-99392"/>
            <a:ext cx="9144000" cy="792658"/>
          </a:xfrm>
        </p:spPr>
        <p:txBody>
          <a:bodyPr>
            <a:normAutofit/>
          </a:bodyPr>
          <a:lstStyle/>
          <a:p>
            <a:pPr algn="l"/>
            <a:r>
              <a:rPr lang="hr-HR" sz="4000" b="1" dirty="0" smtClean="0">
                <a:solidFill>
                  <a:srgbClr val="FFFF00"/>
                </a:solidFill>
              </a:rPr>
              <a:t>Mreža prostorne pozornosti</a:t>
            </a:r>
            <a:endParaRPr lang="en-GB" sz="4000" b="1" dirty="0">
              <a:solidFill>
                <a:srgbClr val="FFFF00"/>
              </a:solidFill>
            </a:endParaRPr>
          </a:p>
        </p:txBody>
      </p:sp>
      <p:sp>
        <p:nvSpPr>
          <p:cNvPr id="5" name="Rectangle 3"/>
          <p:cNvSpPr txBox="1">
            <a:spLocks noChangeArrowheads="1"/>
          </p:cNvSpPr>
          <p:nvPr/>
        </p:nvSpPr>
        <p:spPr>
          <a:xfrm>
            <a:off x="-67816" y="620688"/>
            <a:ext cx="5863952" cy="18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Symbol" pitchFamily="18" charset="2"/>
              <a:buChar char="®"/>
            </a:pPr>
            <a:r>
              <a:rPr lang="hr-HR" sz="1900" dirty="0" smtClean="0">
                <a:solidFill>
                  <a:schemeClr val="bg1"/>
                </a:solidFill>
                <a:sym typeface="Symbol" pitchFamily="18" charset="2"/>
              </a:rPr>
              <a:t>3 epicentra: u </a:t>
            </a:r>
            <a:r>
              <a:rPr lang="hr-HR" sz="1900" b="1" u="sng" dirty="0" err="1" smtClean="0">
                <a:solidFill>
                  <a:srgbClr val="FFFF00"/>
                </a:solidFill>
                <a:sym typeface="Symbol" pitchFamily="18" charset="2"/>
              </a:rPr>
              <a:t>dorzoparijetalni</a:t>
            </a:r>
            <a:r>
              <a:rPr lang="hr-HR" sz="1900" b="1" u="sng" dirty="0" smtClean="0">
                <a:solidFill>
                  <a:srgbClr val="FFFF00"/>
                </a:solidFill>
                <a:sym typeface="Symbol" pitchFamily="18" charset="2"/>
              </a:rPr>
              <a:t> BA5 i 7</a:t>
            </a:r>
            <a:r>
              <a:rPr lang="hr-HR" sz="1900" dirty="0" smtClean="0">
                <a:solidFill>
                  <a:schemeClr val="bg1"/>
                </a:solidFill>
                <a:sym typeface="Symbol" pitchFamily="18" charset="2"/>
              </a:rPr>
              <a:t> (stvara privremene reprezentacije lokacija u prostoru), </a:t>
            </a:r>
            <a:r>
              <a:rPr lang="hr-HR" sz="1900" b="1" u="sng" dirty="0" smtClean="0">
                <a:solidFill>
                  <a:srgbClr val="FFFF00"/>
                </a:solidFill>
                <a:sym typeface="Symbol" pitchFamily="18" charset="2"/>
              </a:rPr>
              <a:t>FEF</a:t>
            </a:r>
            <a:r>
              <a:rPr lang="hr-HR" sz="1900" dirty="0" smtClean="0">
                <a:solidFill>
                  <a:schemeClr val="bg1"/>
                </a:solidFill>
                <a:sym typeface="Symbol" pitchFamily="18" charset="2"/>
              </a:rPr>
              <a:t> (kontrolira konjugiranje pokrete očiju) i </a:t>
            </a:r>
            <a:r>
              <a:rPr lang="hr-HR" sz="1900" b="1" u="sng" dirty="0" smtClean="0">
                <a:solidFill>
                  <a:srgbClr val="FFFF00"/>
                </a:solidFill>
                <a:sym typeface="Symbol" pitchFamily="18" charset="2"/>
              </a:rPr>
              <a:t>g. </a:t>
            </a:r>
            <a:r>
              <a:rPr lang="hr-HR" sz="1900" b="1" u="sng" dirty="0" err="1" smtClean="0">
                <a:solidFill>
                  <a:srgbClr val="FFFF00"/>
                </a:solidFill>
                <a:sym typeface="Symbol" pitchFamily="18" charset="2"/>
              </a:rPr>
              <a:t>cinguli</a:t>
            </a:r>
            <a:r>
              <a:rPr lang="hr-HR" sz="1900" b="1" u="sng" dirty="0" smtClean="0">
                <a:solidFill>
                  <a:srgbClr val="FFFF00"/>
                </a:solidFill>
                <a:sym typeface="Symbol" pitchFamily="18" charset="2"/>
              </a:rPr>
              <a:t> - ACC</a:t>
            </a:r>
            <a:r>
              <a:rPr lang="hr-HR" sz="1900" dirty="0" smtClean="0">
                <a:solidFill>
                  <a:schemeClr val="bg1"/>
                </a:solidFill>
                <a:sym typeface="Symbol" pitchFamily="18" charset="2"/>
              </a:rPr>
              <a:t> (raspodjeljuje pozornost s obzirom na motivaciju – prije usmjeravanja pozornosti ili posezanja rukom treba  odlučiti je li objekt uopće vrijedan pozornosti)</a:t>
            </a:r>
          </a:p>
        </p:txBody>
      </p:sp>
      <p:sp>
        <p:nvSpPr>
          <p:cNvPr id="6" name="Text Box 4"/>
          <p:cNvSpPr txBox="1">
            <a:spLocks noChangeArrowheads="1"/>
          </p:cNvSpPr>
          <p:nvPr/>
        </p:nvSpPr>
        <p:spPr bwMode="auto">
          <a:xfrm>
            <a:off x="4644008" y="3921437"/>
            <a:ext cx="4799012" cy="315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71450" indent="-171450" eaLnBrk="0" fontAlgn="base" hangingPunct="0">
              <a:spcBef>
                <a:spcPct val="20000"/>
              </a:spcBef>
              <a:spcAft>
                <a:spcPct val="0"/>
              </a:spcAft>
              <a:buClr>
                <a:srgbClr val="33CCCC"/>
              </a:buClr>
              <a:buFont typeface="Symbol"/>
              <a:buChar char="®"/>
            </a:pPr>
            <a:r>
              <a:rPr kumimoji="1" lang="hr-HR" sz="1200" b="1" dirty="0" err="1" smtClean="0">
                <a:solidFill>
                  <a:srgbClr val="FFFF00"/>
                </a:solidFill>
                <a:sym typeface="Symbol" pitchFamily="18" charset="2"/>
              </a:rPr>
              <a:t>simultagnozija</a:t>
            </a:r>
            <a:r>
              <a:rPr kumimoji="1" lang="hr-HR" sz="1200" dirty="0" smtClean="0">
                <a:solidFill>
                  <a:schemeClr val="bg1"/>
                </a:solidFill>
                <a:sym typeface="Symbol" pitchFamily="18" charset="2"/>
              </a:rPr>
              <a:t> </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000" dirty="0" smtClean="0">
                <a:solidFill>
                  <a:schemeClr val="bg1"/>
                </a:solidFill>
                <a:sym typeface="Symbol" pitchFamily="18" charset="2"/>
              </a:rPr>
              <a:t>nemogućnost percepcije vidnog polja kao  cjeline(D)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sy</a:t>
            </a:r>
            <a:r>
              <a:rPr kumimoji="1" lang="hr-HR" sz="1200" dirty="0" smtClean="0">
                <a:solidFill>
                  <a:schemeClr val="bg1"/>
                </a:solidFill>
                <a:sym typeface="Symbol" pitchFamily="18" charset="2"/>
              </a:rPr>
              <a:t> jednostrane nepozornosti (D),</a:t>
            </a:r>
          </a:p>
          <a:p>
            <a:pPr eaLnBrk="0" fontAlgn="base" hangingPunct="0">
              <a:spcBef>
                <a:spcPct val="20000"/>
              </a:spcBef>
              <a:spcAft>
                <a:spcPct val="0"/>
              </a:spcAft>
              <a:buClr>
                <a:srgbClr val="33CCCC"/>
              </a:buClr>
            </a:pPr>
            <a:r>
              <a:rPr kumimoji="1" lang="hr-HR" sz="1200" dirty="0">
                <a:solidFill>
                  <a:schemeClr val="bg1"/>
                </a:solidFill>
                <a:sym typeface="Symbol" pitchFamily="18" charset="2"/>
              </a:rPr>
              <a:t> </a:t>
            </a:r>
            <a:r>
              <a:rPr kumimoji="1" lang="hr-HR" sz="1200" dirty="0" err="1" smtClean="0">
                <a:solidFill>
                  <a:schemeClr val="bg1"/>
                </a:solidFill>
                <a:sym typeface="Symbol" pitchFamily="18" charset="2"/>
              </a:rPr>
              <a:t>sy</a:t>
            </a:r>
            <a:r>
              <a:rPr kumimoji="1" lang="hr-HR" sz="1200" dirty="0" smtClean="0">
                <a:solidFill>
                  <a:schemeClr val="bg1"/>
                </a:solidFill>
                <a:sym typeface="Symbol" pitchFamily="18" charset="2"/>
              </a:rPr>
              <a:t> jednostranog zanemarivanja (D)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b="1" dirty="0" err="1" smtClean="0">
                <a:solidFill>
                  <a:srgbClr val="FFFF00"/>
                </a:solidFill>
                <a:sym typeface="Symbol" pitchFamily="18" charset="2"/>
              </a:rPr>
              <a:t>aperceptivna</a:t>
            </a:r>
            <a:r>
              <a:rPr kumimoji="1" lang="hr-HR" sz="1200" b="1" dirty="0" smtClean="0">
                <a:solidFill>
                  <a:srgbClr val="FFFF00"/>
                </a:solidFill>
                <a:sym typeface="Symbol" pitchFamily="18" charset="2"/>
              </a:rPr>
              <a:t> </a:t>
            </a:r>
            <a:r>
              <a:rPr kumimoji="1" lang="hr-HR" sz="1200" b="1" dirty="0" err="1" smtClean="0">
                <a:solidFill>
                  <a:srgbClr val="FFFF00"/>
                </a:solidFill>
                <a:sym typeface="Symbol" pitchFamily="18" charset="2"/>
              </a:rPr>
              <a:t>prozopagnozija</a:t>
            </a:r>
            <a:r>
              <a:rPr kumimoji="1" lang="hr-HR" sz="1200" dirty="0" smtClean="0">
                <a:solidFill>
                  <a:schemeClr val="bg1"/>
                </a:solidFill>
                <a:sym typeface="Symbol" pitchFamily="18" charset="2"/>
              </a:rPr>
              <a:t> (deficit</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prostorne integracije vidnog podražaja) (D)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sy</a:t>
            </a:r>
            <a:r>
              <a:rPr kumimoji="1" lang="hr-HR" sz="1200" dirty="0" smtClean="0">
                <a:solidFill>
                  <a:schemeClr val="bg1"/>
                </a:solidFill>
                <a:sym typeface="Symbol" pitchFamily="18" charset="2"/>
              </a:rPr>
              <a:t> </a:t>
            </a:r>
            <a:r>
              <a:rPr kumimoji="1" lang="hr-HR" sz="1200" b="1" dirty="0" err="1" smtClean="0">
                <a:solidFill>
                  <a:srgbClr val="FFFF00"/>
                </a:solidFill>
                <a:sym typeface="Symbol" pitchFamily="18" charset="2"/>
              </a:rPr>
              <a:t>Balint</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simultagnozija</a:t>
            </a:r>
            <a:r>
              <a:rPr kumimoji="1" lang="hr-HR" sz="1200" dirty="0" smtClean="0">
                <a:solidFill>
                  <a:schemeClr val="bg1"/>
                </a:solidFill>
                <a:sym typeface="Symbol" pitchFamily="18" charset="2"/>
              </a:rPr>
              <a:t>, nemogućnost fiksacije (</a:t>
            </a:r>
            <a:r>
              <a:rPr kumimoji="1" lang="hr-HR" sz="1200" dirty="0" err="1" smtClean="0">
                <a:solidFill>
                  <a:schemeClr val="bg1"/>
                </a:solidFill>
                <a:sym typeface="Symbol" pitchFamily="18" charset="2"/>
              </a:rPr>
              <a:t>okularna</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apraksija</a:t>
            </a:r>
            <a:r>
              <a:rPr kumimoji="1" lang="hr-HR" sz="1200" dirty="0" smtClean="0">
                <a:solidFill>
                  <a:schemeClr val="bg1"/>
                </a:solidFill>
                <a:sym typeface="Symbol" pitchFamily="18" charset="2"/>
              </a:rPr>
              <a:t>),</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nemogućnost posezanja rukom prema objektima (</a:t>
            </a:r>
            <a:r>
              <a:rPr kumimoji="1" lang="hr-HR" sz="1200" dirty="0" err="1" smtClean="0">
                <a:solidFill>
                  <a:schemeClr val="bg1"/>
                </a:solidFill>
                <a:sym typeface="Symbol" pitchFamily="18" charset="2"/>
              </a:rPr>
              <a:t>opt</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ataksija</a:t>
            </a:r>
            <a:r>
              <a:rPr kumimoji="1" lang="hr-HR" sz="1200" dirty="0" smtClean="0">
                <a:solidFill>
                  <a:schemeClr val="bg1"/>
                </a:solidFill>
                <a:sym typeface="Symbol" pitchFamily="18" charset="2"/>
              </a:rPr>
              <a:t>) (D)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astatognozija</a:t>
            </a:r>
            <a:r>
              <a:rPr kumimoji="1" lang="hr-HR" sz="1200" dirty="0" smtClean="0">
                <a:solidFill>
                  <a:schemeClr val="bg1"/>
                </a:solidFill>
                <a:sym typeface="Symbol" pitchFamily="18" charset="2"/>
              </a:rPr>
              <a:t> (gubitak osjećaja položaja dijelova tijela u prostoru (D)</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 </a:t>
            </a:r>
            <a:r>
              <a:rPr kumimoji="1" lang="hr-HR" sz="1200" dirty="0" err="1" smtClean="0">
                <a:solidFill>
                  <a:schemeClr val="bg1"/>
                </a:solidFill>
                <a:sym typeface="Symbol" pitchFamily="18" charset="2"/>
              </a:rPr>
              <a:t>asomatognosia</a:t>
            </a:r>
            <a:r>
              <a:rPr kumimoji="1" lang="hr-HR" sz="1200" dirty="0" smtClean="0">
                <a:solidFill>
                  <a:schemeClr val="bg1"/>
                </a:solidFill>
                <a:sym typeface="Symbol" pitchFamily="18" charset="2"/>
              </a:rPr>
              <a:t> (D </a:t>
            </a:r>
            <a:r>
              <a:rPr kumimoji="1" lang="hr-HR" sz="1200" b="1" dirty="0" smtClean="0">
                <a:solidFill>
                  <a:schemeClr val="bg1"/>
                </a:solidFill>
                <a:sym typeface="Symbol" pitchFamily="18" charset="2"/>
              </a:rPr>
              <a:t>7:1</a:t>
            </a:r>
            <a:r>
              <a:rPr kumimoji="1" lang="hr-HR" sz="1200" dirty="0" smtClean="0">
                <a:solidFill>
                  <a:schemeClr val="bg1"/>
                </a:solidFill>
                <a:sym typeface="Symbol" pitchFamily="18" charset="2"/>
              </a:rPr>
              <a:t>)</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sy</a:t>
            </a:r>
            <a:r>
              <a:rPr kumimoji="1" lang="hr-HR" sz="1200" dirty="0" smtClean="0">
                <a:solidFill>
                  <a:schemeClr val="bg1"/>
                </a:solidFill>
                <a:sym typeface="Symbol" pitchFamily="18" charset="2"/>
              </a:rPr>
              <a:t> </a:t>
            </a:r>
            <a:r>
              <a:rPr kumimoji="1" lang="hr-HR" sz="1200" b="1" dirty="0" err="1" smtClean="0">
                <a:solidFill>
                  <a:srgbClr val="FFFF00"/>
                </a:solidFill>
                <a:sym typeface="Symbol" pitchFamily="18" charset="2"/>
              </a:rPr>
              <a:t>Gerstmann</a:t>
            </a:r>
            <a:r>
              <a:rPr kumimoji="1" lang="hr-HR" sz="1200" dirty="0" smtClean="0">
                <a:solidFill>
                  <a:schemeClr val="bg1"/>
                </a:solidFill>
                <a:sym typeface="Symbol" pitchFamily="18" charset="2"/>
              </a:rPr>
              <a:t>: agnozija prstiju, dezorijentacija</a:t>
            </a:r>
          </a:p>
          <a:p>
            <a:pPr eaLnBrk="0" fontAlgn="base" hangingPunct="0">
              <a:spcBef>
                <a:spcPct val="20000"/>
              </a:spcBef>
              <a:spcAft>
                <a:spcPct val="0"/>
              </a:spcAft>
              <a:buClr>
                <a:srgbClr val="33CCCC"/>
              </a:buClr>
            </a:pPr>
            <a:r>
              <a:rPr kumimoji="1" lang="hr-HR" sz="1200" dirty="0" smtClean="0">
                <a:solidFill>
                  <a:schemeClr val="bg1"/>
                </a:solidFill>
                <a:sym typeface="Symbol" pitchFamily="18" charset="2"/>
              </a:rPr>
              <a:t>     lijevo-desno, disgrafija (uz sačuvanu mogućnost</a:t>
            </a:r>
          </a:p>
          <a:p>
            <a:pPr eaLnBrk="0" fontAlgn="base" hangingPunct="0">
              <a:spcBef>
                <a:spcPct val="20000"/>
              </a:spcBef>
              <a:spcAft>
                <a:spcPct val="0"/>
              </a:spcAft>
              <a:buClr>
                <a:srgbClr val="33CCCC"/>
              </a:buClr>
            </a:pPr>
            <a:r>
              <a:rPr kumimoji="1" lang="hr-HR" sz="1200" dirty="0">
                <a:solidFill>
                  <a:schemeClr val="bg1"/>
                </a:solidFill>
                <a:sym typeface="Symbol" pitchFamily="18" charset="2"/>
              </a:rPr>
              <a:t> </a:t>
            </a:r>
            <a:r>
              <a:rPr kumimoji="1" lang="hr-HR" sz="1200" dirty="0" smtClean="0">
                <a:solidFill>
                  <a:schemeClr val="bg1"/>
                </a:solidFill>
                <a:sym typeface="Symbol" pitchFamily="18" charset="2"/>
              </a:rPr>
              <a:t>    kopiranja napisanih riječi), </a:t>
            </a:r>
            <a:r>
              <a:rPr kumimoji="1" lang="hr-HR" sz="1200" dirty="0" err="1" smtClean="0">
                <a:solidFill>
                  <a:schemeClr val="bg1"/>
                </a:solidFill>
                <a:sym typeface="Symbol" pitchFamily="18" charset="2"/>
              </a:rPr>
              <a:t>diskalkulija</a:t>
            </a:r>
            <a:r>
              <a:rPr kumimoji="1" lang="hr-HR" sz="1200" dirty="0" smtClean="0">
                <a:solidFill>
                  <a:schemeClr val="bg1"/>
                </a:solidFill>
                <a:sym typeface="Symbol" pitchFamily="18" charset="2"/>
              </a:rPr>
              <a:t>, BA39 (L)</a:t>
            </a:r>
          </a:p>
          <a:p>
            <a:pPr eaLnBrk="0" fontAlgn="base" hangingPunct="0">
              <a:spcBef>
                <a:spcPct val="0"/>
              </a:spcBef>
              <a:spcAft>
                <a:spcPct val="0"/>
              </a:spcAft>
            </a:pPr>
            <a:endParaRPr lang="en-GB" sz="1400" dirty="0" smtClean="0">
              <a:solidFill>
                <a:schemeClr val="bg1"/>
              </a:solidFill>
            </a:endParaRPr>
          </a:p>
        </p:txBody>
      </p:sp>
      <p:sp>
        <p:nvSpPr>
          <p:cNvPr id="8" name="Rectangle 6"/>
          <p:cNvSpPr>
            <a:spLocks noChangeArrowheads="1"/>
          </p:cNvSpPr>
          <p:nvPr/>
        </p:nvSpPr>
        <p:spPr bwMode="auto">
          <a:xfrm>
            <a:off x="1585913" y="123825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hr-HR" sz="2400" smtClean="0">
              <a:solidFill>
                <a:schemeClr val="bg1"/>
              </a:solidFill>
              <a:latin typeface="Times New Roman" pitchFamily="18" charset="0"/>
            </a:endParaRPr>
          </a:p>
        </p:txBody>
      </p:sp>
      <p:sp>
        <p:nvSpPr>
          <p:cNvPr id="9" name="Rectangle 7"/>
          <p:cNvSpPr>
            <a:spLocks noChangeArrowheads="1"/>
          </p:cNvSpPr>
          <p:nvPr/>
        </p:nvSpPr>
        <p:spPr bwMode="auto">
          <a:xfrm>
            <a:off x="1589088" y="1344613"/>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hr-HR" sz="2400" smtClean="0">
              <a:solidFill>
                <a:schemeClr val="bg1"/>
              </a:solidFill>
              <a:latin typeface="Times New Roman" pitchFamily="18" charset="0"/>
            </a:endParaRPr>
          </a:p>
        </p:txBody>
      </p:sp>
      <p:pic>
        <p:nvPicPr>
          <p:cNvPr id="11" name="Picture 16" descr="spatattnetwork"/>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74000"/>
                    </a14:imgEffect>
                  </a14:imgLayer>
                </a14:imgProps>
              </a:ext>
              <a:ext uri="{28A0092B-C50C-407E-A947-70E740481C1C}">
                <a14:useLocalDpi xmlns:a14="http://schemas.microsoft.com/office/drawing/2010/main" val="0"/>
              </a:ext>
            </a:extLst>
          </a:blip>
          <a:srcRect/>
          <a:stretch>
            <a:fillRect/>
          </a:stretch>
        </p:blipFill>
        <p:spPr bwMode="auto">
          <a:xfrm>
            <a:off x="0" y="2712770"/>
            <a:ext cx="1585913" cy="2372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505" y="2224474"/>
            <a:ext cx="3058511" cy="2728909"/>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2217079"/>
            <a:ext cx="1350217" cy="48882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789" y="5966767"/>
            <a:ext cx="796290" cy="838200"/>
          </a:xfrm>
          <a:prstGeom prst="rect">
            <a:avLst/>
          </a:prstGeom>
        </p:spPr>
      </p:pic>
      <p:pic>
        <p:nvPicPr>
          <p:cNvPr id="16" name="Picture 4" descr="unilatneglect"/>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56000"/>
                    </a14:imgEffect>
                  </a14:imgLayer>
                </a14:imgProps>
              </a:ext>
              <a:ext uri="{28A0092B-C50C-407E-A947-70E740481C1C}">
                <a14:useLocalDpi xmlns:a14="http://schemas.microsoft.com/office/drawing/2010/main" val="0"/>
              </a:ext>
            </a:extLst>
          </a:blip>
          <a:srcRect/>
          <a:stretch>
            <a:fillRect/>
          </a:stretch>
        </p:blipFill>
        <p:spPr bwMode="auto">
          <a:xfrm>
            <a:off x="146795" y="5185967"/>
            <a:ext cx="2520157" cy="15615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unilatneglecteyesclosed"/>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2645125" y="5176825"/>
            <a:ext cx="2142899" cy="157074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292924" y="548680"/>
            <a:ext cx="576064" cy="617562"/>
          </a:xfrm>
          <a:prstGeom prst="ellipse">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pic>
        <p:nvPicPr>
          <p:cNvPr id="19" name="Picture 3" descr="dog[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32848" y="4188317"/>
            <a:ext cx="1475656" cy="11128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h01669_"/>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48264" y="1505272"/>
            <a:ext cx="457200" cy="398463"/>
          </a:xfrm>
          <a:prstGeom prst="rect">
            <a:avLst/>
          </a:prstGeom>
          <a:noFill/>
          <a:effectLst>
            <a:outerShdw blurRad="508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sp>
        <p:nvSpPr>
          <p:cNvPr id="24" name="Oval 23"/>
          <p:cNvSpPr/>
          <p:nvPr/>
        </p:nvSpPr>
        <p:spPr>
          <a:xfrm>
            <a:off x="6921735" y="1344613"/>
            <a:ext cx="746609" cy="678940"/>
          </a:xfrm>
          <a:prstGeom prst="ellipse">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pic>
        <p:nvPicPr>
          <p:cNvPr id="25" name="Picture 24" descr="hh01669_"/>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05464" y="1604888"/>
            <a:ext cx="228601" cy="199232"/>
          </a:xfrm>
          <a:prstGeom prst="rect">
            <a:avLst/>
          </a:prstGeom>
          <a:noFill/>
          <a:effectLst>
            <a:outerShdw blurRad="508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20" name="Picture 4" descr="clock"/>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30000" contrast="100000"/>
                    </a14:imgEffect>
                  </a14:imgLayer>
                </a14:imgProps>
              </a:ext>
              <a:ext uri="{28A0092B-C50C-407E-A947-70E740481C1C}">
                <a14:useLocalDpi xmlns:a14="http://schemas.microsoft.com/office/drawing/2010/main" val="0"/>
              </a:ext>
            </a:extLst>
          </a:blip>
          <a:srcRect/>
          <a:stretch>
            <a:fillRect/>
          </a:stretch>
        </p:blipFill>
        <p:spPr bwMode="auto">
          <a:xfrm>
            <a:off x="4197163" y="4990827"/>
            <a:ext cx="518853" cy="52640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4197163" y="4990827"/>
            <a:ext cx="518853" cy="506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97163" y="4990827"/>
            <a:ext cx="518855" cy="506426"/>
          </a:xfrm>
          <a:prstGeom prst="line">
            <a:avLst/>
          </a:prstGeom>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172400" y="6165304"/>
            <a:ext cx="360040" cy="288032"/>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12" name="TextBox 11"/>
          <p:cNvSpPr txBox="1"/>
          <p:nvPr/>
        </p:nvSpPr>
        <p:spPr>
          <a:xfrm>
            <a:off x="8172400" y="6124802"/>
            <a:ext cx="288032" cy="369332"/>
          </a:xfrm>
          <a:prstGeom prst="rect">
            <a:avLst/>
          </a:prstGeom>
          <a:noFill/>
        </p:spPr>
        <p:txBody>
          <a:bodyPr wrap="square" rtlCol="0">
            <a:spAutoFit/>
          </a:bodyPr>
          <a:lstStyle/>
          <a:p>
            <a:r>
              <a:rPr kumimoji="1" lang="hr-HR" b="1" dirty="0">
                <a:solidFill>
                  <a:schemeClr val="bg1"/>
                </a:solidFill>
                <a:sym typeface="Symbol" pitchFamily="18" charset="2"/>
              </a:rPr>
              <a:t>G</a:t>
            </a:r>
            <a:endParaRPr lang="hr-HR" dirty="0">
              <a:solidFill>
                <a:schemeClr val="bg1"/>
              </a:solidFill>
            </a:endParaRPr>
          </a:p>
        </p:txBody>
      </p:sp>
      <p:sp>
        <p:nvSpPr>
          <p:cNvPr id="13" name="TextBox 12"/>
          <p:cNvSpPr txBox="1"/>
          <p:nvPr/>
        </p:nvSpPr>
        <p:spPr>
          <a:xfrm>
            <a:off x="8244408" y="5904980"/>
            <a:ext cx="324036" cy="215444"/>
          </a:xfrm>
          <a:prstGeom prst="rect">
            <a:avLst/>
          </a:prstGeom>
          <a:noFill/>
        </p:spPr>
        <p:txBody>
          <a:bodyPr wrap="square" rtlCol="0">
            <a:spAutoFit/>
          </a:bodyPr>
          <a:lstStyle/>
          <a:p>
            <a:r>
              <a:rPr lang="hr-HR" sz="800" dirty="0" smtClean="0"/>
              <a:t>SM</a:t>
            </a:r>
            <a:endParaRPr lang="hr-HR" sz="800" dirty="0"/>
          </a:p>
        </p:txBody>
      </p:sp>
      <p:sp>
        <p:nvSpPr>
          <p:cNvPr id="26" name="TextBox 25"/>
          <p:cNvSpPr txBox="1"/>
          <p:nvPr/>
        </p:nvSpPr>
        <p:spPr>
          <a:xfrm>
            <a:off x="8612832" y="5988077"/>
            <a:ext cx="207640" cy="215444"/>
          </a:xfrm>
          <a:prstGeom prst="rect">
            <a:avLst/>
          </a:prstGeom>
          <a:noFill/>
        </p:spPr>
        <p:txBody>
          <a:bodyPr wrap="square" rtlCol="0">
            <a:spAutoFit/>
          </a:bodyPr>
          <a:lstStyle/>
          <a:p>
            <a:r>
              <a:rPr lang="hr-HR" sz="800" dirty="0"/>
              <a:t>A</a:t>
            </a:r>
          </a:p>
        </p:txBody>
      </p:sp>
      <p:sp>
        <p:nvSpPr>
          <p:cNvPr id="27" name="TextBox 26"/>
          <p:cNvSpPr txBox="1"/>
          <p:nvPr/>
        </p:nvSpPr>
        <p:spPr>
          <a:xfrm>
            <a:off x="5796136" y="542618"/>
            <a:ext cx="592342" cy="369332"/>
          </a:xfrm>
          <a:prstGeom prst="rect">
            <a:avLst/>
          </a:prstGeom>
          <a:noFill/>
        </p:spPr>
        <p:txBody>
          <a:bodyPr wrap="none" rtlCol="0">
            <a:spAutoFit/>
          </a:bodyPr>
          <a:lstStyle/>
          <a:p>
            <a:r>
              <a:rPr lang="hr-HR" dirty="0" smtClean="0"/>
              <a:t>EGO</a:t>
            </a:r>
            <a:endParaRPr lang="hr-HR" dirty="0"/>
          </a:p>
        </p:txBody>
      </p:sp>
      <p:sp>
        <p:nvSpPr>
          <p:cNvPr id="28" name="TextBox 27"/>
          <p:cNvSpPr txBox="1"/>
          <p:nvPr/>
        </p:nvSpPr>
        <p:spPr>
          <a:xfrm>
            <a:off x="7318287" y="1719069"/>
            <a:ext cx="660502" cy="369332"/>
          </a:xfrm>
          <a:prstGeom prst="rect">
            <a:avLst/>
          </a:prstGeom>
          <a:noFill/>
        </p:spPr>
        <p:txBody>
          <a:bodyPr wrap="none" rtlCol="0">
            <a:spAutoFit/>
          </a:bodyPr>
          <a:lstStyle/>
          <a:p>
            <a:r>
              <a:rPr lang="hr-HR" dirty="0" smtClean="0"/>
              <a:t>ALLO</a:t>
            </a:r>
            <a:endParaRPr lang="hr-HR" dirty="0"/>
          </a:p>
        </p:txBody>
      </p:sp>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88025" y="2782276"/>
            <a:ext cx="1244324" cy="1116701"/>
          </a:xfrm>
          <a:prstGeom prst="rect">
            <a:avLst/>
          </a:prstGeom>
        </p:spPr>
      </p:pic>
      <mc:AlternateContent xmlns:mc="http://schemas.openxmlformats.org/markup-compatibility/2006" xmlns:p14="http://schemas.microsoft.com/office/powerpoint/2010/main">
        <mc:Choice Requires="p14">
          <p:contentPart p14:bwMode="auto" r:id="rId17">
            <p14:nvContentPartPr>
              <p14:cNvPr id="30" name="Ink 29"/>
              <p14:cNvContentPartPr/>
              <p14:nvPr/>
            </p14:nvContentPartPr>
            <p14:xfrm>
              <a:off x="1780296" y="6387015"/>
              <a:ext cx="988560" cy="387360"/>
            </p14:xfrm>
          </p:contentPart>
        </mc:Choice>
        <mc:Fallback xmlns="">
          <p:pic>
            <p:nvPicPr>
              <p:cNvPr id="30" name="Ink 29"/>
              <p:cNvPicPr/>
              <p:nvPr/>
            </p:nvPicPr>
            <p:blipFill>
              <a:blip r:embed="rId18"/>
              <a:stretch>
                <a:fillRect/>
              </a:stretch>
            </p:blipFill>
            <p:spPr>
              <a:xfrm>
                <a:off x="1769136" y="6379462"/>
                <a:ext cx="1010160" cy="40606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Ink 30"/>
              <p14:cNvContentPartPr/>
              <p14:nvPr/>
            </p14:nvContentPartPr>
            <p14:xfrm>
              <a:off x="3578856" y="4967175"/>
              <a:ext cx="749520" cy="404280"/>
            </p14:xfrm>
          </p:contentPart>
        </mc:Choice>
        <mc:Fallback xmlns="">
          <p:pic>
            <p:nvPicPr>
              <p:cNvPr id="31" name="Ink 30"/>
              <p:cNvPicPr/>
              <p:nvPr/>
            </p:nvPicPr>
            <p:blipFill>
              <a:blip r:embed="rId20"/>
              <a:stretch>
                <a:fillRect/>
              </a:stretch>
            </p:blipFill>
            <p:spPr>
              <a:xfrm>
                <a:off x="3568776" y="4953135"/>
                <a:ext cx="767880" cy="43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Ink 34"/>
              <p14:cNvContentPartPr/>
              <p14:nvPr/>
            </p14:nvContentPartPr>
            <p14:xfrm>
              <a:off x="5913816" y="3617895"/>
              <a:ext cx="1362600" cy="1239480"/>
            </p14:xfrm>
          </p:contentPart>
        </mc:Choice>
        <mc:Fallback xmlns="">
          <p:pic>
            <p:nvPicPr>
              <p:cNvPr id="35" name="Ink 34"/>
              <p:cNvPicPr/>
              <p:nvPr/>
            </p:nvPicPr>
            <p:blipFill>
              <a:blip r:embed="rId22"/>
              <a:stretch>
                <a:fillRect/>
              </a:stretch>
            </p:blipFill>
            <p:spPr>
              <a:xfrm>
                <a:off x="5898336" y="3602415"/>
                <a:ext cx="1393200" cy="1266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6" name="Ink 35"/>
              <p14:cNvContentPartPr/>
              <p14:nvPr/>
            </p14:nvContentPartPr>
            <p14:xfrm>
              <a:off x="5922456" y="3614655"/>
              <a:ext cx="136800" cy="7560"/>
            </p14:xfrm>
          </p:contentPart>
        </mc:Choice>
        <mc:Fallback xmlns="">
          <p:pic>
            <p:nvPicPr>
              <p:cNvPr id="36" name="Ink 35"/>
              <p:cNvPicPr/>
              <p:nvPr/>
            </p:nvPicPr>
            <p:blipFill>
              <a:blip r:embed="rId24"/>
              <a:stretch>
                <a:fillRect/>
              </a:stretch>
            </p:blipFill>
            <p:spPr>
              <a:xfrm>
                <a:off x="5908776" y="3600910"/>
                <a:ext cx="156960" cy="31271"/>
              </a:xfrm>
              <a:prstGeom prst="rect">
                <a:avLst/>
              </a:prstGeom>
            </p:spPr>
          </p:pic>
        </mc:Fallback>
      </mc:AlternateContent>
      <p:pic>
        <p:nvPicPr>
          <p:cNvPr id="34" name="Picture 2" descr="dog[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634066" y="4188318"/>
            <a:ext cx="1474438" cy="11128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26">
            <p14:nvContentPartPr>
              <p14:cNvPr id="32" name="Ink 31"/>
              <p14:cNvContentPartPr/>
              <p14:nvPr/>
            </p14:nvContentPartPr>
            <p14:xfrm>
              <a:off x="7300536" y="4856295"/>
              <a:ext cx="333360" cy="147600"/>
            </p14:xfrm>
          </p:contentPart>
        </mc:Choice>
        <mc:Fallback xmlns="">
          <p:pic>
            <p:nvPicPr>
              <p:cNvPr id="32" name="Ink 31"/>
              <p:cNvPicPr/>
              <p:nvPr/>
            </p:nvPicPr>
            <p:blipFill>
              <a:blip r:embed="rId27"/>
              <a:stretch>
                <a:fillRect/>
              </a:stretch>
            </p:blipFill>
            <p:spPr>
              <a:xfrm>
                <a:off x="7290456" y="4842615"/>
                <a:ext cx="357120" cy="172440"/>
              </a:xfrm>
              <a:prstGeom prst="rect">
                <a:avLst/>
              </a:prstGeom>
            </p:spPr>
          </p:pic>
        </mc:Fallback>
      </mc:AlternateContent>
    </p:spTree>
    <p:extLst>
      <p:ext uri="{BB962C8B-B14F-4D97-AF65-F5344CB8AC3E}">
        <p14:creationId xmlns:p14="http://schemas.microsoft.com/office/powerpoint/2010/main" val="214420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9" name="Rectangle 3"/>
          <p:cNvSpPr>
            <a:spLocks noGrp="1" noChangeArrowheads="1"/>
          </p:cNvSpPr>
          <p:nvPr>
            <p:ph type="body" idx="1"/>
          </p:nvPr>
        </p:nvSpPr>
        <p:spPr>
          <a:xfrm>
            <a:off x="-36512" y="476672"/>
            <a:ext cx="4495800" cy="746918"/>
          </a:xfrm>
        </p:spPr>
        <p:txBody>
          <a:bodyPr>
            <a:normAutofit lnSpcReduction="10000"/>
          </a:bodyPr>
          <a:lstStyle/>
          <a:p>
            <a:pPr>
              <a:lnSpc>
                <a:spcPct val="90000"/>
              </a:lnSpc>
              <a:buFont typeface="Symbol" pitchFamily="18" charset="2"/>
              <a:buChar char="®"/>
            </a:pPr>
            <a:r>
              <a:rPr lang="hr-HR" sz="2400" dirty="0" smtClean="0">
                <a:solidFill>
                  <a:schemeClr val="bg1"/>
                </a:solidFill>
                <a:sym typeface="Symbol" pitchFamily="18" charset="2"/>
              </a:rPr>
              <a:t>2 epicentra: </a:t>
            </a:r>
            <a:r>
              <a:rPr lang="hr-HR" sz="2400" b="1" u="sng" dirty="0" err="1" smtClean="0">
                <a:solidFill>
                  <a:srgbClr val="FFFF00"/>
                </a:solidFill>
                <a:sym typeface="Symbol" pitchFamily="18" charset="2"/>
              </a:rPr>
              <a:t>Wernicke</a:t>
            </a:r>
            <a:r>
              <a:rPr lang="hr-HR" sz="2400" dirty="0" smtClean="0">
                <a:solidFill>
                  <a:schemeClr val="bg1"/>
                </a:solidFill>
                <a:sym typeface="Symbol" pitchFamily="18" charset="2"/>
              </a:rPr>
              <a:t> i </a:t>
            </a:r>
            <a:r>
              <a:rPr lang="hr-HR" sz="2400" b="1" u="sng" dirty="0" err="1" smtClean="0">
                <a:solidFill>
                  <a:srgbClr val="FFFF00"/>
                </a:solidFill>
                <a:sym typeface="Symbol" pitchFamily="18" charset="2"/>
              </a:rPr>
              <a:t>Broca</a:t>
            </a:r>
            <a:r>
              <a:rPr lang="hr-HR" sz="2400" u="sng" dirty="0" smtClean="0">
                <a:solidFill>
                  <a:schemeClr val="bg1"/>
                </a:solidFill>
                <a:sym typeface="Symbol" pitchFamily="18" charset="2"/>
              </a:rPr>
              <a:t> područje</a:t>
            </a:r>
            <a:r>
              <a:rPr lang="hr-HR" sz="2400" dirty="0" smtClean="0">
                <a:solidFill>
                  <a:schemeClr val="bg1"/>
                </a:solidFill>
                <a:sym typeface="Symbol" pitchFamily="18" charset="2"/>
              </a:rPr>
              <a:t> (L)</a:t>
            </a:r>
            <a:endParaRPr lang="hr-HR" sz="2400" dirty="0">
              <a:solidFill>
                <a:schemeClr val="bg1"/>
              </a:solidFill>
              <a:sym typeface="Symbol" pitchFamily="18" charset="2"/>
            </a:endParaRPr>
          </a:p>
        </p:txBody>
      </p:sp>
      <p:sp>
        <p:nvSpPr>
          <p:cNvPr id="162820" name="Text Box 4"/>
          <p:cNvSpPr txBox="1">
            <a:spLocks noChangeArrowheads="1"/>
          </p:cNvSpPr>
          <p:nvPr/>
        </p:nvSpPr>
        <p:spPr bwMode="auto">
          <a:xfrm>
            <a:off x="4743383" y="3826699"/>
            <a:ext cx="4302000" cy="204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20000"/>
              </a:spcBef>
              <a:spcAft>
                <a:spcPct val="0"/>
              </a:spcAft>
              <a:buClr>
                <a:srgbClr val="33CCCC"/>
              </a:buClr>
            </a:pPr>
            <a:r>
              <a:rPr kumimoji="1" lang="hr-HR" sz="1200" dirty="0" smtClean="0">
                <a:solidFill>
                  <a:schemeClr val="bg1"/>
                </a:solidFill>
                <a:sym typeface="Symbol"/>
              </a:rPr>
              <a:t> o</a:t>
            </a:r>
            <a:r>
              <a:rPr kumimoji="1" lang="hr-HR" sz="1200" dirty="0" smtClean="0">
                <a:solidFill>
                  <a:schemeClr val="bg1"/>
                </a:solidFill>
                <a:sym typeface="Symbol" pitchFamily="18" charset="2"/>
              </a:rPr>
              <a:t>sjetna </a:t>
            </a:r>
            <a:r>
              <a:rPr kumimoji="1" lang="hr-HR" sz="1200" dirty="0" err="1" smtClean="0">
                <a:solidFill>
                  <a:schemeClr val="bg1"/>
                </a:solidFill>
                <a:sym typeface="Symbol" pitchFamily="18" charset="2"/>
              </a:rPr>
              <a:t>disprozodija</a:t>
            </a:r>
            <a:r>
              <a:rPr kumimoji="1" lang="hr-HR" sz="1200" dirty="0" smtClean="0">
                <a:solidFill>
                  <a:schemeClr val="bg1"/>
                </a:solidFill>
                <a:sym typeface="Symbol" pitchFamily="18" charset="2"/>
              </a:rPr>
              <a:t> (D)</a:t>
            </a:r>
          </a:p>
          <a:p>
            <a:pPr eaLnBrk="0" fontAlgn="base" hangingPunct="0">
              <a:spcBef>
                <a:spcPct val="20000"/>
              </a:spcBef>
              <a:spcAft>
                <a:spcPct val="0"/>
              </a:spcAft>
              <a:buClr>
                <a:srgbClr val="33CCCC"/>
              </a:buClr>
            </a:pPr>
            <a:r>
              <a:rPr kumimoji="1" lang="hr-HR" sz="1200" dirty="0" smtClean="0">
                <a:solidFill>
                  <a:schemeClr val="bg1"/>
                </a:solidFill>
                <a:sym typeface="Symbol"/>
              </a:rPr>
              <a:t> </a:t>
            </a:r>
            <a:r>
              <a:rPr kumimoji="1" lang="hr-HR" sz="1200" dirty="0">
                <a:solidFill>
                  <a:schemeClr val="bg1"/>
                </a:solidFill>
                <a:sym typeface="Symbol" pitchFamily="18" charset="2"/>
              </a:rPr>
              <a:t>č</a:t>
            </a:r>
            <a:r>
              <a:rPr kumimoji="1" lang="hr-HR" sz="1200" dirty="0" smtClean="0">
                <a:solidFill>
                  <a:schemeClr val="bg1"/>
                </a:solidFill>
                <a:sym typeface="Symbol" pitchFamily="18" charset="2"/>
              </a:rPr>
              <a:t>ista </a:t>
            </a:r>
            <a:r>
              <a:rPr kumimoji="1" lang="hr-HR" sz="1200" dirty="0" err="1" smtClean="0">
                <a:solidFill>
                  <a:schemeClr val="bg1"/>
                </a:solidFill>
                <a:sym typeface="Symbol" pitchFamily="18" charset="2"/>
              </a:rPr>
              <a:t>aleksija</a:t>
            </a:r>
            <a:r>
              <a:rPr kumimoji="1" lang="hr-HR" sz="1200" dirty="0" smtClean="0">
                <a:solidFill>
                  <a:schemeClr val="bg1"/>
                </a:solidFill>
                <a:sym typeface="Symbol" pitchFamily="18" charset="2"/>
              </a:rPr>
              <a:t> (L)</a:t>
            </a:r>
          </a:p>
          <a:p>
            <a:pPr eaLnBrk="0" fontAlgn="base" hangingPunct="0">
              <a:spcBef>
                <a:spcPct val="20000"/>
              </a:spcBef>
              <a:spcAft>
                <a:spcPct val="0"/>
              </a:spcAft>
              <a:buClr>
                <a:srgbClr val="33CCCC"/>
              </a:buClr>
            </a:pPr>
            <a:r>
              <a:rPr kumimoji="1" lang="hr-HR" sz="1200" dirty="0" smtClean="0">
                <a:solidFill>
                  <a:schemeClr val="bg1"/>
                </a:solidFill>
                <a:sym typeface="Symbol"/>
              </a:rPr>
              <a:t> </a:t>
            </a:r>
            <a:r>
              <a:rPr kumimoji="1" lang="hr-HR" sz="1200" dirty="0">
                <a:solidFill>
                  <a:schemeClr val="bg1"/>
                </a:solidFill>
                <a:sym typeface="Symbol" pitchFamily="18" charset="2"/>
              </a:rPr>
              <a:t>č</a:t>
            </a:r>
            <a:r>
              <a:rPr kumimoji="1" lang="hr-HR" sz="1200" dirty="0" smtClean="0">
                <a:solidFill>
                  <a:schemeClr val="bg1"/>
                </a:solidFill>
                <a:sym typeface="Symbol" pitchFamily="18" charset="2"/>
              </a:rPr>
              <a:t>ista gluhoća za riječi (L)</a:t>
            </a:r>
          </a:p>
          <a:p>
            <a:pPr eaLnBrk="0" fontAlgn="base" hangingPunct="0">
              <a:spcBef>
                <a:spcPct val="20000"/>
              </a:spcBef>
              <a:spcAft>
                <a:spcPct val="0"/>
              </a:spcAft>
              <a:buClr>
                <a:srgbClr val="33CCCC"/>
              </a:buClr>
            </a:pPr>
            <a:r>
              <a:rPr kumimoji="1" lang="hr-HR" sz="1200" dirty="0" smtClean="0">
                <a:solidFill>
                  <a:schemeClr val="bg1"/>
                </a:solidFill>
                <a:sym typeface="Symbol"/>
              </a:rPr>
              <a:t> </a:t>
            </a:r>
            <a:r>
              <a:rPr kumimoji="1" lang="hr-HR" sz="1200" dirty="0" err="1">
                <a:solidFill>
                  <a:schemeClr val="bg1"/>
                </a:solidFill>
                <a:sym typeface="Symbol" pitchFamily="18" charset="2"/>
              </a:rPr>
              <a:t>a</a:t>
            </a:r>
            <a:r>
              <a:rPr kumimoji="1" lang="hr-HR" sz="1200" dirty="0" err="1" smtClean="0">
                <a:solidFill>
                  <a:schemeClr val="bg1"/>
                </a:solidFill>
                <a:sym typeface="Symbol" pitchFamily="18" charset="2"/>
              </a:rPr>
              <a:t>grafestezija</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somatosenzorna</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aleksija</a:t>
            </a:r>
            <a:r>
              <a:rPr kumimoji="1" lang="hr-HR" sz="1200" dirty="0" smtClean="0">
                <a:solidFill>
                  <a:schemeClr val="bg1"/>
                </a:solidFill>
                <a:sym typeface="Symbol" pitchFamily="18" charset="2"/>
              </a:rPr>
              <a:t> (L)</a:t>
            </a:r>
          </a:p>
          <a:p>
            <a:pPr eaLnBrk="0" fontAlgn="base" hangingPunct="0">
              <a:spcBef>
                <a:spcPct val="20000"/>
              </a:spcBef>
              <a:spcAft>
                <a:spcPct val="0"/>
              </a:spcAft>
              <a:buClr>
                <a:srgbClr val="33CCCC"/>
              </a:buClr>
            </a:pPr>
            <a:r>
              <a:rPr kumimoji="1" lang="hr-HR" sz="1200" dirty="0" smtClean="0">
                <a:solidFill>
                  <a:schemeClr val="bg1"/>
                </a:solidFill>
                <a:sym typeface="Symbol"/>
              </a:rPr>
              <a:t> </a:t>
            </a:r>
            <a:r>
              <a:rPr kumimoji="1" lang="hr-HR" sz="1200" dirty="0" err="1">
                <a:solidFill>
                  <a:schemeClr val="bg1"/>
                </a:solidFill>
                <a:sym typeface="Symbol"/>
              </a:rPr>
              <a:t>a</a:t>
            </a:r>
            <a:r>
              <a:rPr kumimoji="1" lang="hr-HR" sz="1200" dirty="0" err="1" smtClean="0">
                <a:solidFill>
                  <a:schemeClr val="bg1"/>
                </a:solidFill>
                <a:sym typeface="Symbol"/>
              </a:rPr>
              <a:t>femija</a:t>
            </a:r>
            <a:r>
              <a:rPr kumimoji="1" lang="hr-HR" sz="1200" dirty="0" smtClean="0">
                <a:solidFill>
                  <a:schemeClr val="bg1"/>
                </a:solidFill>
                <a:sym typeface="Symbol"/>
              </a:rPr>
              <a:t> </a:t>
            </a:r>
            <a:endParaRPr kumimoji="1" lang="hr-HR" sz="1200" dirty="0" smtClean="0">
              <a:solidFill>
                <a:schemeClr val="bg1"/>
              </a:solidFill>
              <a:sym typeface="Symbol" pitchFamily="18" charset="2"/>
            </a:endParaRPr>
          </a:p>
          <a:p>
            <a:pPr eaLnBrk="0" fontAlgn="base" hangingPunct="0">
              <a:spcBef>
                <a:spcPct val="20000"/>
              </a:spcBef>
              <a:spcAft>
                <a:spcPct val="0"/>
              </a:spcAft>
              <a:buClr>
                <a:srgbClr val="33CCCC"/>
              </a:buClr>
              <a:buFont typeface="Symbol" pitchFamily="18" charset="2"/>
              <a:buChar char="®"/>
            </a:pPr>
            <a:r>
              <a:rPr kumimoji="1" lang="hr-HR" sz="1200" dirty="0" err="1" smtClean="0">
                <a:solidFill>
                  <a:schemeClr val="bg1"/>
                </a:solidFill>
                <a:sym typeface="Symbol" pitchFamily="18" charset="2"/>
              </a:rPr>
              <a:t>ideomotor</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visual</a:t>
            </a:r>
            <a:r>
              <a:rPr kumimoji="1" lang="hr-HR" sz="1200" dirty="0" smtClean="0">
                <a:solidFill>
                  <a:schemeClr val="bg1"/>
                </a:solidFill>
                <a:sym typeface="Symbol" pitchFamily="18" charset="2"/>
              </a:rPr>
              <a:t> &amp; </a:t>
            </a:r>
            <a:r>
              <a:rPr kumimoji="1" lang="hr-HR" sz="1200" dirty="0" err="1" smtClean="0">
                <a:solidFill>
                  <a:schemeClr val="bg1"/>
                </a:solidFill>
                <a:sym typeface="Symbol" pitchFamily="18" charset="2"/>
              </a:rPr>
              <a:t>tactile</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apraxia</a:t>
            </a:r>
            <a:r>
              <a:rPr kumimoji="1" lang="hr-HR" sz="1200" dirty="0" smtClean="0">
                <a:solidFill>
                  <a:schemeClr val="bg1"/>
                </a:solidFill>
                <a:sym typeface="Symbol" pitchFamily="18" charset="2"/>
              </a:rPr>
              <a:t> (BA6 </a:t>
            </a:r>
            <a:r>
              <a:rPr kumimoji="1" lang="hr-HR" sz="1200" dirty="0" err="1" smtClean="0">
                <a:solidFill>
                  <a:schemeClr val="bg1"/>
                </a:solidFill>
                <a:sym typeface="Symbol" pitchFamily="18" charset="2"/>
              </a:rPr>
              <a:t>dysconnection</a:t>
            </a:r>
            <a:r>
              <a:rPr kumimoji="1" lang="hr-HR" sz="1200" dirty="0" smtClean="0">
                <a:solidFill>
                  <a:schemeClr val="bg1"/>
                </a:solidFill>
                <a:sym typeface="Symbol" pitchFamily="18" charset="2"/>
              </a:rPr>
              <a:t>) (L)</a:t>
            </a:r>
          </a:p>
          <a:p>
            <a:pPr eaLnBrk="0" fontAlgn="base" hangingPunct="0">
              <a:spcBef>
                <a:spcPct val="20000"/>
              </a:spcBef>
              <a:spcAft>
                <a:spcPct val="0"/>
              </a:spcAft>
              <a:buClr>
                <a:srgbClr val="33CCCC"/>
              </a:buClr>
              <a:buFont typeface="Symbol" pitchFamily="18" charset="2"/>
              <a:buChar char="®"/>
            </a:pP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akinetic</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mutism</a:t>
            </a:r>
            <a:r>
              <a:rPr kumimoji="1" lang="hr-HR" sz="1200" dirty="0" smtClean="0">
                <a:solidFill>
                  <a:schemeClr val="bg1"/>
                </a:solidFill>
                <a:sym typeface="Symbol" pitchFamily="18" charset="2"/>
              </a:rPr>
              <a:t> (</a:t>
            </a:r>
            <a:r>
              <a:rPr kumimoji="1" lang="hr-HR" sz="1200" dirty="0" err="1" smtClean="0">
                <a:solidFill>
                  <a:schemeClr val="bg1"/>
                </a:solidFill>
                <a:sym typeface="Symbol" pitchFamily="18" charset="2"/>
              </a:rPr>
              <a:t>bilateral</a:t>
            </a:r>
            <a:r>
              <a:rPr kumimoji="1" lang="hr-HR" sz="1200" dirty="0" smtClean="0">
                <a:solidFill>
                  <a:schemeClr val="bg1"/>
                </a:solidFill>
                <a:sym typeface="Symbol" pitchFamily="18" charset="2"/>
              </a:rPr>
              <a:t>)</a:t>
            </a:r>
          </a:p>
          <a:p>
            <a:pPr eaLnBrk="0" fontAlgn="base" hangingPunct="0">
              <a:spcBef>
                <a:spcPct val="20000"/>
              </a:spcBef>
              <a:spcAft>
                <a:spcPct val="0"/>
              </a:spcAft>
              <a:buClr>
                <a:srgbClr val="33CCCC"/>
              </a:buClr>
              <a:buFont typeface="Symbol" pitchFamily="18" charset="2"/>
              <a:buChar char="®"/>
            </a:pPr>
            <a:r>
              <a:rPr kumimoji="1" lang="hr-HR" sz="1200" dirty="0">
                <a:solidFill>
                  <a:schemeClr val="bg1"/>
                </a:solidFill>
                <a:sym typeface="Symbol" pitchFamily="18" charset="2"/>
              </a:rPr>
              <a:t>s</a:t>
            </a:r>
            <a:r>
              <a:rPr kumimoji="1" lang="hr-HR" sz="1200" dirty="0" smtClean="0">
                <a:solidFill>
                  <a:schemeClr val="bg1"/>
                </a:solidFill>
                <a:sym typeface="Symbol" pitchFamily="18" charset="2"/>
              </a:rPr>
              <a:t>emantička demencija (</a:t>
            </a:r>
            <a:r>
              <a:rPr kumimoji="1" lang="hr-HR" sz="1200" dirty="0" err="1" smtClean="0">
                <a:solidFill>
                  <a:schemeClr val="bg1"/>
                </a:solidFill>
                <a:sym typeface="Symbol" pitchFamily="18" charset="2"/>
              </a:rPr>
              <a:t>temporoparijetalni</a:t>
            </a:r>
            <a:r>
              <a:rPr kumimoji="1" lang="hr-HR" sz="1200" dirty="0" smtClean="0">
                <a:solidFill>
                  <a:schemeClr val="bg1"/>
                </a:solidFill>
                <a:sym typeface="Symbol" pitchFamily="18" charset="2"/>
              </a:rPr>
              <a:t> spoj)</a:t>
            </a:r>
          </a:p>
          <a:p>
            <a:pPr eaLnBrk="0" fontAlgn="base" hangingPunct="0">
              <a:spcBef>
                <a:spcPct val="0"/>
              </a:spcBef>
              <a:spcAft>
                <a:spcPct val="0"/>
              </a:spcAft>
            </a:pPr>
            <a:endParaRPr lang="en-GB" sz="1400" dirty="0" smtClean="0">
              <a:solidFill>
                <a:schemeClr val="bg1"/>
              </a:solidFill>
            </a:endParaRPr>
          </a:p>
        </p:txBody>
      </p:sp>
      <p:sp>
        <p:nvSpPr>
          <p:cNvPr id="162823" name="Rectangle 7"/>
          <p:cNvSpPr>
            <a:spLocks noChangeArrowheads="1"/>
          </p:cNvSpPr>
          <p:nvPr/>
        </p:nvSpPr>
        <p:spPr bwMode="auto">
          <a:xfrm>
            <a:off x="1585913" y="123825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hr-HR" sz="2400" smtClean="0">
              <a:solidFill>
                <a:schemeClr val="bg1"/>
              </a:solidFill>
              <a:latin typeface="Times New Roman" pitchFamily="18" charset="0"/>
            </a:endParaRPr>
          </a:p>
        </p:txBody>
      </p:sp>
      <p:sp>
        <p:nvSpPr>
          <p:cNvPr id="162825" name="Text Box 9"/>
          <p:cNvSpPr txBox="1">
            <a:spLocks noChangeArrowheads="1"/>
          </p:cNvSpPr>
          <p:nvPr/>
        </p:nvSpPr>
        <p:spPr bwMode="auto">
          <a:xfrm>
            <a:off x="8726898" y="2740858"/>
            <a:ext cx="4171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hr-HR" sz="2000" b="1" dirty="0" smtClean="0">
                <a:solidFill>
                  <a:srgbClr val="FFFF00"/>
                </a:solidFill>
              </a:rPr>
              <a:t>W</a:t>
            </a:r>
            <a:endParaRPr lang="en-GB" sz="2000" b="1" dirty="0" smtClean="0">
              <a:solidFill>
                <a:srgbClr val="FFFF00"/>
              </a:solidFill>
            </a:endParaRPr>
          </a:p>
        </p:txBody>
      </p:sp>
      <p:sp>
        <p:nvSpPr>
          <p:cNvPr id="162827" name="Text Box 11"/>
          <p:cNvSpPr txBox="1">
            <a:spLocks noChangeArrowheads="1"/>
          </p:cNvSpPr>
          <p:nvPr/>
        </p:nvSpPr>
        <p:spPr bwMode="auto">
          <a:xfrm>
            <a:off x="4854459" y="2403268"/>
            <a:ext cx="328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hr-HR" sz="2000" b="1" dirty="0" smtClean="0">
                <a:solidFill>
                  <a:srgbClr val="FFFF00"/>
                </a:solidFill>
              </a:rPr>
              <a:t>B</a:t>
            </a:r>
            <a:endParaRPr lang="en-GB" sz="2000" b="1" dirty="0" smtClean="0">
              <a:solidFill>
                <a:srgbClr val="FFFF00"/>
              </a:solidFill>
            </a:endParaRPr>
          </a:p>
        </p:txBody>
      </p:sp>
      <p:pic>
        <p:nvPicPr>
          <p:cNvPr id="23" name="Picture 8" descr="BrodmannL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46" y="2474662"/>
            <a:ext cx="948278" cy="6956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1706" y="1052736"/>
            <a:ext cx="4953746" cy="1449628"/>
          </a:xfrm>
          <a:prstGeom prst="rect">
            <a:avLst/>
          </a:prstGeom>
          <a:noFill/>
        </p:spPr>
        <p:txBody>
          <a:bodyPr wrap="square" rtlCol="0">
            <a:spAutoFit/>
          </a:bodyPr>
          <a:lstStyle/>
          <a:p>
            <a:pPr>
              <a:lnSpc>
                <a:spcPct val="90000"/>
              </a:lnSpc>
              <a:buFont typeface="Symbol" pitchFamily="18" charset="2"/>
              <a:buChar char="®"/>
            </a:pPr>
            <a:r>
              <a:rPr lang="hr-HR" sz="1400" b="1" u="sng" dirty="0" err="1">
                <a:solidFill>
                  <a:srgbClr val="FFFF00"/>
                </a:solidFill>
                <a:sym typeface="Symbol" pitchFamily="18" charset="2"/>
              </a:rPr>
              <a:t>Wernicke</a:t>
            </a:r>
            <a:r>
              <a:rPr lang="hr-HR" sz="1400" dirty="0">
                <a:solidFill>
                  <a:schemeClr val="bg1"/>
                </a:solidFill>
                <a:sym typeface="Symbol" pitchFamily="18" charset="2"/>
              </a:rPr>
              <a:t> (BA22 &amp; </a:t>
            </a:r>
            <a:r>
              <a:rPr lang="hr-HR" sz="1400" dirty="0" err="1">
                <a:solidFill>
                  <a:schemeClr val="bg1"/>
                </a:solidFill>
                <a:sym typeface="Symbol" pitchFamily="18" charset="2"/>
              </a:rPr>
              <a:t>parts</a:t>
            </a:r>
            <a:r>
              <a:rPr lang="hr-HR" sz="1400" dirty="0">
                <a:solidFill>
                  <a:schemeClr val="bg1"/>
                </a:solidFill>
                <a:sym typeface="Symbol" pitchFamily="18" charset="2"/>
              </a:rPr>
              <a:t> </a:t>
            </a:r>
            <a:r>
              <a:rPr lang="hr-HR" sz="1400" dirty="0" err="1">
                <a:solidFill>
                  <a:schemeClr val="bg1"/>
                </a:solidFill>
                <a:sym typeface="Symbol" pitchFamily="18" charset="2"/>
              </a:rPr>
              <a:t>of</a:t>
            </a:r>
            <a:r>
              <a:rPr lang="hr-HR" sz="1400" dirty="0">
                <a:solidFill>
                  <a:schemeClr val="bg1"/>
                </a:solidFill>
                <a:sym typeface="Symbol" pitchFamily="18" charset="2"/>
              </a:rPr>
              <a:t> BA21, 39 &amp; 40) koordinira interakcije između osjetnih </a:t>
            </a:r>
            <a:r>
              <a:rPr lang="hr-HR" sz="1400" dirty="0" err="1" smtClean="0">
                <a:solidFill>
                  <a:schemeClr val="bg1"/>
                </a:solidFill>
                <a:sym typeface="Symbol" pitchFamily="18" charset="2"/>
              </a:rPr>
              <a:t>reprezent</a:t>
            </a:r>
            <a:r>
              <a:rPr lang="hr-HR" sz="1400" dirty="0" smtClean="0">
                <a:solidFill>
                  <a:schemeClr val="bg1"/>
                </a:solidFill>
                <a:sym typeface="Symbol" pitchFamily="18" charset="2"/>
              </a:rPr>
              <a:t>. </a:t>
            </a:r>
            <a:r>
              <a:rPr lang="hr-HR" sz="1400" dirty="0">
                <a:solidFill>
                  <a:schemeClr val="bg1"/>
                </a:solidFill>
                <a:sym typeface="Symbol" pitchFamily="18" charset="2"/>
              </a:rPr>
              <a:t>riječi i simboličkih asocijacija koje im daju značenje (</a:t>
            </a:r>
            <a:r>
              <a:rPr lang="hr-HR" sz="1400" dirty="0" smtClean="0">
                <a:solidFill>
                  <a:schemeClr val="bg1"/>
                </a:solidFill>
                <a:sym typeface="Symbol" pitchFamily="18" charset="2"/>
              </a:rPr>
              <a:t>razumijevanje)</a:t>
            </a:r>
            <a:endParaRPr lang="hr-HR" sz="1400" b="1" u="sng" dirty="0">
              <a:solidFill>
                <a:schemeClr val="bg1"/>
              </a:solidFill>
              <a:sym typeface="Symbol" pitchFamily="18" charset="2"/>
            </a:endParaRPr>
          </a:p>
          <a:p>
            <a:pPr>
              <a:lnSpc>
                <a:spcPct val="90000"/>
              </a:lnSpc>
            </a:pPr>
            <a:r>
              <a:rPr lang="hr-HR" sz="1400" b="1" u="sng" dirty="0" smtClean="0">
                <a:solidFill>
                  <a:srgbClr val="FFFF00"/>
                </a:solidFill>
                <a:sym typeface="Symbol" pitchFamily="18" charset="2"/>
              </a:rPr>
              <a:t>STRAŽNJA/ FLUENT/ TEČNA AFAZIJA</a:t>
            </a:r>
            <a:endParaRPr lang="hr-HR" sz="1400" b="1" u="sng" dirty="0">
              <a:solidFill>
                <a:srgbClr val="FFFF00"/>
              </a:solidFill>
              <a:sym typeface="Symbol" pitchFamily="18" charset="2"/>
            </a:endParaRPr>
          </a:p>
          <a:p>
            <a:pPr>
              <a:lnSpc>
                <a:spcPct val="90000"/>
              </a:lnSpc>
              <a:buFont typeface="Symbol" pitchFamily="18" charset="2"/>
              <a:buChar char="®"/>
            </a:pPr>
            <a:r>
              <a:rPr lang="hr-HR" sz="1400" b="1" u="sng" dirty="0" err="1" smtClean="0">
                <a:solidFill>
                  <a:srgbClr val="FFFF00"/>
                </a:solidFill>
                <a:sym typeface="Symbol" pitchFamily="18" charset="2"/>
              </a:rPr>
              <a:t>Broca</a:t>
            </a:r>
            <a:r>
              <a:rPr lang="hr-HR" sz="1400" dirty="0" smtClean="0">
                <a:solidFill>
                  <a:schemeClr val="bg1"/>
                </a:solidFill>
                <a:sym typeface="Symbol" pitchFamily="18" charset="2"/>
              </a:rPr>
              <a:t> </a:t>
            </a:r>
            <a:r>
              <a:rPr lang="hr-HR" sz="1400" dirty="0">
                <a:solidFill>
                  <a:schemeClr val="bg1"/>
                </a:solidFill>
                <a:sym typeface="Symbol" pitchFamily="18" charset="2"/>
              </a:rPr>
              <a:t>područje (BA44 i dijelovi  BA45-47) specijalizirano je za </a:t>
            </a:r>
            <a:r>
              <a:rPr lang="hr-HR" sz="1400" dirty="0" err="1">
                <a:solidFill>
                  <a:schemeClr val="bg1"/>
                </a:solidFill>
                <a:sym typeface="Symbol" pitchFamily="18" charset="2"/>
              </a:rPr>
              <a:t>artikulatorne</a:t>
            </a:r>
            <a:r>
              <a:rPr lang="hr-HR" sz="1400" dirty="0">
                <a:solidFill>
                  <a:schemeClr val="bg1"/>
                </a:solidFill>
                <a:sym typeface="Symbol" pitchFamily="18" charset="2"/>
              </a:rPr>
              <a:t> (fonetičke) i gramatičke (sintaktičke) aspekte jezika (</a:t>
            </a:r>
            <a:r>
              <a:rPr lang="hr-HR" sz="1400" dirty="0" err="1">
                <a:solidFill>
                  <a:schemeClr val="bg1"/>
                </a:solidFill>
                <a:sym typeface="Symbol" pitchFamily="18" charset="2"/>
              </a:rPr>
              <a:t>morfosintaksu</a:t>
            </a:r>
            <a:r>
              <a:rPr lang="hr-HR" sz="1400" dirty="0" smtClean="0">
                <a:solidFill>
                  <a:schemeClr val="bg1"/>
                </a:solidFill>
                <a:sym typeface="Symbol" pitchFamily="18" charset="2"/>
              </a:rPr>
              <a:t>) </a:t>
            </a:r>
            <a:r>
              <a:rPr lang="hr-HR" sz="1400" b="1" u="sng" dirty="0" smtClean="0">
                <a:solidFill>
                  <a:srgbClr val="FFFF00"/>
                </a:solidFill>
                <a:sym typeface="Symbol" pitchFamily="18" charset="2"/>
              </a:rPr>
              <a:t>PREDNJA/NON-FLUENT/NE-TEČNA AFAZIJA</a:t>
            </a:r>
            <a:endParaRPr lang="hr-HR" sz="1400" b="1" u="sng" dirty="0">
              <a:solidFill>
                <a:srgbClr val="FFFF00"/>
              </a:solidFill>
              <a:sym typeface="Symbol" pitchFamily="18" charset="2"/>
            </a:endParaRPr>
          </a:p>
        </p:txBody>
      </p:sp>
      <p:sp>
        <p:nvSpPr>
          <p:cNvPr id="162818" name="Rectangle 2"/>
          <p:cNvSpPr>
            <a:spLocks noGrp="1" noChangeArrowheads="1"/>
          </p:cNvSpPr>
          <p:nvPr>
            <p:ph type="title"/>
          </p:nvPr>
        </p:nvSpPr>
        <p:spPr>
          <a:xfrm>
            <a:off x="-1" y="44624"/>
            <a:ext cx="5884635" cy="503783"/>
          </a:xfrm>
        </p:spPr>
        <p:txBody>
          <a:bodyPr>
            <a:noAutofit/>
          </a:bodyPr>
          <a:lstStyle/>
          <a:p>
            <a:pPr algn="l"/>
            <a:r>
              <a:rPr lang="hr-HR" sz="2800" b="1" dirty="0" smtClean="0">
                <a:solidFill>
                  <a:srgbClr val="FFFF00"/>
                </a:solidFill>
              </a:rPr>
              <a:t>Mreža jezičnih sposobnosti</a:t>
            </a:r>
            <a:endParaRPr lang="en-GB" sz="2800" b="1" dirty="0">
              <a:solidFill>
                <a:srgbClr val="FFFF00"/>
              </a:solidFill>
            </a:endParaRPr>
          </a:p>
        </p:txBody>
      </p:sp>
      <p:pic>
        <p:nvPicPr>
          <p:cNvPr id="22" name="Picture 8" descr="BrodmannL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674" y="3309452"/>
            <a:ext cx="948278" cy="6956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BrodmannL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674" y="4173548"/>
            <a:ext cx="948278" cy="6956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BrodmannL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338" y="6045756"/>
            <a:ext cx="948278" cy="6956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BrodmannL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30" y="5181660"/>
            <a:ext cx="948278" cy="69561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61457" y="2670330"/>
            <a:ext cx="504056" cy="304276"/>
          </a:xfrm>
          <a:prstGeom prst="ellipse">
            <a:avLst/>
          </a:prstGeom>
          <a:solidFill>
            <a:schemeClr val="bg1">
              <a:lumMod val="50000"/>
              <a:alpha val="2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31" name="Oval 30"/>
          <p:cNvSpPr/>
          <p:nvPr/>
        </p:nvSpPr>
        <p:spPr>
          <a:xfrm rot="1256854">
            <a:off x="691108" y="3546717"/>
            <a:ext cx="146677" cy="98058"/>
          </a:xfrm>
          <a:prstGeom prst="ellipse">
            <a:avLst/>
          </a:prstGeom>
          <a:solidFill>
            <a:schemeClr val="bg1">
              <a:lumMod val="50000"/>
              <a:alpha val="2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32" name="Oval 31"/>
          <p:cNvSpPr/>
          <p:nvPr/>
        </p:nvSpPr>
        <p:spPr>
          <a:xfrm>
            <a:off x="599386" y="4410600"/>
            <a:ext cx="245941" cy="109331"/>
          </a:xfrm>
          <a:prstGeom prst="ellipse">
            <a:avLst/>
          </a:prstGeom>
          <a:solidFill>
            <a:schemeClr val="bg1">
              <a:lumMod val="50000"/>
              <a:alpha val="2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5" name="TextBox 4"/>
          <p:cNvSpPr txBox="1"/>
          <p:nvPr/>
        </p:nvSpPr>
        <p:spPr>
          <a:xfrm>
            <a:off x="1259632" y="2464903"/>
            <a:ext cx="3092152" cy="738664"/>
          </a:xfrm>
          <a:prstGeom prst="rect">
            <a:avLst/>
          </a:prstGeom>
          <a:noFill/>
        </p:spPr>
        <p:txBody>
          <a:bodyPr wrap="square" rtlCol="0">
            <a:spAutoFit/>
          </a:bodyPr>
          <a:lstStyle/>
          <a:p>
            <a:r>
              <a:rPr lang="hr-HR" b="1" dirty="0" smtClean="0">
                <a:solidFill>
                  <a:srgbClr val="FFFF00"/>
                </a:solidFill>
              </a:rPr>
              <a:t>Globalna</a:t>
            </a:r>
            <a:r>
              <a:rPr lang="hr-HR" b="1" dirty="0" smtClean="0">
                <a:solidFill>
                  <a:schemeClr val="bg1"/>
                </a:solidFill>
              </a:rPr>
              <a:t> afazija</a:t>
            </a:r>
            <a:r>
              <a:rPr lang="hr-HR" dirty="0" smtClean="0">
                <a:solidFill>
                  <a:schemeClr val="bg1"/>
                </a:solidFill>
              </a:rPr>
              <a:t>: CVI MCA (L)</a:t>
            </a:r>
          </a:p>
          <a:p>
            <a:r>
              <a:rPr lang="hr-HR" sz="1200" dirty="0" smtClean="0">
                <a:solidFill>
                  <a:schemeClr val="bg1"/>
                </a:solidFill>
              </a:rPr>
              <a:t>- Sve kombinacije simptoma B/W afazije</a:t>
            </a:r>
          </a:p>
          <a:p>
            <a:r>
              <a:rPr lang="hr-HR" sz="1200" dirty="0" smtClean="0">
                <a:solidFill>
                  <a:schemeClr val="bg1"/>
                </a:solidFill>
              </a:rPr>
              <a:t>- </a:t>
            </a:r>
            <a:r>
              <a:rPr lang="hr-HR" sz="1200" i="1" dirty="0" smtClean="0">
                <a:solidFill>
                  <a:schemeClr val="bg1"/>
                </a:solidFill>
              </a:rPr>
              <a:t>Slabo</a:t>
            </a:r>
            <a:r>
              <a:rPr lang="hr-HR" sz="1200" dirty="0" smtClean="0">
                <a:solidFill>
                  <a:schemeClr val="bg1"/>
                </a:solidFill>
              </a:rPr>
              <a:t> ponavljanje rečenica</a:t>
            </a:r>
            <a:endParaRPr lang="hr-HR" sz="1200" dirty="0">
              <a:solidFill>
                <a:schemeClr val="bg1"/>
              </a:solidFill>
            </a:endParaRPr>
          </a:p>
        </p:txBody>
      </p:sp>
      <p:sp>
        <p:nvSpPr>
          <p:cNvPr id="33" name="TextBox 32"/>
          <p:cNvSpPr txBox="1"/>
          <p:nvPr/>
        </p:nvSpPr>
        <p:spPr>
          <a:xfrm>
            <a:off x="1259632" y="3140968"/>
            <a:ext cx="3312368" cy="923330"/>
          </a:xfrm>
          <a:prstGeom prst="rect">
            <a:avLst/>
          </a:prstGeom>
          <a:noFill/>
        </p:spPr>
        <p:txBody>
          <a:bodyPr wrap="square" rtlCol="0">
            <a:spAutoFit/>
          </a:bodyPr>
          <a:lstStyle/>
          <a:p>
            <a:r>
              <a:rPr lang="hr-HR" b="1" dirty="0" err="1" smtClean="0">
                <a:solidFill>
                  <a:srgbClr val="FFFF00"/>
                </a:solidFill>
              </a:rPr>
              <a:t>Anomička</a:t>
            </a:r>
            <a:r>
              <a:rPr lang="hr-HR" b="1" dirty="0" smtClean="0">
                <a:solidFill>
                  <a:schemeClr val="bg1"/>
                </a:solidFill>
              </a:rPr>
              <a:t> afazija (9-11% AD)</a:t>
            </a:r>
            <a:endParaRPr lang="hr-HR" dirty="0" smtClean="0">
              <a:solidFill>
                <a:schemeClr val="bg1"/>
              </a:solidFill>
            </a:endParaRPr>
          </a:p>
          <a:p>
            <a:r>
              <a:rPr lang="hr-HR" sz="1200" dirty="0" smtClean="0">
                <a:solidFill>
                  <a:schemeClr val="bg1"/>
                </a:solidFill>
              </a:rPr>
              <a:t>- Oštećenje u području temp.-</a:t>
            </a:r>
            <a:r>
              <a:rPr lang="hr-HR" sz="1200" dirty="0" err="1" smtClean="0">
                <a:solidFill>
                  <a:schemeClr val="bg1"/>
                </a:solidFill>
              </a:rPr>
              <a:t>parijet</a:t>
            </a:r>
            <a:r>
              <a:rPr lang="hr-HR" sz="1200" dirty="0" smtClean="0">
                <a:solidFill>
                  <a:schemeClr val="bg1"/>
                </a:solidFill>
              </a:rPr>
              <a:t>. Spoja (</a:t>
            </a:r>
            <a:r>
              <a:rPr lang="hr-HR" sz="1200" b="1" dirty="0" smtClean="0">
                <a:solidFill>
                  <a:schemeClr val="bg1"/>
                </a:solidFill>
              </a:rPr>
              <a:t>SD</a:t>
            </a:r>
            <a:r>
              <a:rPr lang="hr-HR" sz="1200" dirty="0" smtClean="0">
                <a:solidFill>
                  <a:schemeClr val="bg1"/>
                </a:solidFill>
              </a:rPr>
              <a:t>) i   </a:t>
            </a:r>
          </a:p>
          <a:p>
            <a:r>
              <a:rPr lang="hr-HR" sz="1200" dirty="0" smtClean="0">
                <a:solidFill>
                  <a:schemeClr val="bg1"/>
                </a:solidFill>
              </a:rPr>
              <a:t>  </a:t>
            </a:r>
            <a:r>
              <a:rPr lang="hr-HR" sz="1200" dirty="0" err="1" smtClean="0">
                <a:solidFill>
                  <a:schemeClr val="bg1"/>
                </a:solidFill>
              </a:rPr>
              <a:t>angularnog</a:t>
            </a:r>
            <a:r>
              <a:rPr lang="hr-HR" sz="1200" dirty="0" smtClean="0">
                <a:solidFill>
                  <a:schemeClr val="bg1"/>
                </a:solidFill>
              </a:rPr>
              <a:t> </a:t>
            </a:r>
            <a:r>
              <a:rPr lang="hr-HR" sz="1200" dirty="0" err="1" smtClean="0">
                <a:solidFill>
                  <a:schemeClr val="bg1"/>
                </a:solidFill>
              </a:rPr>
              <a:t>girusa</a:t>
            </a:r>
            <a:r>
              <a:rPr lang="hr-HR" sz="1200" dirty="0" smtClean="0">
                <a:solidFill>
                  <a:schemeClr val="bg1"/>
                </a:solidFill>
              </a:rPr>
              <a:t> (L)</a:t>
            </a:r>
          </a:p>
          <a:p>
            <a:r>
              <a:rPr lang="hr-HR" sz="1200" dirty="0" smtClean="0">
                <a:solidFill>
                  <a:schemeClr val="bg1"/>
                </a:solidFill>
              </a:rPr>
              <a:t>- Otežano pronalaženje riječi (naročito imenica)</a:t>
            </a:r>
            <a:endParaRPr lang="hr-HR" sz="1200" dirty="0">
              <a:solidFill>
                <a:schemeClr val="bg1"/>
              </a:solidFill>
            </a:endParaRPr>
          </a:p>
        </p:txBody>
      </p:sp>
      <p:sp>
        <p:nvSpPr>
          <p:cNvPr id="34" name="TextBox 33"/>
          <p:cNvSpPr txBox="1"/>
          <p:nvPr/>
        </p:nvSpPr>
        <p:spPr>
          <a:xfrm>
            <a:off x="1259632" y="4005064"/>
            <a:ext cx="3402856" cy="1107996"/>
          </a:xfrm>
          <a:prstGeom prst="rect">
            <a:avLst/>
          </a:prstGeom>
          <a:noFill/>
        </p:spPr>
        <p:txBody>
          <a:bodyPr wrap="square" rtlCol="0">
            <a:spAutoFit/>
          </a:bodyPr>
          <a:lstStyle/>
          <a:p>
            <a:r>
              <a:rPr lang="hr-HR" b="1" dirty="0" err="1" smtClean="0">
                <a:solidFill>
                  <a:srgbClr val="FFFF00"/>
                </a:solidFill>
              </a:rPr>
              <a:t>Kondukcijska</a:t>
            </a:r>
            <a:r>
              <a:rPr lang="hr-HR" b="1" dirty="0" smtClean="0">
                <a:solidFill>
                  <a:schemeClr val="bg1"/>
                </a:solidFill>
              </a:rPr>
              <a:t> (provodna) afazija</a:t>
            </a:r>
            <a:endParaRPr lang="hr-HR" dirty="0" smtClean="0">
              <a:solidFill>
                <a:schemeClr val="bg1"/>
              </a:solidFill>
            </a:endParaRPr>
          </a:p>
          <a:p>
            <a:r>
              <a:rPr lang="hr-HR" sz="1200" dirty="0" smtClean="0">
                <a:solidFill>
                  <a:schemeClr val="bg1"/>
                </a:solidFill>
              </a:rPr>
              <a:t>- </a:t>
            </a:r>
            <a:r>
              <a:rPr lang="hr-HR" sz="1200" dirty="0" err="1" smtClean="0">
                <a:solidFill>
                  <a:schemeClr val="bg1"/>
                </a:solidFill>
              </a:rPr>
              <a:t>Ošt</a:t>
            </a:r>
            <a:r>
              <a:rPr lang="hr-HR" sz="1200" dirty="0" smtClean="0">
                <a:solidFill>
                  <a:schemeClr val="bg1"/>
                </a:solidFill>
              </a:rPr>
              <a:t>. </a:t>
            </a:r>
            <a:r>
              <a:rPr lang="hr-HR" sz="1200" dirty="0" err="1" smtClean="0">
                <a:solidFill>
                  <a:schemeClr val="bg1"/>
                </a:solidFill>
              </a:rPr>
              <a:t>parijetalnog</a:t>
            </a:r>
            <a:r>
              <a:rPr lang="hr-HR" sz="1200" dirty="0" smtClean="0">
                <a:solidFill>
                  <a:schemeClr val="bg1"/>
                </a:solidFill>
              </a:rPr>
              <a:t> </a:t>
            </a:r>
            <a:r>
              <a:rPr lang="hr-HR" sz="1200" dirty="0" err="1" smtClean="0">
                <a:solidFill>
                  <a:schemeClr val="bg1"/>
                </a:solidFill>
              </a:rPr>
              <a:t>operkuluma</a:t>
            </a:r>
            <a:r>
              <a:rPr lang="hr-HR" sz="1200" dirty="0" smtClean="0">
                <a:solidFill>
                  <a:schemeClr val="bg1"/>
                </a:solidFill>
              </a:rPr>
              <a:t> u kojem se nalazi </a:t>
            </a:r>
            <a:r>
              <a:rPr lang="hr-HR" sz="1200" dirty="0" err="1" smtClean="0">
                <a:solidFill>
                  <a:schemeClr val="bg1"/>
                </a:solidFill>
              </a:rPr>
              <a:t>f.a</a:t>
            </a:r>
            <a:r>
              <a:rPr lang="hr-HR" sz="1200" dirty="0" smtClean="0">
                <a:solidFill>
                  <a:schemeClr val="bg1"/>
                </a:solidFill>
              </a:rPr>
              <a:t>.  </a:t>
            </a:r>
          </a:p>
          <a:p>
            <a:r>
              <a:rPr lang="hr-HR" sz="1200" dirty="0" smtClean="0">
                <a:solidFill>
                  <a:schemeClr val="bg1"/>
                </a:solidFill>
              </a:rPr>
              <a:t>  ili </a:t>
            </a:r>
            <a:r>
              <a:rPr lang="hr-HR" sz="1200" dirty="0" err="1" smtClean="0">
                <a:solidFill>
                  <a:schemeClr val="bg1"/>
                </a:solidFill>
              </a:rPr>
              <a:t>inzule</a:t>
            </a:r>
            <a:r>
              <a:rPr lang="hr-HR" sz="1200" dirty="0" smtClean="0">
                <a:solidFill>
                  <a:schemeClr val="bg1"/>
                </a:solidFill>
              </a:rPr>
              <a:t> i bijele tvari </a:t>
            </a:r>
            <a:r>
              <a:rPr lang="hr-HR" sz="1200" dirty="0" err="1" smtClean="0">
                <a:solidFill>
                  <a:schemeClr val="bg1"/>
                </a:solidFill>
              </a:rPr>
              <a:t>supramarg</a:t>
            </a:r>
            <a:r>
              <a:rPr lang="hr-HR" sz="1200" dirty="0" smtClean="0">
                <a:solidFill>
                  <a:schemeClr val="bg1"/>
                </a:solidFill>
              </a:rPr>
              <a:t>. </a:t>
            </a:r>
            <a:r>
              <a:rPr lang="hr-HR" sz="1200" dirty="0" err="1" smtClean="0">
                <a:solidFill>
                  <a:schemeClr val="bg1"/>
                </a:solidFill>
              </a:rPr>
              <a:t>girusa</a:t>
            </a:r>
            <a:r>
              <a:rPr lang="hr-HR" sz="1200" dirty="0" smtClean="0">
                <a:solidFill>
                  <a:schemeClr val="bg1"/>
                </a:solidFill>
              </a:rPr>
              <a:t> (L)</a:t>
            </a:r>
          </a:p>
          <a:p>
            <a:r>
              <a:rPr lang="hr-HR" sz="1200" dirty="0" smtClean="0">
                <a:solidFill>
                  <a:schemeClr val="bg1"/>
                </a:solidFill>
              </a:rPr>
              <a:t>- </a:t>
            </a:r>
            <a:r>
              <a:rPr lang="hr-HR" sz="1200" i="1" dirty="0" smtClean="0">
                <a:solidFill>
                  <a:schemeClr val="bg1"/>
                </a:solidFill>
              </a:rPr>
              <a:t>Slabo</a:t>
            </a:r>
            <a:r>
              <a:rPr lang="hr-HR" sz="1200" dirty="0" smtClean="0">
                <a:solidFill>
                  <a:schemeClr val="bg1"/>
                </a:solidFill>
              </a:rPr>
              <a:t> ponavljanje rečenica, </a:t>
            </a:r>
            <a:r>
              <a:rPr lang="hr-HR" sz="1200" dirty="0" err="1" smtClean="0">
                <a:solidFill>
                  <a:schemeClr val="bg1"/>
                </a:solidFill>
              </a:rPr>
              <a:t>parafazije</a:t>
            </a:r>
            <a:r>
              <a:rPr lang="hr-HR" sz="1200" dirty="0" smtClean="0">
                <a:solidFill>
                  <a:schemeClr val="bg1"/>
                </a:solidFill>
              </a:rPr>
              <a:t> s </a:t>
            </a:r>
          </a:p>
          <a:p>
            <a:r>
              <a:rPr lang="hr-HR" sz="1200" dirty="0" smtClean="0">
                <a:solidFill>
                  <a:schemeClr val="bg1"/>
                </a:solidFill>
              </a:rPr>
              <a:t>  nemogućnošću pronalaženja pravih riječi</a:t>
            </a:r>
            <a:endParaRPr lang="hr-HR" sz="1200" dirty="0">
              <a:solidFill>
                <a:schemeClr val="bg1"/>
              </a:solidFill>
            </a:endParaRPr>
          </a:p>
        </p:txBody>
      </p:sp>
      <p:sp>
        <p:nvSpPr>
          <p:cNvPr id="35" name="TextBox 34"/>
          <p:cNvSpPr txBox="1"/>
          <p:nvPr/>
        </p:nvSpPr>
        <p:spPr>
          <a:xfrm>
            <a:off x="1259632" y="5013176"/>
            <a:ext cx="3528392" cy="923330"/>
          </a:xfrm>
          <a:prstGeom prst="rect">
            <a:avLst/>
          </a:prstGeom>
          <a:noFill/>
        </p:spPr>
        <p:txBody>
          <a:bodyPr wrap="square" rtlCol="0">
            <a:spAutoFit/>
          </a:bodyPr>
          <a:lstStyle/>
          <a:p>
            <a:r>
              <a:rPr lang="hr-HR" b="1" dirty="0" err="1" smtClean="0">
                <a:solidFill>
                  <a:srgbClr val="FFFF00"/>
                </a:solidFill>
              </a:rPr>
              <a:t>Transkortikalna</a:t>
            </a:r>
            <a:r>
              <a:rPr lang="hr-HR" b="1" dirty="0" smtClean="0">
                <a:solidFill>
                  <a:schemeClr val="bg1"/>
                </a:solidFill>
              </a:rPr>
              <a:t> motorna afazija</a:t>
            </a:r>
            <a:endParaRPr lang="hr-HR" dirty="0" smtClean="0">
              <a:solidFill>
                <a:schemeClr val="bg1"/>
              </a:solidFill>
            </a:endParaRPr>
          </a:p>
          <a:p>
            <a:r>
              <a:rPr lang="hr-HR" sz="1200" dirty="0" smtClean="0">
                <a:solidFill>
                  <a:schemeClr val="bg1"/>
                </a:solidFill>
              </a:rPr>
              <a:t>- „</a:t>
            </a:r>
            <a:r>
              <a:rPr lang="hr-HR" sz="1200" dirty="0" err="1" smtClean="0">
                <a:solidFill>
                  <a:schemeClr val="bg1"/>
                </a:solidFill>
              </a:rPr>
              <a:t>Watershed</a:t>
            </a:r>
            <a:r>
              <a:rPr lang="hr-HR" sz="1200" dirty="0" smtClean="0">
                <a:solidFill>
                  <a:schemeClr val="bg1"/>
                </a:solidFill>
              </a:rPr>
              <a:t>” CVI ispred ili iznad B ili WM ispod B</a:t>
            </a:r>
          </a:p>
          <a:p>
            <a:r>
              <a:rPr lang="hr-HR" sz="1200" dirty="0" smtClean="0">
                <a:solidFill>
                  <a:schemeClr val="bg1"/>
                </a:solidFill>
              </a:rPr>
              <a:t>- Otežano započinjanje i usporen govor</a:t>
            </a:r>
          </a:p>
          <a:p>
            <a:r>
              <a:rPr lang="hr-HR" sz="1200" dirty="0" smtClean="0">
                <a:solidFill>
                  <a:schemeClr val="bg1"/>
                </a:solidFill>
              </a:rPr>
              <a:t>- </a:t>
            </a:r>
            <a:r>
              <a:rPr lang="hr-HR" sz="1200" i="1" dirty="0" smtClean="0">
                <a:solidFill>
                  <a:schemeClr val="bg1"/>
                </a:solidFill>
              </a:rPr>
              <a:t>Sačuvano</a:t>
            </a:r>
            <a:r>
              <a:rPr lang="hr-HR" sz="1200" dirty="0" smtClean="0">
                <a:solidFill>
                  <a:schemeClr val="bg1"/>
                </a:solidFill>
              </a:rPr>
              <a:t> ponavljanje rečenica</a:t>
            </a:r>
            <a:endParaRPr lang="hr-HR" sz="1200" dirty="0">
              <a:solidFill>
                <a:schemeClr val="bg1"/>
              </a:solidFill>
            </a:endParaRPr>
          </a:p>
        </p:txBody>
      </p:sp>
      <p:sp>
        <p:nvSpPr>
          <p:cNvPr id="36" name="TextBox 35"/>
          <p:cNvSpPr txBox="1"/>
          <p:nvPr/>
        </p:nvSpPr>
        <p:spPr>
          <a:xfrm>
            <a:off x="1259632" y="5877272"/>
            <a:ext cx="3476716" cy="923330"/>
          </a:xfrm>
          <a:prstGeom prst="rect">
            <a:avLst/>
          </a:prstGeom>
          <a:noFill/>
        </p:spPr>
        <p:txBody>
          <a:bodyPr wrap="square" rtlCol="0">
            <a:spAutoFit/>
          </a:bodyPr>
          <a:lstStyle/>
          <a:p>
            <a:r>
              <a:rPr lang="hr-HR" b="1" dirty="0" err="1" smtClean="0">
                <a:solidFill>
                  <a:srgbClr val="FFFF00"/>
                </a:solidFill>
              </a:rPr>
              <a:t>Transkortikalna</a:t>
            </a:r>
            <a:r>
              <a:rPr lang="hr-HR" b="1" dirty="0" smtClean="0">
                <a:solidFill>
                  <a:schemeClr val="bg1"/>
                </a:solidFill>
              </a:rPr>
              <a:t> osjetna afazija</a:t>
            </a:r>
            <a:endParaRPr lang="hr-HR" dirty="0" smtClean="0">
              <a:solidFill>
                <a:schemeClr val="bg1"/>
              </a:solidFill>
            </a:endParaRPr>
          </a:p>
          <a:p>
            <a:r>
              <a:rPr lang="hr-HR" sz="1200" dirty="0" smtClean="0">
                <a:solidFill>
                  <a:schemeClr val="bg1"/>
                </a:solidFill>
              </a:rPr>
              <a:t>- Isto „</a:t>
            </a:r>
            <a:r>
              <a:rPr lang="hr-HR" sz="1200" dirty="0" err="1" smtClean="0">
                <a:solidFill>
                  <a:schemeClr val="bg1"/>
                </a:solidFill>
              </a:rPr>
              <a:t>watershed</a:t>
            </a:r>
            <a:r>
              <a:rPr lang="hr-HR" sz="1200" dirty="0" smtClean="0">
                <a:solidFill>
                  <a:schemeClr val="bg1"/>
                </a:solidFill>
              </a:rPr>
              <a:t>” infarkt ali straga </a:t>
            </a:r>
            <a:r>
              <a:rPr lang="hr-HR" sz="1200" dirty="0" err="1" smtClean="0">
                <a:solidFill>
                  <a:schemeClr val="bg1"/>
                </a:solidFill>
              </a:rPr>
              <a:t>angularni</a:t>
            </a:r>
            <a:r>
              <a:rPr lang="hr-HR" sz="1200" dirty="0" smtClean="0">
                <a:solidFill>
                  <a:schemeClr val="bg1"/>
                </a:solidFill>
              </a:rPr>
              <a:t> g. ili iza</a:t>
            </a:r>
          </a:p>
          <a:p>
            <a:r>
              <a:rPr lang="hr-HR" sz="1200" dirty="0" smtClean="0">
                <a:solidFill>
                  <a:schemeClr val="bg1"/>
                </a:solidFill>
              </a:rPr>
              <a:t>- Slabo razumijevanje, neologizmi</a:t>
            </a:r>
          </a:p>
          <a:p>
            <a:r>
              <a:rPr lang="hr-HR" sz="1200" dirty="0" smtClean="0">
                <a:solidFill>
                  <a:schemeClr val="bg1"/>
                </a:solidFill>
              </a:rPr>
              <a:t>- </a:t>
            </a:r>
            <a:r>
              <a:rPr lang="hr-HR" sz="1200" i="1" dirty="0" smtClean="0">
                <a:solidFill>
                  <a:schemeClr val="bg1"/>
                </a:solidFill>
              </a:rPr>
              <a:t>Sačuvano</a:t>
            </a:r>
            <a:r>
              <a:rPr lang="hr-HR" sz="1200" dirty="0" smtClean="0">
                <a:solidFill>
                  <a:schemeClr val="bg1"/>
                </a:solidFill>
              </a:rPr>
              <a:t> ponavljanje rečenica (moguća eholalija)</a:t>
            </a:r>
            <a:endParaRPr lang="hr-HR" sz="1200" dirty="0">
              <a:solidFill>
                <a:schemeClr val="bg1"/>
              </a:solidFill>
            </a:endParaRPr>
          </a:p>
        </p:txBody>
      </p:sp>
      <p:sp>
        <p:nvSpPr>
          <p:cNvPr id="37" name="Oval 36"/>
          <p:cNvSpPr/>
          <p:nvPr/>
        </p:nvSpPr>
        <p:spPr>
          <a:xfrm>
            <a:off x="311354" y="5469692"/>
            <a:ext cx="122970" cy="109331"/>
          </a:xfrm>
          <a:prstGeom prst="ellipse">
            <a:avLst/>
          </a:prstGeom>
          <a:solidFill>
            <a:schemeClr val="bg1">
              <a:lumMod val="50000"/>
              <a:alpha val="2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38" name="Oval 37"/>
          <p:cNvSpPr/>
          <p:nvPr/>
        </p:nvSpPr>
        <p:spPr>
          <a:xfrm>
            <a:off x="473372" y="5288353"/>
            <a:ext cx="54006" cy="181339"/>
          </a:xfrm>
          <a:prstGeom prst="ellipse">
            <a:avLst/>
          </a:prstGeom>
          <a:solidFill>
            <a:schemeClr val="bg1">
              <a:lumMod val="50000"/>
              <a:alpha val="2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sp>
        <p:nvSpPr>
          <p:cNvPr id="39" name="Oval 38"/>
          <p:cNvSpPr/>
          <p:nvPr/>
        </p:nvSpPr>
        <p:spPr>
          <a:xfrm>
            <a:off x="743402" y="6416013"/>
            <a:ext cx="122970" cy="109331"/>
          </a:xfrm>
          <a:prstGeom prst="ellipse">
            <a:avLst/>
          </a:prstGeom>
          <a:solidFill>
            <a:schemeClr val="bg1">
              <a:lumMod val="50000"/>
              <a:alpha val="2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bg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5436" y="5661248"/>
            <a:ext cx="1380740" cy="1161934"/>
          </a:xfrm>
          <a:prstGeom prst="rect">
            <a:avLst/>
          </a:prstGeom>
        </p:spPr>
      </p:pic>
      <p:sp>
        <p:nvSpPr>
          <p:cNvPr id="6" name="TextBox 5"/>
          <p:cNvSpPr txBox="1"/>
          <p:nvPr/>
        </p:nvSpPr>
        <p:spPr>
          <a:xfrm>
            <a:off x="6234557" y="5611258"/>
            <a:ext cx="2867571" cy="1323439"/>
          </a:xfrm>
          <a:prstGeom prst="rect">
            <a:avLst/>
          </a:prstGeom>
          <a:noFill/>
        </p:spPr>
        <p:txBody>
          <a:bodyPr wrap="square" rtlCol="0">
            <a:spAutoFit/>
          </a:bodyPr>
          <a:lstStyle/>
          <a:p>
            <a:r>
              <a:rPr lang="hr-HR" sz="1600" dirty="0">
                <a:solidFill>
                  <a:schemeClr val="bg1"/>
                </a:solidFill>
              </a:rPr>
              <a:t>„</a:t>
            </a:r>
            <a:r>
              <a:rPr lang="hr-HR" sz="1600" dirty="0" err="1">
                <a:solidFill>
                  <a:schemeClr val="bg1"/>
                </a:solidFill>
              </a:rPr>
              <a:t>Watershed</a:t>
            </a:r>
            <a:r>
              <a:rPr lang="hr-HR" sz="1600" dirty="0">
                <a:solidFill>
                  <a:schemeClr val="bg1"/>
                </a:solidFill>
              </a:rPr>
              <a:t>” područja – </a:t>
            </a:r>
            <a:r>
              <a:rPr lang="hr-HR" sz="1600" dirty="0" err="1">
                <a:solidFill>
                  <a:schemeClr val="bg1"/>
                </a:solidFill>
              </a:rPr>
              <a:t>ishemija</a:t>
            </a:r>
            <a:r>
              <a:rPr lang="hr-HR" sz="1600" dirty="0">
                <a:solidFill>
                  <a:schemeClr val="bg1"/>
                </a:solidFill>
              </a:rPr>
              <a:t> i nekroza na mjestima koja su najdalje od art. </a:t>
            </a:r>
            <a:r>
              <a:rPr lang="hr-HR" sz="1600" dirty="0" smtClean="0">
                <a:solidFill>
                  <a:schemeClr val="bg1"/>
                </a:solidFill>
              </a:rPr>
              <a:t>opskrbe (sistemska </a:t>
            </a:r>
            <a:r>
              <a:rPr lang="hr-HR" sz="1600" dirty="0" err="1" smtClean="0">
                <a:solidFill>
                  <a:schemeClr val="bg1"/>
                </a:solidFill>
              </a:rPr>
              <a:t>hipoperfuzija</a:t>
            </a:r>
            <a:r>
              <a:rPr lang="hr-HR" sz="1600" dirty="0" smtClean="0">
                <a:solidFill>
                  <a:schemeClr val="bg1"/>
                </a:solidFill>
              </a:rPr>
              <a:t>)</a:t>
            </a:r>
            <a:endParaRPr lang="hr-HR" sz="1600" dirty="0">
              <a:solidFill>
                <a:schemeClr val="bg1"/>
              </a:solidFill>
            </a:endParaRPr>
          </a:p>
          <a:p>
            <a:endParaRPr lang="hr-HR" sz="1600" dirty="0">
              <a:solidFill>
                <a:schemeClr val="bg1"/>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4422" y="0"/>
            <a:ext cx="5163534" cy="167694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9674" y="1772816"/>
            <a:ext cx="2594734" cy="209925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5004" y="2987200"/>
            <a:ext cx="930379" cy="68055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4195" y="2670330"/>
            <a:ext cx="975130" cy="706863"/>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91143" y="1715327"/>
            <a:ext cx="935755" cy="797302"/>
          </a:xfrm>
          <a:prstGeom prst="rect">
            <a:avLst/>
          </a:prstGeom>
        </p:spPr>
      </p:pic>
      <p:sp>
        <p:nvSpPr>
          <p:cNvPr id="40" name="Text Box 9"/>
          <p:cNvSpPr txBox="1">
            <a:spLocks noChangeArrowheads="1"/>
          </p:cNvSpPr>
          <p:nvPr/>
        </p:nvSpPr>
        <p:spPr bwMode="auto">
          <a:xfrm>
            <a:off x="8628281" y="1699915"/>
            <a:ext cx="3889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hr-HR" sz="2000" b="1" dirty="0" smtClean="0">
                <a:solidFill>
                  <a:srgbClr val="FFFF00"/>
                </a:solidFill>
              </a:rPr>
              <a:t>fa</a:t>
            </a:r>
            <a:endParaRPr lang="en-GB" sz="2000" b="1" dirty="0" smtClean="0">
              <a:solidFill>
                <a:srgbClr val="FFFF00"/>
              </a:solidFill>
            </a:endParaRPr>
          </a:p>
        </p:txBody>
      </p:sp>
    </p:spTree>
    <p:extLst>
      <p:ext uri="{BB962C8B-B14F-4D97-AF65-F5344CB8AC3E}">
        <p14:creationId xmlns:p14="http://schemas.microsoft.com/office/powerpoint/2010/main" val="3923023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otation of f219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001963"/>
            <a:ext cx="5715000"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mr3sper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0960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a:spLocks noGrp="1" noChangeArrowheads="1"/>
          </p:cNvSpPr>
          <p:nvPr>
            <p:ph type="body" sz="half" idx="1"/>
          </p:nvPr>
        </p:nvSpPr>
        <p:spPr>
          <a:xfrm>
            <a:off x="3429000" y="2590800"/>
            <a:ext cx="457200" cy="628650"/>
          </a:xfrm>
          <a:noFill/>
        </p:spPr>
        <p:txBody>
          <a:bodyPr/>
          <a:lstStyle/>
          <a:p>
            <a:pPr>
              <a:spcBef>
                <a:spcPct val="0"/>
              </a:spcBef>
              <a:buClrTx/>
              <a:buFontTx/>
              <a:buNone/>
            </a:pPr>
            <a:r>
              <a:rPr kumimoji="0" lang="hr-HR" sz="2400" smtClean="0">
                <a:solidFill>
                  <a:srgbClr val="FF3300"/>
                </a:solidFill>
                <a:latin typeface="Times New Roman" pitchFamily="18" charset="0"/>
              </a:rPr>
              <a:t>1</a:t>
            </a:r>
            <a:endParaRPr kumimoji="0" lang="en-GB" sz="2400" smtClean="0">
              <a:solidFill>
                <a:srgbClr val="FF3300"/>
              </a:solidFill>
              <a:latin typeface="Times New Roman" pitchFamily="18" charset="0"/>
            </a:endParaRPr>
          </a:p>
        </p:txBody>
      </p:sp>
      <p:sp>
        <p:nvSpPr>
          <p:cNvPr id="11270" name="Text Box 6"/>
          <p:cNvSpPr txBox="1">
            <a:spLocks noChangeArrowheads="1"/>
          </p:cNvSpPr>
          <p:nvPr/>
        </p:nvSpPr>
        <p:spPr bwMode="auto">
          <a:xfrm>
            <a:off x="3962400" y="1371600"/>
            <a:ext cx="457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hr-HR" smtClean="0">
                <a:solidFill>
                  <a:srgbClr val="FF3300"/>
                </a:solidFill>
              </a:rPr>
              <a:t>2</a:t>
            </a:r>
            <a:endParaRPr lang="en-GB" smtClean="0">
              <a:solidFill>
                <a:srgbClr val="FF3300"/>
              </a:solidFill>
            </a:endParaRPr>
          </a:p>
        </p:txBody>
      </p:sp>
      <p:sp>
        <p:nvSpPr>
          <p:cNvPr id="11271" name="Text Box 7"/>
          <p:cNvSpPr txBox="1">
            <a:spLocks noChangeArrowheads="1"/>
          </p:cNvSpPr>
          <p:nvPr/>
        </p:nvSpPr>
        <p:spPr bwMode="auto">
          <a:xfrm>
            <a:off x="1371600" y="1752600"/>
            <a:ext cx="457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hr-HR" smtClean="0">
                <a:solidFill>
                  <a:srgbClr val="FF3300"/>
                </a:solidFill>
              </a:rPr>
              <a:t>3</a:t>
            </a:r>
            <a:endParaRPr lang="en-GB" smtClean="0">
              <a:solidFill>
                <a:srgbClr val="FF3300"/>
              </a:solidFill>
            </a:endParaRPr>
          </a:p>
        </p:txBody>
      </p:sp>
      <p:sp>
        <p:nvSpPr>
          <p:cNvPr id="11272" name="Line 8"/>
          <p:cNvSpPr>
            <a:spLocks noChangeShapeType="1"/>
          </p:cNvSpPr>
          <p:nvPr/>
        </p:nvSpPr>
        <p:spPr bwMode="auto">
          <a:xfrm>
            <a:off x="3581400" y="914400"/>
            <a:ext cx="76200" cy="304800"/>
          </a:xfrm>
          <a:prstGeom prst="line">
            <a:avLst/>
          </a:prstGeom>
          <a:noFill/>
          <a:ln w="9525">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hr-HR" sz="2400" smtClean="0">
              <a:solidFill>
                <a:srgbClr val="FFFFFF"/>
              </a:solidFill>
              <a:latin typeface="Times New Roman" pitchFamily="18" charset="0"/>
            </a:endParaRPr>
          </a:p>
        </p:txBody>
      </p:sp>
      <p:sp>
        <p:nvSpPr>
          <p:cNvPr id="11273" name="Line 9"/>
          <p:cNvSpPr>
            <a:spLocks noChangeShapeType="1"/>
          </p:cNvSpPr>
          <p:nvPr/>
        </p:nvSpPr>
        <p:spPr bwMode="auto">
          <a:xfrm>
            <a:off x="3505200" y="838200"/>
            <a:ext cx="152400" cy="609600"/>
          </a:xfrm>
          <a:prstGeom prst="line">
            <a:avLst/>
          </a:prstGeom>
          <a:noFill/>
          <a:ln w="9525">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hr-HR" sz="2400" smtClean="0">
              <a:solidFill>
                <a:srgbClr val="FFFFFF"/>
              </a:solidFill>
              <a:latin typeface="Times New Roman" pitchFamily="18" charset="0"/>
            </a:endParaRPr>
          </a:p>
        </p:txBody>
      </p:sp>
      <p:sp>
        <p:nvSpPr>
          <p:cNvPr id="11274" name="Line 11"/>
          <p:cNvSpPr>
            <a:spLocks noChangeShapeType="1"/>
          </p:cNvSpPr>
          <p:nvPr/>
        </p:nvSpPr>
        <p:spPr bwMode="auto">
          <a:xfrm>
            <a:off x="6084888" y="3357563"/>
            <a:ext cx="2519362" cy="1439862"/>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hr-HR" sz="2400" smtClean="0">
              <a:solidFill>
                <a:srgbClr val="FFFFFF"/>
              </a:solidFill>
              <a:latin typeface="Times New Roman" pitchFamily="18" charset="0"/>
            </a:endParaRPr>
          </a:p>
        </p:txBody>
      </p:sp>
      <p:sp>
        <p:nvSpPr>
          <p:cNvPr id="11275" name="Line 13"/>
          <p:cNvSpPr>
            <a:spLocks noChangeShapeType="1"/>
          </p:cNvSpPr>
          <p:nvPr/>
        </p:nvSpPr>
        <p:spPr bwMode="auto">
          <a:xfrm>
            <a:off x="4140200" y="4221163"/>
            <a:ext cx="3527425" cy="1944687"/>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hr-HR" sz="2400" smtClean="0">
              <a:solidFill>
                <a:srgbClr val="FFFFFF"/>
              </a:solidFill>
              <a:latin typeface="Times New Roman" pitchFamily="18" charset="0"/>
            </a:endParaRPr>
          </a:p>
        </p:txBody>
      </p:sp>
      <p:pic>
        <p:nvPicPr>
          <p:cNvPr id="12" name="Picture 8" descr="aferentnac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7" y="421"/>
            <a:ext cx="3059113" cy="319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Fig1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2" y="4513710"/>
            <a:ext cx="1610462" cy="23772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29" descr="folija3dGD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607278" y="4513710"/>
            <a:ext cx="1440722" cy="243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28" descr="folija3dG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059832" y="4513710"/>
            <a:ext cx="1579479" cy="244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0048" y="-80920"/>
            <a:ext cx="4752528" cy="646331"/>
          </a:xfrm>
          <a:prstGeom prst="rect">
            <a:avLst/>
          </a:prstGeom>
          <a:noFill/>
        </p:spPr>
        <p:txBody>
          <a:bodyPr wrap="square" rtlCol="0">
            <a:spAutoFit/>
          </a:bodyPr>
          <a:lstStyle/>
          <a:p>
            <a:r>
              <a:rPr lang="hr-HR" b="1" dirty="0" smtClean="0">
                <a:solidFill>
                  <a:schemeClr val="bg2"/>
                </a:solidFill>
                <a:latin typeface="Calibri" pitchFamily="34" charset="0"/>
                <a:cs typeface="Calibri" pitchFamily="34" charset="0"/>
              </a:rPr>
              <a:t>Mreža epizodičkog</a:t>
            </a:r>
          </a:p>
          <a:p>
            <a:r>
              <a:rPr lang="hr-HR" b="1" dirty="0" smtClean="0">
                <a:solidFill>
                  <a:schemeClr val="bg2"/>
                </a:solidFill>
                <a:latin typeface="Calibri" pitchFamily="34" charset="0"/>
                <a:cs typeface="Calibri" pitchFamily="34" charset="0"/>
              </a:rPr>
              <a:t>deklarativnog pamćenja</a:t>
            </a:r>
            <a:endParaRPr lang="en-US" b="1" dirty="0">
              <a:solidFill>
                <a:schemeClr val="bg2"/>
              </a:solidFill>
              <a:latin typeface="Calibri" pitchFamily="34" charset="0"/>
              <a:cs typeface="Calibri" pitchFamily="34" charset="0"/>
            </a:endParaRPr>
          </a:p>
        </p:txBody>
      </p:sp>
    </p:spTree>
    <p:extLst>
      <p:ext uri="{BB962C8B-B14F-4D97-AF65-F5344CB8AC3E}">
        <p14:creationId xmlns:p14="http://schemas.microsoft.com/office/powerpoint/2010/main" val="9283332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237570" name="Picture 5" descr="fear conditioning fM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44451"/>
            <a:ext cx="4499992"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6"/>
          <p:cNvSpPr txBox="1">
            <a:spLocks noChangeArrowheads="1"/>
          </p:cNvSpPr>
          <p:nvPr/>
        </p:nvSpPr>
        <p:spPr bwMode="auto">
          <a:xfrm>
            <a:off x="2771801" y="6583363"/>
            <a:ext cx="64590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hr-HR" sz="1200" dirty="0">
                <a:solidFill>
                  <a:srgbClr val="FFC000"/>
                </a:solidFill>
                <a:latin typeface="Arial Narrow" pitchFamily="34" charset="0"/>
              </a:rPr>
              <a:t>Le </a:t>
            </a:r>
            <a:r>
              <a:rPr lang="hr-HR" sz="1200" dirty="0" err="1">
                <a:solidFill>
                  <a:srgbClr val="FFC000"/>
                </a:solidFill>
                <a:latin typeface="Arial Narrow" pitchFamily="34" charset="0"/>
              </a:rPr>
              <a:t>Doux</a:t>
            </a:r>
            <a:r>
              <a:rPr lang="hr-HR" sz="1200" dirty="0">
                <a:solidFill>
                  <a:srgbClr val="FFC000"/>
                </a:solidFill>
                <a:latin typeface="Arial Narrow" pitchFamily="34" charset="0"/>
              </a:rPr>
              <a:t> JE (2000) </a:t>
            </a:r>
            <a:r>
              <a:rPr lang="hr-HR" sz="1200" dirty="0" err="1">
                <a:solidFill>
                  <a:srgbClr val="FFC000"/>
                </a:solidFill>
                <a:latin typeface="Arial Narrow" pitchFamily="34" charset="0"/>
              </a:rPr>
              <a:t>Emotion</a:t>
            </a:r>
            <a:r>
              <a:rPr lang="hr-HR" sz="1200" dirty="0">
                <a:solidFill>
                  <a:srgbClr val="FFC000"/>
                </a:solidFill>
                <a:latin typeface="Arial Narrow" pitchFamily="34" charset="0"/>
              </a:rPr>
              <a:t> </a:t>
            </a:r>
            <a:r>
              <a:rPr lang="hr-HR" sz="1200" dirty="0" err="1">
                <a:solidFill>
                  <a:srgbClr val="FFC000"/>
                </a:solidFill>
                <a:latin typeface="Arial Narrow" pitchFamily="34" charset="0"/>
              </a:rPr>
              <a:t>circuits</a:t>
            </a:r>
            <a:r>
              <a:rPr lang="hr-HR" sz="1200" dirty="0">
                <a:solidFill>
                  <a:srgbClr val="FFC000"/>
                </a:solidFill>
                <a:latin typeface="Arial Narrow" pitchFamily="34" charset="0"/>
              </a:rPr>
              <a:t> </a:t>
            </a:r>
            <a:r>
              <a:rPr lang="hr-HR" sz="1200" dirty="0" err="1">
                <a:solidFill>
                  <a:srgbClr val="FFC000"/>
                </a:solidFill>
                <a:latin typeface="Arial Narrow" pitchFamily="34" charset="0"/>
              </a:rPr>
              <a:t>in</a:t>
            </a:r>
            <a:r>
              <a:rPr lang="hr-HR" sz="1200" dirty="0">
                <a:solidFill>
                  <a:srgbClr val="FFC000"/>
                </a:solidFill>
                <a:latin typeface="Arial Narrow" pitchFamily="34" charset="0"/>
              </a:rPr>
              <a:t> </a:t>
            </a:r>
            <a:r>
              <a:rPr lang="hr-HR" sz="1200" dirty="0" err="1">
                <a:solidFill>
                  <a:srgbClr val="FFC000"/>
                </a:solidFill>
                <a:latin typeface="Arial Narrow" pitchFamily="34" charset="0"/>
              </a:rPr>
              <a:t>the</a:t>
            </a:r>
            <a:r>
              <a:rPr lang="hr-HR" sz="1200" dirty="0">
                <a:solidFill>
                  <a:srgbClr val="FFC000"/>
                </a:solidFill>
                <a:latin typeface="Arial Narrow" pitchFamily="34" charset="0"/>
              </a:rPr>
              <a:t> </a:t>
            </a:r>
            <a:r>
              <a:rPr lang="hr-HR" sz="1200" dirty="0" err="1">
                <a:solidFill>
                  <a:srgbClr val="FFC000"/>
                </a:solidFill>
                <a:latin typeface="Arial Narrow" pitchFamily="34" charset="0"/>
              </a:rPr>
              <a:t>brain</a:t>
            </a:r>
            <a:r>
              <a:rPr lang="hr-HR" sz="1200" dirty="0">
                <a:solidFill>
                  <a:srgbClr val="FFC000"/>
                </a:solidFill>
                <a:latin typeface="Arial Narrow" pitchFamily="34" charset="0"/>
              </a:rPr>
              <a:t>. </a:t>
            </a:r>
            <a:r>
              <a:rPr lang="hr-HR" sz="1200" dirty="0" err="1">
                <a:solidFill>
                  <a:srgbClr val="FFC000"/>
                </a:solidFill>
                <a:latin typeface="Arial Narrow" pitchFamily="34" charset="0"/>
              </a:rPr>
              <a:t>Annu</a:t>
            </a:r>
            <a:r>
              <a:rPr lang="hr-HR" sz="1200" dirty="0">
                <a:solidFill>
                  <a:srgbClr val="FFC000"/>
                </a:solidFill>
                <a:latin typeface="Arial Narrow" pitchFamily="34" charset="0"/>
              </a:rPr>
              <a:t> </a:t>
            </a:r>
            <a:r>
              <a:rPr lang="hr-HR" sz="1200" dirty="0" err="1">
                <a:solidFill>
                  <a:srgbClr val="FFC000"/>
                </a:solidFill>
                <a:latin typeface="Arial Narrow" pitchFamily="34" charset="0"/>
              </a:rPr>
              <a:t>Rev</a:t>
            </a:r>
            <a:r>
              <a:rPr lang="hr-HR" sz="1200" dirty="0">
                <a:solidFill>
                  <a:srgbClr val="FFC000"/>
                </a:solidFill>
                <a:latin typeface="Arial Narrow" pitchFamily="34" charset="0"/>
              </a:rPr>
              <a:t> </a:t>
            </a:r>
            <a:r>
              <a:rPr lang="hr-HR" sz="1200" dirty="0" err="1">
                <a:solidFill>
                  <a:srgbClr val="FFC000"/>
                </a:solidFill>
                <a:latin typeface="Arial Narrow" pitchFamily="34" charset="0"/>
              </a:rPr>
              <a:t>Neurosci</a:t>
            </a:r>
            <a:r>
              <a:rPr lang="hr-HR" sz="1200" dirty="0">
                <a:solidFill>
                  <a:srgbClr val="FFC000"/>
                </a:solidFill>
                <a:latin typeface="Arial Narrow" pitchFamily="34" charset="0"/>
              </a:rPr>
              <a:t> 24: 155-184; </a:t>
            </a:r>
            <a:r>
              <a:rPr lang="hr-HR" sz="1200" dirty="0" err="1">
                <a:solidFill>
                  <a:srgbClr val="FFC000"/>
                </a:solidFill>
                <a:latin typeface="Arial Narrow" pitchFamily="34" charset="0"/>
              </a:rPr>
              <a:t>Gazzaniga</a:t>
            </a:r>
            <a:r>
              <a:rPr lang="hr-HR" sz="1200" dirty="0">
                <a:solidFill>
                  <a:srgbClr val="FFC000"/>
                </a:solidFill>
                <a:latin typeface="Arial Narrow" pitchFamily="34" charset="0"/>
              </a:rPr>
              <a:t> et al., 2002.</a:t>
            </a:r>
          </a:p>
        </p:txBody>
      </p:sp>
      <p:pic>
        <p:nvPicPr>
          <p:cNvPr id="237572" name="Picture 9" descr="gazzaniga fear 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765175"/>
            <a:ext cx="4465638"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3" name="Rectangle 10"/>
          <p:cNvSpPr>
            <a:spLocks noChangeArrowheads="1"/>
          </p:cNvSpPr>
          <p:nvPr/>
        </p:nvSpPr>
        <p:spPr bwMode="auto">
          <a:xfrm>
            <a:off x="2424595" y="2564606"/>
            <a:ext cx="2014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1" lang="hr-HR" dirty="0">
                <a:solidFill>
                  <a:schemeClr val="bg2"/>
                </a:solidFill>
                <a:latin typeface="Calibri" pitchFamily="34" charset="0"/>
                <a:cs typeface="Calibri" pitchFamily="34" charset="0"/>
              </a:rPr>
              <a:t>a) </a:t>
            </a:r>
            <a:r>
              <a:rPr kumimoji="1" lang="hr-HR" dirty="0" err="1">
                <a:solidFill>
                  <a:schemeClr val="bg2"/>
                </a:solidFill>
                <a:latin typeface="Calibri" pitchFamily="34" charset="0"/>
                <a:cs typeface="Calibri" pitchFamily="34" charset="0"/>
              </a:rPr>
              <a:t>fear</a:t>
            </a:r>
            <a:r>
              <a:rPr kumimoji="1" lang="hr-HR" dirty="0">
                <a:solidFill>
                  <a:schemeClr val="bg2"/>
                </a:solidFill>
                <a:latin typeface="Calibri" pitchFamily="34" charset="0"/>
                <a:cs typeface="Calibri" pitchFamily="34" charset="0"/>
              </a:rPr>
              <a:t> </a:t>
            </a:r>
            <a:r>
              <a:rPr kumimoji="1" lang="hr-HR" dirty="0" err="1">
                <a:solidFill>
                  <a:schemeClr val="bg2"/>
                </a:solidFill>
                <a:latin typeface="Calibri" pitchFamily="34" charset="0"/>
                <a:cs typeface="Calibri" pitchFamily="34" charset="0"/>
              </a:rPr>
              <a:t>conditioning</a:t>
            </a:r>
            <a:endParaRPr kumimoji="1" lang="hr-HR" dirty="0">
              <a:solidFill>
                <a:schemeClr val="bg2"/>
              </a:solidFill>
              <a:latin typeface="Calibri" pitchFamily="34" charset="0"/>
              <a:cs typeface="Calibri" pitchFamily="34" charset="0"/>
            </a:endParaRPr>
          </a:p>
        </p:txBody>
      </p:sp>
      <p:sp>
        <p:nvSpPr>
          <p:cNvPr id="237574" name="Rectangle 11"/>
          <p:cNvSpPr>
            <a:spLocks noChangeArrowheads="1"/>
          </p:cNvSpPr>
          <p:nvPr/>
        </p:nvSpPr>
        <p:spPr bwMode="auto">
          <a:xfrm>
            <a:off x="1456189" y="4916488"/>
            <a:ext cx="1804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1" lang="hr-HR" dirty="0">
                <a:latin typeface="Calibri" pitchFamily="34" charset="0"/>
                <a:cs typeface="Calibri" pitchFamily="34" charset="0"/>
              </a:rPr>
              <a:t>b) </a:t>
            </a:r>
            <a:r>
              <a:rPr kumimoji="1" lang="hr-HR" dirty="0" err="1">
                <a:latin typeface="Calibri" pitchFamily="34" charset="0"/>
                <a:cs typeface="Calibri" pitchFamily="34" charset="0"/>
              </a:rPr>
              <a:t>instructed</a:t>
            </a:r>
            <a:r>
              <a:rPr kumimoji="1" lang="hr-HR" dirty="0">
                <a:latin typeface="Calibri" pitchFamily="34" charset="0"/>
                <a:cs typeface="Calibri" pitchFamily="34" charset="0"/>
              </a:rPr>
              <a:t> </a:t>
            </a:r>
            <a:r>
              <a:rPr kumimoji="1" lang="hr-HR" dirty="0" err="1">
                <a:latin typeface="Calibri" pitchFamily="34" charset="0"/>
                <a:cs typeface="Calibri" pitchFamily="34" charset="0"/>
              </a:rPr>
              <a:t>fear</a:t>
            </a:r>
            <a:endParaRPr kumimoji="1" lang="hr-HR" dirty="0">
              <a:latin typeface="Calibri" pitchFamily="34" charset="0"/>
              <a:cs typeface="Calibri" pitchFamily="34" charset="0"/>
            </a:endParaRPr>
          </a:p>
        </p:txBody>
      </p:sp>
      <p:sp>
        <p:nvSpPr>
          <p:cNvPr id="237575" name="Rectangle 12"/>
          <p:cNvSpPr>
            <a:spLocks noChangeArrowheads="1"/>
          </p:cNvSpPr>
          <p:nvPr/>
        </p:nvSpPr>
        <p:spPr bwMode="auto">
          <a:xfrm>
            <a:off x="5601835" y="5013176"/>
            <a:ext cx="2923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1" lang="hr-HR" dirty="0">
                <a:latin typeface="Calibri" pitchFamily="34" charset="0"/>
                <a:cs typeface="Calibri" pitchFamily="34" charset="0"/>
              </a:rPr>
              <a:t>c) </a:t>
            </a:r>
            <a:r>
              <a:rPr kumimoji="1" lang="hr-HR" dirty="0" err="1">
                <a:latin typeface="Calibri" pitchFamily="34" charset="0"/>
                <a:cs typeface="Calibri" pitchFamily="34" charset="0"/>
              </a:rPr>
              <a:t>observational</a:t>
            </a:r>
            <a:r>
              <a:rPr kumimoji="1" lang="hr-HR" dirty="0">
                <a:latin typeface="Calibri" pitchFamily="34" charset="0"/>
                <a:cs typeface="Calibri" pitchFamily="34" charset="0"/>
              </a:rPr>
              <a:t> </a:t>
            </a:r>
            <a:r>
              <a:rPr kumimoji="1" lang="hr-HR" dirty="0" err="1">
                <a:latin typeface="Calibri" pitchFamily="34" charset="0"/>
                <a:cs typeface="Calibri" pitchFamily="34" charset="0"/>
              </a:rPr>
              <a:t>fear</a:t>
            </a:r>
            <a:r>
              <a:rPr kumimoji="1" lang="hr-HR" dirty="0">
                <a:latin typeface="Calibri" pitchFamily="34" charset="0"/>
                <a:cs typeface="Calibri" pitchFamily="34" charset="0"/>
              </a:rPr>
              <a:t> </a:t>
            </a:r>
            <a:r>
              <a:rPr kumimoji="1" lang="hr-HR" dirty="0" err="1">
                <a:latin typeface="Calibri" pitchFamily="34" charset="0"/>
                <a:cs typeface="Calibri" pitchFamily="34" charset="0"/>
              </a:rPr>
              <a:t>learning</a:t>
            </a:r>
            <a:endParaRPr kumimoji="1" lang="hr-HR" dirty="0">
              <a:latin typeface="Calibri" pitchFamily="34" charset="0"/>
              <a:cs typeface="Calibri" pitchFamily="34" charset="0"/>
            </a:endParaRPr>
          </a:p>
        </p:txBody>
      </p:sp>
      <p:sp>
        <p:nvSpPr>
          <p:cNvPr id="237576" name="Text Box 13"/>
          <p:cNvSpPr txBox="1">
            <a:spLocks noChangeArrowheads="1"/>
          </p:cNvSpPr>
          <p:nvPr/>
        </p:nvSpPr>
        <p:spPr bwMode="auto">
          <a:xfrm>
            <a:off x="107950" y="5445125"/>
            <a:ext cx="91228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hr-HR" dirty="0" err="1">
                <a:latin typeface="Calibri" pitchFamily="34" charset="0"/>
                <a:cs typeface="Calibri" pitchFamily="34" charset="0"/>
              </a:rPr>
              <a:t>Three</a:t>
            </a:r>
            <a:r>
              <a:rPr lang="hr-HR" dirty="0">
                <a:latin typeface="Calibri" pitchFamily="34" charset="0"/>
                <a:cs typeface="Calibri" pitchFamily="34" charset="0"/>
              </a:rPr>
              <a:t> </a:t>
            </a:r>
            <a:r>
              <a:rPr lang="hr-HR" dirty="0" err="1">
                <a:latin typeface="Calibri" pitchFamily="34" charset="0"/>
                <a:cs typeface="Calibri" pitchFamily="34" charset="0"/>
              </a:rPr>
              <a:t>different</a:t>
            </a:r>
            <a:r>
              <a:rPr lang="hr-HR" dirty="0">
                <a:latin typeface="Calibri" pitchFamily="34" charset="0"/>
                <a:cs typeface="Calibri" pitchFamily="34" charset="0"/>
              </a:rPr>
              <a:t> </a:t>
            </a:r>
            <a:r>
              <a:rPr lang="hr-HR" dirty="0" err="1">
                <a:latin typeface="Calibri" pitchFamily="34" charset="0"/>
                <a:cs typeface="Calibri" pitchFamily="34" charset="0"/>
              </a:rPr>
              <a:t>ways</a:t>
            </a:r>
            <a:r>
              <a:rPr lang="hr-HR" dirty="0">
                <a:latin typeface="Calibri" pitchFamily="34" charset="0"/>
                <a:cs typeface="Calibri" pitchFamily="34" charset="0"/>
              </a:rPr>
              <a:t> </a:t>
            </a:r>
            <a:r>
              <a:rPr lang="hr-HR" dirty="0" err="1">
                <a:latin typeface="Calibri" pitchFamily="34" charset="0"/>
                <a:cs typeface="Calibri" pitchFamily="34" charset="0"/>
              </a:rPr>
              <a:t>by</a:t>
            </a:r>
            <a:r>
              <a:rPr lang="hr-HR" dirty="0">
                <a:latin typeface="Calibri" pitchFamily="34" charset="0"/>
                <a:cs typeface="Calibri" pitchFamily="34" charset="0"/>
              </a:rPr>
              <a:t> </a:t>
            </a:r>
            <a:r>
              <a:rPr lang="hr-HR" dirty="0" err="1">
                <a:latin typeface="Calibri" pitchFamily="34" charset="0"/>
                <a:cs typeface="Calibri" pitchFamily="34" charset="0"/>
              </a:rPr>
              <a:t>which</a:t>
            </a:r>
            <a:r>
              <a:rPr lang="hr-HR" dirty="0">
                <a:latin typeface="Calibri" pitchFamily="34" charset="0"/>
                <a:cs typeface="Calibri" pitchFamily="34" charset="0"/>
              </a:rPr>
              <a:t> </a:t>
            </a:r>
            <a:r>
              <a:rPr lang="hr-HR" dirty="0" err="1">
                <a:latin typeface="Calibri" pitchFamily="34" charset="0"/>
                <a:cs typeface="Calibri" pitchFamily="34" charset="0"/>
              </a:rPr>
              <a:t>humans</a:t>
            </a:r>
            <a:r>
              <a:rPr lang="hr-HR" dirty="0">
                <a:latin typeface="Calibri" pitchFamily="34" charset="0"/>
                <a:cs typeface="Calibri" pitchFamily="34" charset="0"/>
              </a:rPr>
              <a:t> </a:t>
            </a:r>
            <a:r>
              <a:rPr lang="hr-HR" dirty="0" err="1">
                <a:latin typeface="Calibri" pitchFamily="34" charset="0"/>
                <a:cs typeface="Calibri" pitchFamily="34" charset="0"/>
              </a:rPr>
              <a:t>can</a:t>
            </a:r>
            <a:r>
              <a:rPr lang="hr-HR" dirty="0">
                <a:latin typeface="Calibri" pitchFamily="34" charset="0"/>
                <a:cs typeface="Calibri" pitchFamily="34" charset="0"/>
              </a:rPr>
              <a:t> </a:t>
            </a:r>
            <a:r>
              <a:rPr lang="hr-HR" dirty="0" err="1">
                <a:latin typeface="Calibri" pitchFamily="34" charset="0"/>
                <a:cs typeface="Calibri" pitchFamily="34" charset="0"/>
              </a:rPr>
              <a:t>learn</a:t>
            </a:r>
            <a:r>
              <a:rPr lang="hr-HR" dirty="0">
                <a:latin typeface="Calibri" pitchFamily="34" charset="0"/>
                <a:cs typeface="Calibri" pitchFamily="34" charset="0"/>
              </a:rPr>
              <a:t> </a:t>
            </a:r>
            <a:r>
              <a:rPr lang="hr-HR" dirty="0" err="1">
                <a:latin typeface="Calibri" pitchFamily="34" charset="0"/>
                <a:cs typeface="Calibri" pitchFamily="34" charset="0"/>
              </a:rPr>
              <a:t>about</a:t>
            </a:r>
            <a:r>
              <a:rPr lang="hr-HR" dirty="0">
                <a:latin typeface="Calibri" pitchFamily="34" charset="0"/>
                <a:cs typeface="Calibri" pitchFamily="34" charset="0"/>
              </a:rPr>
              <a:t> </a:t>
            </a:r>
            <a:r>
              <a:rPr lang="hr-HR" dirty="0" err="1">
                <a:latin typeface="Calibri" pitchFamily="34" charset="0"/>
                <a:cs typeface="Calibri" pitchFamily="34" charset="0"/>
              </a:rPr>
              <a:t>the</a:t>
            </a:r>
            <a:r>
              <a:rPr lang="hr-HR" dirty="0">
                <a:latin typeface="Calibri" pitchFamily="34" charset="0"/>
                <a:cs typeface="Calibri" pitchFamily="34" charset="0"/>
              </a:rPr>
              <a:t> </a:t>
            </a:r>
            <a:r>
              <a:rPr lang="hr-HR" dirty="0" err="1">
                <a:latin typeface="Calibri" pitchFamily="34" charset="0"/>
                <a:cs typeface="Calibri" pitchFamily="34" charset="0"/>
              </a:rPr>
              <a:t>aversive</a:t>
            </a:r>
            <a:endParaRPr lang="hr-HR" dirty="0">
              <a:latin typeface="Calibri" pitchFamily="34" charset="0"/>
              <a:cs typeface="Calibri" pitchFamily="34" charset="0"/>
            </a:endParaRPr>
          </a:p>
          <a:p>
            <a:r>
              <a:rPr lang="hr-HR" dirty="0" err="1">
                <a:latin typeface="Calibri" pitchFamily="34" charset="0"/>
                <a:cs typeface="Calibri" pitchFamily="34" charset="0"/>
              </a:rPr>
              <a:t>properties</a:t>
            </a:r>
            <a:r>
              <a:rPr lang="hr-HR" dirty="0">
                <a:latin typeface="Calibri" pitchFamily="34" charset="0"/>
                <a:cs typeface="Calibri" pitchFamily="34" charset="0"/>
              </a:rPr>
              <a:t> </a:t>
            </a:r>
            <a:r>
              <a:rPr lang="hr-HR" dirty="0" err="1">
                <a:latin typeface="Calibri" pitchFamily="34" charset="0"/>
                <a:cs typeface="Calibri" pitchFamily="34" charset="0"/>
              </a:rPr>
              <a:t>of</a:t>
            </a:r>
            <a:r>
              <a:rPr lang="hr-HR" dirty="0">
                <a:latin typeface="Calibri" pitchFamily="34" charset="0"/>
                <a:cs typeface="Calibri" pitchFamily="34" charset="0"/>
              </a:rPr>
              <a:t> </a:t>
            </a:r>
            <a:r>
              <a:rPr lang="hr-HR" dirty="0" err="1">
                <a:latin typeface="Calibri" pitchFamily="34" charset="0"/>
                <a:cs typeface="Calibri" pitchFamily="34" charset="0"/>
              </a:rPr>
              <a:t>an</a:t>
            </a:r>
            <a:r>
              <a:rPr lang="hr-HR" dirty="0">
                <a:latin typeface="Calibri" pitchFamily="34" charset="0"/>
                <a:cs typeface="Calibri" pitchFamily="34" charset="0"/>
              </a:rPr>
              <a:t> </a:t>
            </a:r>
            <a:r>
              <a:rPr lang="hr-HR" dirty="0" err="1">
                <a:latin typeface="Calibri" pitchFamily="34" charset="0"/>
                <a:cs typeface="Calibri" pitchFamily="34" charset="0"/>
              </a:rPr>
              <a:t>event</a:t>
            </a:r>
            <a:r>
              <a:rPr lang="hr-HR" dirty="0">
                <a:latin typeface="Calibri" pitchFamily="34" charset="0"/>
                <a:cs typeface="Calibri" pitchFamily="34" charset="0"/>
              </a:rPr>
              <a:t>. </a:t>
            </a:r>
            <a:r>
              <a:rPr lang="hr-HR" dirty="0" err="1">
                <a:latin typeface="Calibri" pitchFamily="34" charset="0"/>
                <a:cs typeface="Calibri" pitchFamily="34" charset="0"/>
              </a:rPr>
              <a:t>In</a:t>
            </a:r>
            <a:r>
              <a:rPr lang="hr-HR" dirty="0">
                <a:latin typeface="Calibri" pitchFamily="34" charset="0"/>
                <a:cs typeface="Calibri" pitchFamily="34" charset="0"/>
              </a:rPr>
              <a:t> all </a:t>
            </a:r>
            <a:r>
              <a:rPr lang="hr-HR" dirty="0" err="1">
                <a:latin typeface="Calibri" pitchFamily="34" charset="0"/>
                <a:cs typeface="Calibri" pitchFamily="34" charset="0"/>
              </a:rPr>
              <a:t>of</a:t>
            </a:r>
            <a:r>
              <a:rPr lang="hr-HR" dirty="0">
                <a:latin typeface="Calibri" pitchFamily="34" charset="0"/>
                <a:cs typeface="Calibri" pitchFamily="34" charset="0"/>
              </a:rPr>
              <a:t> </a:t>
            </a:r>
            <a:r>
              <a:rPr lang="hr-HR" dirty="0" err="1">
                <a:latin typeface="Calibri" pitchFamily="34" charset="0"/>
                <a:cs typeface="Calibri" pitchFamily="34" charset="0"/>
              </a:rPr>
              <a:t>them</a:t>
            </a:r>
            <a:r>
              <a:rPr lang="hr-HR" dirty="0">
                <a:latin typeface="Calibri" pitchFamily="34" charset="0"/>
                <a:cs typeface="Calibri" pitchFamily="34" charset="0"/>
              </a:rPr>
              <a:t> </a:t>
            </a:r>
            <a:r>
              <a:rPr lang="hr-HR" dirty="0" err="1">
                <a:latin typeface="Calibri" pitchFamily="34" charset="0"/>
                <a:cs typeface="Calibri" pitchFamily="34" charset="0"/>
              </a:rPr>
              <a:t>the</a:t>
            </a:r>
            <a:r>
              <a:rPr lang="hr-HR" dirty="0">
                <a:latin typeface="Calibri" pitchFamily="34" charset="0"/>
                <a:cs typeface="Calibri" pitchFamily="34" charset="0"/>
              </a:rPr>
              <a:t> </a:t>
            </a:r>
            <a:r>
              <a:rPr lang="hr-HR" dirty="0" err="1">
                <a:latin typeface="Calibri" pitchFamily="34" charset="0"/>
                <a:cs typeface="Calibri" pitchFamily="34" charset="0"/>
              </a:rPr>
              <a:t>activation</a:t>
            </a:r>
            <a:r>
              <a:rPr lang="hr-HR" dirty="0">
                <a:latin typeface="Calibri" pitchFamily="34" charset="0"/>
                <a:cs typeface="Calibri" pitchFamily="34" charset="0"/>
              </a:rPr>
              <a:t> </a:t>
            </a:r>
            <a:r>
              <a:rPr lang="hr-HR" dirty="0" err="1">
                <a:latin typeface="Calibri" pitchFamily="34" charset="0"/>
                <a:cs typeface="Calibri" pitchFamily="34" charset="0"/>
              </a:rPr>
              <a:t>of</a:t>
            </a:r>
            <a:r>
              <a:rPr lang="hr-HR" dirty="0">
                <a:latin typeface="Calibri" pitchFamily="34" charset="0"/>
                <a:cs typeface="Calibri" pitchFamily="34" charset="0"/>
              </a:rPr>
              <a:t> </a:t>
            </a:r>
            <a:r>
              <a:rPr lang="hr-HR" b="1" u="sng" dirty="0" err="1">
                <a:solidFill>
                  <a:srgbClr val="FFFF00"/>
                </a:solidFill>
                <a:latin typeface="Calibri" pitchFamily="34" charset="0"/>
                <a:cs typeface="Calibri" pitchFamily="34" charset="0"/>
              </a:rPr>
              <a:t>amygdala</a:t>
            </a:r>
            <a:r>
              <a:rPr lang="hr-HR" dirty="0">
                <a:latin typeface="Calibri" pitchFamily="34" charset="0"/>
                <a:cs typeface="Calibri" pitchFamily="34" charset="0"/>
              </a:rPr>
              <a:t> is </a:t>
            </a:r>
            <a:r>
              <a:rPr lang="hr-HR" dirty="0" err="1">
                <a:latin typeface="Calibri" pitchFamily="34" charset="0"/>
                <a:cs typeface="Calibri" pitchFamily="34" charset="0"/>
              </a:rPr>
              <a:t>seen</a:t>
            </a:r>
            <a:r>
              <a:rPr lang="hr-HR" dirty="0">
                <a:latin typeface="Calibri" pitchFamily="34" charset="0"/>
                <a:cs typeface="Calibri" pitchFamily="34" charset="0"/>
              </a:rPr>
              <a:t>.</a:t>
            </a:r>
          </a:p>
        </p:txBody>
      </p:sp>
      <p:sp>
        <p:nvSpPr>
          <p:cNvPr id="2" name="TextBox 1"/>
          <p:cNvSpPr txBox="1"/>
          <p:nvPr/>
        </p:nvSpPr>
        <p:spPr>
          <a:xfrm>
            <a:off x="61771" y="188640"/>
            <a:ext cx="4657724" cy="369332"/>
          </a:xfrm>
          <a:prstGeom prst="rect">
            <a:avLst/>
          </a:prstGeom>
          <a:noFill/>
        </p:spPr>
        <p:txBody>
          <a:bodyPr wrap="square" rtlCol="0">
            <a:spAutoFit/>
          </a:bodyPr>
          <a:lstStyle/>
          <a:p>
            <a:r>
              <a:rPr lang="hr-HR" b="1" dirty="0">
                <a:solidFill>
                  <a:srgbClr val="FFFF00"/>
                </a:solidFill>
              </a:rPr>
              <a:t>Mreža emocija, osjećaja i raspoloženja</a:t>
            </a:r>
            <a:endParaRPr lang="en-US" b="1" dirty="0">
              <a:solidFill>
                <a:srgbClr val="FFFF00"/>
              </a:solidFill>
            </a:endParaRPr>
          </a:p>
        </p:txBody>
      </p:sp>
    </p:spTree>
    <p:extLst>
      <p:ext uri="{BB962C8B-B14F-4D97-AF65-F5344CB8AC3E}">
        <p14:creationId xmlns:p14="http://schemas.microsoft.com/office/powerpoint/2010/main" val="2593343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0" y="44624"/>
            <a:ext cx="8839200" cy="1143000"/>
          </a:xfrm>
        </p:spPr>
        <p:txBody>
          <a:bodyPr>
            <a:normAutofit fontScale="90000"/>
          </a:bodyPr>
          <a:lstStyle/>
          <a:p>
            <a:pPr algn="l"/>
            <a:r>
              <a:rPr lang="hr-HR" sz="3600" b="1" dirty="0" err="1" smtClean="0">
                <a:solidFill>
                  <a:srgbClr val="FFFF00"/>
                </a:solidFill>
              </a:rPr>
              <a:t>Network</a:t>
            </a:r>
            <a:r>
              <a:rPr lang="hr-HR" sz="3600" b="1" dirty="0" smtClean="0">
                <a:solidFill>
                  <a:srgbClr val="FFFF00"/>
                </a:solidFill>
              </a:rPr>
              <a:t> for </a:t>
            </a:r>
            <a:r>
              <a:rPr lang="hr-HR" sz="3600" b="1" dirty="0" err="1" smtClean="0">
                <a:solidFill>
                  <a:srgbClr val="FFFF00"/>
                </a:solidFill>
              </a:rPr>
              <a:t>executive</a:t>
            </a:r>
            <a:r>
              <a:rPr lang="hr-HR" sz="3600" b="1" dirty="0" smtClean="0">
                <a:solidFill>
                  <a:srgbClr val="FFFF00"/>
                </a:solidFill>
              </a:rPr>
              <a:t>  f-</a:t>
            </a:r>
            <a:r>
              <a:rPr lang="hr-HR" sz="3600" b="1" dirty="0" err="1" smtClean="0">
                <a:solidFill>
                  <a:srgbClr val="FFFF00"/>
                </a:solidFill>
              </a:rPr>
              <a:t>ons</a:t>
            </a:r>
            <a:r>
              <a:rPr lang="hr-HR" sz="3600" b="1" dirty="0" smtClean="0">
                <a:solidFill>
                  <a:srgbClr val="FFFF00"/>
                </a:solidFill>
              </a:rPr>
              <a:t> </a:t>
            </a:r>
            <a:r>
              <a:rPr lang="hr-HR" sz="3600" b="1" dirty="0" err="1" smtClean="0">
                <a:solidFill>
                  <a:srgbClr val="FFFF00"/>
                </a:solidFill>
              </a:rPr>
              <a:t>and</a:t>
            </a:r>
            <a:r>
              <a:rPr lang="hr-HR" sz="3600" b="1" dirty="0" smtClean="0">
                <a:solidFill>
                  <a:srgbClr val="FFFF00"/>
                </a:solidFill>
              </a:rPr>
              <a:t> </a:t>
            </a:r>
            <a:r>
              <a:rPr lang="hr-HR" sz="3600" b="1" dirty="0" err="1" smtClean="0">
                <a:solidFill>
                  <a:srgbClr val="FFFF00"/>
                </a:solidFill>
              </a:rPr>
              <a:t>control</a:t>
            </a:r>
            <a:r>
              <a:rPr lang="hr-HR" sz="3600" b="1" dirty="0" smtClean="0">
                <a:solidFill>
                  <a:srgbClr val="FFFF00"/>
                </a:solidFill>
              </a:rPr>
              <a:t> </a:t>
            </a:r>
            <a:r>
              <a:rPr lang="hr-HR" sz="3600" b="1" dirty="0" err="1" smtClean="0">
                <a:solidFill>
                  <a:srgbClr val="FFFF00"/>
                </a:solidFill>
              </a:rPr>
              <a:t>of</a:t>
            </a:r>
            <a:r>
              <a:rPr lang="hr-HR" sz="3600" b="1" dirty="0" smtClean="0">
                <a:solidFill>
                  <a:srgbClr val="FFFF00"/>
                </a:solidFill>
              </a:rPr>
              <a:t> </a:t>
            </a:r>
            <a:r>
              <a:rPr lang="hr-HR" sz="3600" b="1" dirty="0" err="1" smtClean="0">
                <a:solidFill>
                  <a:srgbClr val="FFFF00"/>
                </a:solidFill>
              </a:rPr>
              <a:t>behavior</a:t>
            </a:r>
            <a:endParaRPr lang="en-GB" sz="3600" b="1" dirty="0" smtClean="0">
              <a:solidFill>
                <a:srgbClr val="FFFF00"/>
              </a:solidFill>
            </a:endParaRPr>
          </a:p>
        </p:txBody>
      </p:sp>
      <p:sp>
        <p:nvSpPr>
          <p:cNvPr id="308227" name="Rectangle 3"/>
          <p:cNvSpPr>
            <a:spLocks noGrp="1" noChangeArrowheads="1"/>
          </p:cNvSpPr>
          <p:nvPr>
            <p:ph type="body" idx="1"/>
          </p:nvPr>
        </p:nvSpPr>
        <p:spPr>
          <a:xfrm>
            <a:off x="0" y="1600200"/>
            <a:ext cx="4495800" cy="5105400"/>
          </a:xfrm>
        </p:spPr>
        <p:txBody>
          <a:bodyPr/>
          <a:lstStyle/>
          <a:p>
            <a:pPr>
              <a:lnSpc>
                <a:spcPct val="90000"/>
              </a:lnSpc>
              <a:buFont typeface="Symbol" pitchFamily="18" charset="2"/>
              <a:buChar char="®"/>
            </a:pPr>
            <a:r>
              <a:rPr lang="hr-HR" sz="2000" dirty="0" err="1" smtClean="0">
                <a:solidFill>
                  <a:schemeClr val="bg1"/>
                </a:solidFill>
                <a:sym typeface="Symbol" pitchFamily="18" charset="2"/>
              </a:rPr>
              <a:t>Epicentres</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in</a:t>
            </a:r>
            <a:r>
              <a:rPr lang="hr-HR" sz="2000" dirty="0" smtClean="0">
                <a:solidFill>
                  <a:schemeClr val="bg1"/>
                </a:solidFill>
                <a:sym typeface="Symbol" pitchFamily="18" charset="2"/>
              </a:rPr>
              <a:t> </a:t>
            </a:r>
            <a:r>
              <a:rPr lang="hr-HR" sz="2000" b="1" u="sng" dirty="0" err="1" smtClean="0">
                <a:solidFill>
                  <a:srgbClr val="FFFF00"/>
                </a:solidFill>
                <a:sym typeface="Symbol" pitchFamily="18" charset="2"/>
              </a:rPr>
              <a:t>dorsolat</a:t>
            </a:r>
            <a:r>
              <a:rPr lang="hr-HR" sz="2000" b="1" u="sng" dirty="0" smtClean="0">
                <a:solidFill>
                  <a:srgbClr val="FFFF00"/>
                </a:solidFill>
                <a:sym typeface="Symbol" pitchFamily="18" charset="2"/>
              </a:rPr>
              <a:t>. </a:t>
            </a:r>
            <a:r>
              <a:rPr lang="hr-HR" sz="2000" b="1" u="sng" dirty="0" err="1" smtClean="0">
                <a:solidFill>
                  <a:srgbClr val="FFFF00"/>
                </a:solidFill>
                <a:sym typeface="Symbol" pitchFamily="18" charset="2"/>
              </a:rPr>
              <a:t>prefront</a:t>
            </a:r>
            <a:r>
              <a:rPr lang="hr-HR" sz="2000" b="1" u="sng" dirty="0" smtClean="0">
                <a:solidFill>
                  <a:srgbClr val="FFFF00"/>
                </a:solidFill>
                <a:sym typeface="Symbol" pitchFamily="18" charset="2"/>
              </a:rPr>
              <a:t>.</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working</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memory</a:t>
            </a:r>
            <a:r>
              <a:rPr lang="hr-HR" sz="2000" dirty="0" smtClean="0">
                <a:solidFill>
                  <a:schemeClr val="bg1"/>
                </a:solidFill>
                <a:sym typeface="Symbol" pitchFamily="18" charset="2"/>
              </a:rPr>
              <a:t>  - </a:t>
            </a:r>
            <a:r>
              <a:rPr lang="hr-HR" sz="2000" dirty="0" err="1" smtClean="0">
                <a:solidFill>
                  <a:schemeClr val="bg1"/>
                </a:solidFill>
                <a:sym typeface="Symbol" pitchFamily="18" charset="2"/>
              </a:rPr>
              <a:t>representing</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maintaining</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and</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manipulating</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information</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executive</a:t>
            </a:r>
            <a:r>
              <a:rPr lang="hr-HR" sz="2000" dirty="0" smtClean="0">
                <a:solidFill>
                  <a:schemeClr val="bg1"/>
                </a:solidFill>
                <a:sym typeface="Symbol" pitchFamily="18" charset="2"/>
              </a:rPr>
              <a:t> f-</a:t>
            </a:r>
            <a:r>
              <a:rPr lang="hr-HR" sz="2000" dirty="0" err="1" smtClean="0">
                <a:solidFill>
                  <a:schemeClr val="bg1"/>
                </a:solidFill>
                <a:sym typeface="Symbol" pitchFamily="18" charset="2"/>
              </a:rPr>
              <a:t>ons</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attention</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Wisconsin</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card</a:t>
            </a:r>
            <a:r>
              <a:rPr lang="hr-HR" sz="2000" dirty="0" smtClean="0">
                <a:solidFill>
                  <a:schemeClr val="bg1"/>
                </a:solidFill>
                <a:sym typeface="Symbol" pitchFamily="18" charset="2"/>
              </a:rPr>
              <a:t>-</a:t>
            </a:r>
            <a:r>
              <a:rPr lang="hr-HR" sz="2000" dirty="0" err="1" smtClean="0">
                <a:solidFill>
                  <a:schemeClr val="bg1"/>
                </a:solidFill>
                <a:sym typeface="Symbol" pitchFamily="18" charset="2"/>
              </a:rPr>
              <a:t>sorting</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Stroop</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tests</a:t>
            </a:r>
            <a:r>
              <a:rPr lang="hr-HR" sz="2000" dirty="0" smtClean="0">
                <a:solidFill>
                  <a:schemeClr val="bg1"/>
                </a:solidFill>
                <a:sym typeface="Symbol" pitchFamily="18" charset="2"/>
              </a:rPr>
              <a:t>), </a:t>
            </a:r>
            <a:r>
              <a:rPr lang="hr-HR" sz="2000" b="1" u="sng" dirty="0" err="1">
                <a:solidFill>
                  <a:srgbClr val="FFFF00"/>
                </a:solidFill>
                <a:sym typeface="Symbol" pitchFamily="18" charset="2"/>
              </a:rPr>
              <a:t>m</a:t>
            </a:r>
            <a:r>
              <a:rPr lang="hr-HR" sz="2000" b="1" u="sng" dirty="0" err="1" smtClean="0">
                <a:solidFill>
                  <a:srgbClr val="FFFF00"/>
                </a:solidFill>
                <a:sym typeface="Symbol" pitchFamily="18" charset="2"/>
              </a:rPr>
              <a:t>edial</a:t>
            </a:r>
            <a:r>
              <a:rPr lang="hr-HR" sz="2000" b="1" u="sng" dirty="0" smtClean="0">
                <a:solidFill>
                  <a:srgbClr val="FFFF00"/>
                </a:solidFill>
                <a:sym typeface="Symbol" pitchFamily="18" charset="2"/>
              </a:rPr>
              <a:t> </a:t>
            </a:r>
            <a:r>
              <a:rPr lang="hr-HR" sz="2000" b="1" u="sng" dirty="0" err="1" smtClean="0">
                <a:solidFill>
                  <a:srgbClr val="FFFF00"/>
                </a:solidFill>
                <a:sym typeface="Symbol" pitchFamily="18" charset="2"/>
              </a:rPr>
              <a:t>frontal</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theory</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of</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mind</a:t>
            </a:r>
            <a:r>
              <a:rPr lang="hr-HR" sz="2000" dirty="0" smtClean="0">
                <a:solidFill>
                  <a:schemeClr val="bg1"/>
                </a:solidFill>
                <a:sym typeface="Symbol" pitchFamily="18" charset="2"/>
              </a:rPr>
              <a:t>”) &amp; </a:t>
            </a:r>
            <a:r>
              <a:rPr lang="hr-HR" sz="2000" b="1" u="sng" dirty="0" err="1" smtClean="0">
                <a:solidFill>
                  <a:srgbClr val="FFFF00"/>
                </a:solidFill>
                <a:sym typeface="Symbol" pitchFamily="18" charset="2"/>
              </a:rPr>
              <a:t>orbitofront</a:t>
            </a:r>
            <a:r>
              <a:rPr lang="hr-HR" sz="2000" b="1" u="sng" dirty="0" smtClean="0">
                <a:solidFill>
                  <a:srgbClr val="FFFF00"/>
                </a:solidFill>
                <a:sym typeface="Symbol" pitchFamily="18" charset="2"/>
              </a:rPr>
              <a:t>. </a:t>
            </a:r>
            <a:r>
              <a:rPr lang="hr-HR" sz="2000" b="1" u="sng" dirty="0" err="1" smtClean="0">
                <a:solidFill>
                  <a:srgbClr val="FFFF00"/>
                </a:solidFill>
                <a:sym typeface="Symbol" pitchFamily="18" charset="2"/>
              </a:rPr>
              <a:t>cx</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our</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social</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brain</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learned</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control</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over</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inner</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drives</a:t>
            </a:r>
            <a:r>
              <a:rPr lang="hr-HR" sz="2000" dirty="0" smtClean="0">
                <a:solidFill>
                  <a:schemeClr val="bg1"/>
                </a:solidFill>
                <a:sym typeface="Symbol" pitchFamily="18" charset="2"/>
              </a:rPr>
              <a:t>”)</a:t>
            </a:r>
          </a:p>
          <a:p>
            <a:pPr>
              <a:lnSpc>
                <a:spcPct val="90000"/>
              </a:lnSpc>
              <a:buFont typeface="Symbol" pitchFamily="18" charset="2"/>
              <a:buChar char="®"/>
            </a:pPr>
            <a:r>
              <a:rPr lang="hr-HR" sz="2000" dirty="0" err="1" smtClean="0">
                <a:solidFill>
                  <a:schemeClr val="bg1"/>
                </a:solidFill>
                <a:sym typeface="Symbol" pitchFamily="18" charset="2"/>
              </a:rPr>
              <a:t>Working</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memory</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provides</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recall</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of</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previous</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experience</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even</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in</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absence</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of</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sensory</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stimuli</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apstract</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thinking</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subjective</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reality</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mediating</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planning</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of</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actions</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with</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respect</a:t>
            </a:r>
            <a:r>
              <a:rPr lang="hr-HR" sz="2000" dirty="0" smtClean="0">
                <a:solidFill>
                  <a:schemeClr val="bg1"/>
                </a:solidFill>
                <a:sym typeface="Symbol" pitchFamily="18" charset="2"/>
              </a:rPr>
              <a:t> to time </a:t>
            </a:r>
            <a:r>
              <a:rPr lang="hr-HR" sz="2000" dirty="0" err="1" smtClean="0">
                <a:solidFill>
                  <a:schemeClr val="bg1"/>
                </a:solidFill>
                <a:sym typeface="Symbol" pitchFamily="18" charset="2"/>
              </a:rPr>
              <a:t>and</a:t>
            </a:r>
            <a:r>
              <a:rPr lang="hr-HR" sz="2000" dirty="0" smtClean="0">
                <a:solidFill>
                  <a:schemeClr val="bg1"/>
                </a:solidFill>
                <a:sym typeface="Symbol" pitchFamily="18" charset="2"/>
              </a:rPr>
              <a:t> </a:t>
            </a:r>
            <a:r>
              <a:rPr lang="hr-HR" sz="2000" dirty="0" err="1" smtClean="0">
                <a:solidFill>
                  <a:schemeClr val="bg1"/>
                </a:solidFill>
                <a:sym typeface="Symbol" pitchFamily="18" charset="2"/>
              </a:rPr>
              <a:t>space</a:t>
            </a:r>
            <a:endParaRPr lang="hr-HR" sz="2000" dirty="0" smtClean="0">
              <a:solidFill>
                <a:schemeClr val="bg1"/>
              </a:solidFill>
              <a:sym typeface="Symbol" pitchFamily="18" charset="2"/>
            </a:endParaRPr>
          </a:p>
          <a:p>
            <a:pPr>
              <a:lnSpc>
                <a:spcPct val="90000"/>
              </a:lnSpc>
              <a:buFont typeface="Symbol" pitchFamily="18" charset="2"/>
              <a:buChar char="®"/>
            </a:pPr>
            <a:r>
              <a:rPr lang="hr-HR" sz="2400" dirty="0" err="1" smtClean="0">
                <a:solidFill>
                  <a:schemeClr val="bg1"/>
                </a:solidFill>
                <a:sym typeface="Symbol" pitchFamily="18" charset="2"/>
              </a:rPr>
              <a:t>dd</a:t>
            </a:r>
            <a:r>
              <a:rPr lang="hr-HR" sz="2400" dirty="0" smtClean="0">
                <a:solidFill>
                  <a:schemeClr val="bg1"/>
                </a:solidFill>
                <a:sym typeface="Symbol" pitchFamily="18" charset="2"/>
              </a:rPr>
              <a:t> FA: </a:t>
            </a:r>
            <a:r>
              <a:rPr lang="hr-HR" sz="2400" dirty="0" err="1" smtClean="0">
                <a:solidFill>
                  <a:schemeClr val="bg1"/>
                </a:solidFill>
                <a:sym typeface="Symbol" pitchFamily="18" charset="2"/>
              </a:rPr>
              <a:t>depression</a:t>
            </a:r>
            <a:r>
              <a:rPr lang="hr-HR" sz="2400" dirty="0" smtClean="0">
                <a:solidFill>
                  <a:schemeClr val="bg1"/>
                </a:solidFill>
                <a:sym typeface="Symbol" pitchFamily="18" charset="2"/>
              </a:rPr>
              <a:t> </a:t>
            </a:r>
            <a:r>
              <a:rPr lang="hr-HR" sz="1400" dirty="0" smtClean="0">
                <a:solidFill>
                  <a:schemeClr val="bg1"/>
                </a:solidFill>
                <a:sym typeface="Symbol" pitchFamily="18" charset="2"/>
              </a:rPr>
              <a:t>(</a:t>
            </a:r>
            <a:r>
              <a:rPr lang="hr-HR" sz="1400" dirty="0" err="1" smtClean="0">
                <a:solidFill>
                  <a:schemeClr val="bg1"/>
                </a:solidFill>
                <a:sym typeface="Symbol" pitchFamily="18" charset="2"/>
              </a:rPr>
              <a:t>pseudodementia</a:t>
            </a:r>
            <a:r>
              <a:rPr lang="hr-HR" sz="1400" dirty="0" smtClean="0">
                <a:solidFill>
                  <a:schemeClr val="bg1"/>
                </a:solidFill>
                <a:sym typeface="Symbol" pitchFamily="18" charset="2"/>
              </a:rPr>
              <a:t>)</a:t>
            </a:r>
          </a:p>
          <a:p>
            <a:pPr>
              <a:lnSpc>
                <a:spcPct val="90000"/>
              </a:lnSpc>
              <a:buFont typeface="Symbol" pitchFamily="18" charset="2"/>
              <a:buChar char="®"/>
            </a:pPr>
            <a:r>
              <a:rPr lang="hr-HR" sz="2400" dirty="0" err="1" smtClean="0">
                <a:solidFill>
                  <a:schemeClr val="bg1"/>
                </a:solidFill>
                <a:sym typeface="Symbol" pitchFamily="18" charset="2"/>
              </a:rPr>
              <a:t>dd</a:t>
            </a:r>
            <a:r>
              <a:rPr lang="hr-HR" sz="2400" dirty="0" smtClean="0">
                <a:solidFill>
                  <a:schemeClr val="bg1"/>
                </a:solidFill>
                <a:sym typeface="Symbol" pitchFamily="18" charset="2"/>
              </a:rPr>
              <a:t> FD: </a:t>
            </a:r>
            <a:r>
              <a:rPr lang="hr-HR" sz="2400" dirty="0" err="1" smtClean="0">
                <a:solidFill>
                  <a:schemeClr val="bg1"/>
                </a:solidFill>
                <a:sym typeface="Symbol" pitchFamily="18" charset="2"/>
              </a:rPr>
              <a:t>mania</a:t>
            </a:r>
            <a:endParaRPr lang="hr-HR" sz="2400" dirty="0" smtClean="0">
              <a:solidFill>
                <a:schemeClr val="bg1"/>
              </a:solidFill>
              <a:sym typeface="Symbol" pitchFamily="18" charset="2"/>
            </a:endParaRPr>
          </a:p>
        </p:txBody>
      </p:sp>
      <p:sp>
        <p:nvSpPr>
          <p:cNvPr id="308228" name="Text Box 4"/>
          <p:cNvSpPr txBox="1">
            <a:spLocks noChangeArrowheads="1"/>
          </p:cNvSpPr>
          <p:nvPr/>
        </p:nvSpPr>
        <p:spPr bwMode="auto">
          <a:xfrm>
            <a:off x="4356100" y="3463925"/>
            <a:ext cx="4938713" cy="321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kumimoji="1" lang="hr-HR" dirty="0">
              <a:solidFill>
                <a:schemeClr val="bg1"/>
              </a:solidFill>
              <a:latin typeface="Tahoma" pitchFamily="34" charset="0"/>
              <a:sym typeface="Symbol" pitchFamily="18" charset="2"/>
            </a:endParaRPr>
          </a:p>
          <a:p>
            <a:pPr>
              <a:spcBef>
                <a:spcPct val="20000"/>
              </a:spcBef>
              <a:buClr>
                <a:schemeClr val="accent2"/>
              </a:buClr>
              <a:buFont typeface="Symbol" pitchFamily="18" charset="2"/>
              <a:buChar char="®"/>
            </a:pPr>
            <a:r>
              <a:rPr kumimoji="1" lang="hr-HR" sz="1400" dirty="0">
                <a:solidFill>
                  <a:schemeClr val="bg1"/>
                </a:solidFill>
                <a:latin typeface="Tahoma" pitchFamily="34" charset="0"/>
                <a:sym typeface="Symbol" pitchFamily="18" charset="2"/>
              </a:rPr>
              <a:t> </a:t>
            </a:r>
            <a:r>
              <a:rPr kumimoji="1" lang="hr-HR" sz="1400" b="1" dirty="0" err="1">
                <a:solidFill>
                  <a:srgbClr val="FFFF00"/>
                </a:solidFill>
                <a:latin typeface="Tahoma" pitchFamily="34" charset="0"/>
                <a:sym typeface="Symbol" pitchFamily="18" charset="2"/>
              </a:rPr>
              <a:t>Frontal</a:t>
            </a:r>
            <a:r>
              <a:rPr kumimoji="1" lang="hr-HR" sz="1400" b="1" dirty="0">
                <a:solidFill>
                  <a:srgbClr val="FFFF00"/>
                </a:solidFill>
                <a:latin typeface="Tahoma" pitchFamily="34" charset="0"/>
                <a:sym typeface="Symbol" pitchFamily="18" charset="2"/>
              </a:rPr>
              <a:t> </a:t>
            </a:r>
            <a:r>
              <a:rPr kumimoji="1" lang="hr-HR" sz="1400" b="1" dirty="0" err="1">
                <a:solidFill>
                  <a:srgbClr val="FFFF00"/>
                </a:solidFill>
                <a:latin typeface="Tahoma" pitchFamily="34" charset="0"/>
                <a:sym typeface="Symbol" pitchFamily="18" charset="2"/>
              </a:rPr>
              <a:t>Abulia</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in</a:t>
            </a:r>
            <a:r>
              <a:rPr kumimoji="1" lang="hr-HR" sz="1400" dirty="0">
                <a:solidFill>
                  <a:schemeClr val="bg1"/>
                </a:solidFill>
                <a:latin typeface="Tahoma" pitchFamily="34" charset="0"/>
                <a:sym typeface="Symbol" pitchFamily="18" charset="2"/>
              </a:rPr>
              <a:t> general): </a:t>
            </a:r>
            <a:r>
              <a:rPr kumimoji="1" lang="hr-HR" sz="1400" dirty="0" err="1">
                <a:solidFill>
                  <a:schemeClr val="bg1"/>
                </a:solidFill>
                <a:latin typeface="Tahoma" pitchFamily="34" charset="0"/>
                <a:sym typeface="Symbol" pitchFamily="18" charset="2"/>
              </a:rPr>
              <a:t>lack</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of</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creativity</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curiousity</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initiative</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planning</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decision</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making</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based</a:t>
            </a:r>
            <a:r>
              <a:rPr kumimoji="1" lang="hr-HR" sz="1400" dirty="0">
                <a:solidFill>
                  <a:schemeClr val="bg1"/>
                </a:solidFill>
                <a:latin typeface="Tahoma" pitchFamily="34" charset="0"/>
                <a:sym typeface="Symbol" pitchFamily="18" charset="2"/>
              </a:rPr>
              <a:t> on </a:t>
            </a:r>
            <a:r>
              <a:rPr kumimoji="1" lang="hr-HR" sz="1400" dirty="0" err="1">
                <a:solidFill>
                  <a:schemeClr val="bg1"/>
                </a:solidFill>
                <a:latin typeface="Tahoma" pitchFamily="34" charset="0"/>
                <a:sym typeface="Symbol" pitchFamily="18" charset="2"/>
              </a:rPr>
              <a:t>risks</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understanding</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of</a:t>
            </a:r>
            <a:r>
              <a:rPr kumimoji="1" lang="hr-HR" sz="1400" dirty="0">
                <a:solidFill>
                  <a:schemeClr val="bg1"/>
                </a:solidFill>
                <a:latin typeface="Tahoma" pitchFamily="34" charset="0"/>
                <a:sym typeface="Symbol" pitchFamily="18" charset="2"/>
              </a:rPr>
              <a:t> a </a:t>
            </a:r>
            <a:r>
              <a:rPr kumimoji="1" lang="hr-HR" sz="1400" dirty="0" err="1">
                <a:solidFill>
                  <a:schemeClr val="bg1"/>
                </a:solidFill>
                <a:latin typeface="Tahoma" pitchFamily="34" charset="0"/>
                <a:sym typeface="Symbol" pitchFamily="18" charset="2"/>
              </a:rPr>
              <a:t>context</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mental</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flexibility</a:t>
            </a:r>
            <a:r>
              <a:rPr kumimoji="1" lang="hr-HR" sz="1400" dirty="0">
                <a:solidFill>
                  <a:schemeClr val="bg1"/>
                </a:solidFill>
                <a:latin typeface="Tahoma" pitchFamily="34" charset="0"/>
                <a:sym typeface="Symbol" pitchFamily="18" charset="2"/>
              </a:rPr>
              <a:t> (change </a:t>
            </a:r>
            <a:r>
              <a:rPr kumimoji="1" lang="hr-HR" sz="1400" dirty="0" err="1">
                <a:solidFill>
                  <a:schemeClr val="bg1"/>
                </a:solidFill>
                <a:latin typeface="Tahoma" pitchFamily="34" charset="0"/>
                <a:sym typeface="Symbol" pitchFamily="18" charset="2"/>
              </a:rPr>
              <a:t>of</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focus</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etc</a:t>
            </a:r>
            <a:r>
              <a:rPr kumimoji="1" lang="hr-HR" sz="1400" dirty="0">
                <a:solidFill>
                  <a:schemeClr val="bg1"/>
                </a:solidFill>
                <a:latin typeface="Tahoma" pitchFamily="34" charset="0"/>
                <a:sym typeface="Symbol" pitchFamily="18" charset="2"/>
              </a:rPr>
              <a:t>. (more </a:t>
            </a:r>
            <a:r>
              <a:rPr kumimoji="1" lang="hr-HR" sz="1400" dirty="0" err="1">
                <a:solidFill>
                  <a:schemeClr val="bg1"/>
                </a:solidFill>
                <a:latin typeface="Tahoma" pitchFamily="34" charset="0"/>
                <a:sym typeface="Symbol" pitchFamily="18" charset="2"/>
              </a:rPr>
              <a:t>lateralized</a:t>
            </a:r>
            <a:r>
              <a:rPr kumimoji="1" lang="hr-HR" sz="1400" dirty="0">
                <a:solidFill>
                  <a:schemeClr val="bg1"/>
                </a:solidFill>
                <a:latin typeface="Tahoma" pitchFamily="34" charset="0"/>
                <a:sym typeface="Symbol" pitchFamily="18" charset="2"/>
              </a:rPr>
              <a:t> to </a:t>
            </a:r>
            <a:r>
              <a:rPr kumimoji="1" lang="hr-HR" sz="1400" dirty="0" err="1">
                <a:solidFill>
                  <a:schemeClr val="bg1"/>
                </a:solidFill>
                <a:latin typeface="Tahoma" pitchFamily="34" charset="0"/>
                <a:sym typeface="Symbol" pitchFamily="18" charset="2"/>
              </a:rPr>
              <a:t>the</a:t>
            </a:r>
            <a:r>
              <a:rPr kumimoji="1" lang="hr-HR" sz="1400" dirty="0">
                <a:solidFill>
                  <a:schemeClr val="bg1"/>
                </a:solidFill>
                <a:latin typeface="Tahoma" pitchFamily="34" charset="0"/>
                <a:sym typeface="Symbol" pitchFamily="18" charset="2"/>
              </a:rPr>
              <a:t> LEFT)(</a:t>
            </a:r>
            <a:r>
              <a:rPr kumimoji="1" lang="hr-HR" sz="1400" dirty="0" err="1">
                <a:solidFill>
                  <a:schemeClr val="bg1"/>
                </a:solidFill>
                <a:latin typeface="Tahoma" pitchFamily="34" charset="0"/>
                <a:sym typeface="Symbol" pitchFamily="18" charset="2"/>
              </a:rPr>
              <a:t>Tranel</a:t>
            </a:r>
            <a:r>
              <a:rPr kumimoji="1" lang="hr-HR" sz="1400" dirty="0">
                <a:solidFill>
                  <a:schemeClr val="bg1"/>
                </a:solidFill>
                <a:latin typeface="Tahoma" pitchFamily="34" charset="0"/>
                <a:sym typeface="Symbol" pitchFamily="18" charset="2"/>
              </a:rPr>
              <a:t> et al., 2005, </a:t>
            </a:r>
            <a:r>
              <a:rPr kumimoji="1" lang="hr-HR" sz="1400" dirty="0" err="1">
                <a:solidFill>
                  <a:schemeClr val="bg1"/>
                </a:solidFill>
                <a:latin typeface="Tahoma" pitchFamily="34" charset="0"/>
                <a:sym typeface="Symbol" pitchFamily="18" charset="2"/>
              </a:rPr>
              <a:t>Brain</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signif</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gender</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differences</a:t>
            </a:r>
            <a:r>
              <a:rPr kumimoji="1" lang="hr-HR" sz="1400" dirty="0">
                <a:solidFill>
                  <a:schemeClr val="bg1"/>
                </a:solidFill>
                <a:latin typeface="Tahoma" pitchFamily="34" charset="0"/>
                <a:sym typeface="Symbol" pitchFamily="18" charset="2"/>
              </a:rPr>
              <a:t>)</a:t>
            </a:r>
          </a:p>
          <a:p>
            <a:pPr>
              <a:spcBef>
                <a:spcPct val="20000"/>
              </a:spcBef>
              <a:buClr>
                <a:schemeClr val="accent2"/>
              </a:buClr>
              <a:buFont typeface="Symbol" pitchFamily="18" charset="2"/>
              <a:buChar char="®"/>
            </a:pPr>
            <a:r>
              <a:rPr kumimoji="1" lang="hr-HR" sz="1400" dirty="0">
                <a:solidFill>
                  <a:schemeClr val="bg1"/>
                </a:solidFill>
                <a:latin typeface="Tahoma" pitchFamily="34" charset="0"/>
                <a:sym typeface="Symbol" pitchFamily="18" charset="2"/>
              </a:rPr>
              <a:t> </a:t>
            </a:r>
            <a:r>
              <a:rPr kumimoji="1" lang="hr-HR" sz="1400" b="1" dirty="0" err="1">
                <a:solidFill>
                  <a:srgbClr val="FFFF00"/>
                </a:solidFill>
                <a:latin typeface="Tahoma" pitchFamily="34" charset="0"/>
                <a:sym typeface="Symbol" pitchFamily="18" charset="2"/>
              </a:rPr>
              <a:t>Frontal</a:t>
            </a:r>
            <a:r>
              <a:rPr kumimoji="1" lang="hr-HR" sz="1400" b="1" dirty="0">
                <a:solidFill>
                  <a:srgbClr val="FFFF00"/>
                </a:solidFill>
                <a:latin typeface="Tahoma" pitchFamily="34" charset="0"/>
                <a:sym typeface="Symbol" pitchFamily="18" charset="2"/>
              </a:rPr>
              <a:t> </a:t>
            </a:r>
            <a:r>
              <a:rPr kumimoji="1" lang="hr-HR" sz="1400" b="1" dirty="0" err="1">
                <a:solidFill>
                  <a:srgbClr val="FFFF00"/>
                </a:solidFill>
                <a:latin typeface="Tahoma" pitchFamily="34" charset="0"/>
                <a:sym typeface="Symbol" pitchFamily="18" charset="2"/>
              </a:rPr>
              <a:t>Dysinhibition</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in</a:t>
            </a:r>
            <a:r>
              <a:rPr kumimoji="1" lang="hr-HR" sz="1400" dirty="0">
                <a:solidFill>
                  <a:schemeClr val="bg1"/>
                </a:solidFill>
                <a:latin typeface="Tahoma" pitchFamily="34" charset="0"/>
                <a:sym typeface="Symbol" pitchFamily="18" charset="2"/>
              </a:rPr>
              <a:t> general): </a:t>
            </a:r>
            <a:r>
              <a:rPr kumimoji="1" lang="hr-HR" sz="1400" dirty="0" err="1">
                <a:solidFill>
                  <a:schemeClr val="bg1"/>
                </a:solidFill>
                <a:latin typeface="Tahoma" pitchFamily="34" charset="0"/>
                <a:sym typeface="Symbol" pitchFamily="18" charset="2"/>
              </a:rPr>
              <a:t>dramatic</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impulsiveness</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with</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concurrent</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loss</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of</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emotional</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judgement</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insight</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lack</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of</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empathy</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capability</a:t>
            </a:r>
            <a:r>
              <a:rPr kumimoji="1" lang="hr-HR" sz="1400" dirty="0">
                <a:solidFill>
                  <a:schemeClr val="bg1"/>
                </a:solidFill>
                <a:latin typeface="Tahoma" pitchFamily="34" charset="0"/>
                <a:sym typeface="Symbol" pitchFamily="18" charset="2"/>
              </a:rPr>
              <a:t> to </a:t>
            </a:r>
            <a:r>
              <a:rPr kumimoji="1" lang="hr-HR" sz="1400" dirty="0" err="1">
                <a:solidFill>
                  <a:schemeClr val="bg1"/>
                </a:solidFill>
                <a:latin typeface="Tahoma" pitchFamily="34" charset="0"/>
                <a:sym typeface="Symbol" pitchFamily="18" charset="2"/>
              </a:rPr>
              <a:t>delay</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fulfillment</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of</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immediate</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wishes</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personality</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changes</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etc</a:t>
            </a:r>
            <a:r>
              <a:rPr kumimoji="1" lang="hr-HR" sz="1400" dirty="0">
                <a:solidFill>
                  <a:schemeClr val="bg1"/>
                </a:solidFill>
                <a:latin typeface="Tahoma" pitchFamily="34" charset="0"/>
                <a:sym typeface="Symbol" pitchFamily="18" charset="2"/>
              </a:rPr>
              <a:t>.) (BILATERAL)</a:t>
            </a:r>
          </a:p>
          <a:p>
            <a:pPr>
              <a:spcBef>
                <a:spcPct val="20000"/>
              </a:spcBef>
              <a:buClr>
                <a:schemeClr val="accent2"/>
              </a:buClr>
              <a:buFont typeface="Symbol" pitchFamily="18" charset="2"/>
              <a:buChar char="®"/>
            </a:pP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high</a:t>
            </a:r>
            <a:r>
              <a:rPr kumimoji="1" lang="hr-HR" sz="1400" dirty="0">
                <a:solidFill>
                  <a:schemeClr val="bg1"/>
                </a:solidFill>
                <a:latin typeface="Tahoma" pitchFamily="34" charset="0"/>
                <a:sym typeface="Symbol" pitchFamily="18" charset="2"/>
              </a:rPr>
              <a:t>-</a:t>
            </a:r>
            <a:r>
              <a:rPr kumimoji="1" lang="hr-HR" sz="1400" dirty="0" err="1">
                <a:solidFill>
                  <a:schemeClr val="bg1"/>
                </a:solidFill>
                <a:latin typeface="Tahoma" pitchFamily="34" charset="0"/>
                <a:sym typeface="Symbol" pitchFamily="18" charset="2"/>
              </a:rPr>
              <a:t>functioning</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autism</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sy</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Asperger</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language</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o.k</a:t>
            </a:r>
            <a:r>
              <a:rPr kumimoji="1" lang="hr-HR" sz="1400" dirty="0">
                <a:solidFill>
                  <a:schemeClr val="bg1"/>
                </a:solidFill>
                <a:latin typeface="Tahoma" pitchFamily="34" charset="0"/>
                <a:sym typeface="Symbol" pitchFamily="18" charset="2"/>
              </a:rPr>
              <a:t>.)</a:t>
            </a:r>
          </a:p>
          <a:p>
            <a:pPr>
              <a:spcBef>
                <a:spcPct val="20000"/>
              </a:spcBef>
              <a:buClr>
                <a:schemeClr val="accent2"/>
              </a:buClr>
              <a:buFont typeface="Symbol" pitchFamily="18" charset="2"/>
              <a:buChar char="®"/>
            </a:pP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autism</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impaired</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social</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interaction</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lack</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of</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empathy</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inability</a:t>
            </a:r>
            <a:r>
              <a:rPr kumimoji="1" lang="hr-HR" sz="1400" dirty="0">
                <a:solidFill>
                  <a:schemeClr val="bg1"/>
                </a:solidFill>
                <a:latin typeface="Tahoma" pitchFamily="34" charset="0"/>
                <a:sym typeface="Symbol" pitchFamily="18" charset="2"/>
              </a:rPr>
              <a:t> to change </a:t>
            </a:r>
            <a:r>
              <a:rPr kumimoji="1" lang="hr-HR" sz="1400" dirty="0" err="1">
                <a:solidFill>
                  <a:schemeClr val="bg1"/>
                </a:solidFill>
                <a:latin typeface="Tahoma" pitchFamily="34" charset="0"/>
                <a:sym typeface="Symbol" pitchFamily="18" charset="2"/>
              </a:rPr>
              <a:t>roles</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lack</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of</a:t>
            </a:r>
            <a:r>
              <a:rPr kumimoji="1" lang="hr-HR" sz="1400" dirty="0">
                <a:solidFill>
                  <a:schemeClr val="bg1"/>
                </a:solidFill>
                <a:latin typeface="Tahoma" pitchFamily="34" charset="0"/>
                <a:sym typeface="Symbol" pitchFamily="18" charset="2"/>
              </a:rPr>
              <a:t> </a:t>
            </a:r>
            <a:r>
              <a:rPr kumimoji="1" lang="hr-HR" sz="1400" dirty="0" err="1">
                <a:solidFill>
                  <a:schemeClr val="bg1"/>
                </a:solidFill>
                <a:latin typeface="Tahoma" pitchFamily="34" charset="0"/>
                <a:sym typeface="Symbol" pitchFamily="18" charset="2"/>
              </a:rPr>
              <a:t>imagery</a:t>
            </a:r>
            <a:r>
              <a:rPr kumimoji="1" lang="hr-HR" sz="1400" dirty="0">
                <a:solidFill>
                  <a:schemeClr val="bg1"/>
                </a:solidFill>
                <a:latin typeface="Tahoma" pitchFamily="34" charset="0"/>
                <a:sym typeface="Symbol" pitchFamily="18" charset="2"/>
              </a:rPr>
              <a:t>)</a:t>
            </a:r>
            <a:endParaRPr lang="en-GB" sz="1400" dirty="0">
              <a:solidFill>
                <a:schemeClr val="bg1"/>
              </a:solidFill>
              <a:latin typeface="Tahoma" pitchFamily="34" charset="0"/>
            </a:endParaRPr>
          </a:p>
        </p:txBody>
      </p:sp>
      <p:sp>
        <p:nvSpPr>
          <p:cNvPr id="308229" name="Rectangle 5"/>
          <p:cNvSpPr>
            <a:spLocks noChangeArrowheads="1"/>
          </p:cNvSpPr>
          <p:nvPr/>
        </p:nvSpPr>
        <p:spPr bwMode="auto">
          <a:xfrm>
            <a:off x="1585913" y="12382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hr-HR">
              <a:solidFill>
                <a:schemeClr val="bg1"/>
              </a:solidFill>
            </a:endParaRPr>
          </a:p>
        </p:txBody>
      </p:sp>
      <p:pic>
        <p:nvPicPr>
          <p:cNvPr id="308230" name="Picture 6" descr="BrodmannL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0"/>
            <a:ext cx="42672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31" name="Text Box 7"/>
          <p:cNvSpPr txBox="1">
            <a:spLocks noChangeArrowheads="1"/>
          </p:cNvSpPr>
          <p:nvPr/>
        </p:nvSpPr>
        <p:spPr bwMode="auto">
          <a:xfrm>
            <a:off x="5334000" y="19812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hr-HR" sz="1800" b="1">
                <a:solidFill>
                  <a:schemeClr val="bg1"/>
                </a:solidFill>
                <a:latin typeface="Tahoma" pitchFamily="34" charset="0"/>
              </a:rPr>
              <a:t>FA</a:t>
            </a:r>
            <a:endParaRPr lang="en-GB" sz="1800" b="1">
              <a:solidFill>
                <a:schemeClr val="bg1"/>
              </a:solidFill>
              <a:latin typeface="Tahoma" pitchFamily="34" charset="0"/>
            </a:endParaRPr>
          </a:p>
        </p:txBody>
      </p:sp>
      <p:sp>
        <p:nvSpPr>
          <p:cNvPr id="308232" name="Text Box 8"/>
          <p:cNvSpPr txBox="1">
            <a:spLocks noChangeArrowheads="1"/>
          </p:cNvSpPr>
          <p:nvPr/>
        </p:nvSpPr>
        <p:spPr bwMode="auto">
          <a:xfrm>
            <a:off x="4800600" y="2819400"/>
            <a:ext cx="490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hr-HR" sz="1800" b="1">
                <a:solidFill>
                  <a:schemeClr val="bg1"/>
                </a:solidFill>
                <a:latin typeface="Tahoma" pitchFamily="34" charset="0"/>
              </a:rPr>
              <a:t>FD</a:t>
            </a:r>
            <a:endParaRPr lang="en-GB" sz="1800" b="1">
              <a:solidFill>
                <a:schemeClr val="bg1"/>
              </a:solidFill>
              <a:latin typeface="Tahoma" pitchFamily="34" charset="0"/>
            </a:endParaRPr>
          </a:p>
        </p:txBody>
      </p:sp>
      <p:pic>
        <p:nvPicPr>
          <p:cNvPr id="308233" name="Picture 9" descr="bs00559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447" y="1988840"/>
            <a:ext cx="6207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4" name="Picture 10" descr="bd06790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895600"/>
            <a:ext cx="4492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896" y="586748"/>
            <a:ext cx="1302930" cy="105568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5696" y="695641"/>
            <a:ext cx="1760869" cy="880435"/>
          </a:xfrm>
          <a:prstGeom prst="rect">
            <a:avLst/>
          </a:prstGeom>
        </p:spPr>
      </p:pic>
      <p:pic>
        <p:nvPicPr>
          <p:cNvPr id="14" name="Picture 4" descr="theory of mi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3891" y="761999"/>
            <a:ext cx="2258486"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rved Down Arrow 4"/>
          <p:cNvSpPr/>
          <p:nvPr/>
        </p:nvSpPr>
        <p:spPr>
          <a:xfrm rot="21043650">
            <a:off x="5482431" y="476672"/>
            <a:ext cx="2329929" cy="6379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4932040" y="790517"/>
            <a:ext cx="714811" cy="369332"/>
          </a:xfrm>
          <a:prstGeom prst="rect">
            <a:avLst/>
          </a:prstGeom>
          <a:noFill/>
        </p:spPr>
        <p:txBody>
          <a:bodyPr wrap="none" rtlCol="0">
            <a:spAutoFit/>
          </a:bodyPr>
          <a:lstStyle/>
          <a:p>
            <a:r>
              <a:rPr lang="hr-HR" dirty="0" err="1" smtClean="0">
                <a:solidFill>
                  <a:srgbClr val="0070C0"/>
                </a:solidFill>
              </a:rPr>
              <a:t>mPFC</a:t>
            </a:r>
            <a:endParaRPr lang="en-US" dirty="0">
              <a:solidFill>
                <a:srgbClr val="0070C0"/>
              </a:solidFill>
            </a:endParaRPr>
          </a:p>
        </p:txBody>
      </p:sp>
      <p:sp>
        <p:nvSpPr>
          <p:cNvPr id="3" name="Left Arrow 2"/>
          <p:cNvSpPr/>
          <p:nvPr/>
        </p:nvSpPr>
        <p:spPr>
          <a:xfrm rot="1925500">
            <a:off x="4895836" y="1585892"/>
            <a:ext cx="562100" cy="2791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6100" y="3251932"/>
            <a:ext cx="901700" cy="676275"/>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7801" y="3269666"/>
            <a:ext cx="231342" cy="231342"/>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67895" y="3474721"/>
            <a:ext cx="617984" cy="424151"/>
          </a:xfrm>
          <a:prstGeom prst="rect">
            <a:avLst/>
          </a:prstGeom>
        </p:spPr>
      </p:pic>
      <p:sp>
        <p:nvSpPr>
          <p:cNvPr id="20" name="TextBox 19"/>
          <p:cNvSpPr txBox="1"/>
          <p:nvPr/>
        </p:nvSpPr>
        <p:spPr>
          <a:xfrm>
            <a:off x="5292080" y="2239048"/>
            <a:ext cx="770917" cy="369332"/>
          </a:xfrm>
          <a:prstGeom prst="rect">
            <a:avLst/>
          </a:prstGeom>
          <a:noFill/>
        </p:spPr>
        <p:txBody>
          <a:bodyPr wrap="none" rtlCol="0">
            <a:spAutoFit/>
          </a:bodyPr>
          <a:lstStyle/>
          <a:p>
            <a:r>
              <a:rPr lang="hr-HR" dirty="0" smtClean="0">
                <a:solidFill>
                  <a:srgbClr val="FF0000"/>
                </a:solidFill>
              </a:rPr>
              <a:t>DLPFC</a:t>
            </a:r>
            <a:endParaRPr lang="en-US" dirty="0">
              <a:solidFill>
                <a:srgbClr val="FF0000"/>
              </a:solidFill>
            </a:endParaRPr>
          </a:p>
        </p:txBody>
      </p:sp>
      <p:sp>
        <p:nvSpPr>
          <p:cNvPr id="21" name="TextBox 20"/>
          <p:cNvSpPr txBox="1"/>
          <p:nvPr/>
        </p:nvSpPr>
        <p:spPr>
          <a:xfrm>
            <a:off x="4773731" y="2977248"/>
            <a:ext cx="564129" cy="369332"/>
          </a:xfrm>
          <a:prstGeom prst="rect">
            <a:avLst/>
          </a:prstGeom>
          <a:noFill/>
        </p:spPr>
        <p:txBody>
          <a:bodyPr wrap="none" rtlCol="0">
            <a:spAutoFit/>
          </a:bodyPr>
          <a:lstStyle/>
          <a:p>
            <a:r>
              <a:rPr lang="hr-HR" dirty="0" smtClean="0">
                <a:solidFill>
                  <a:srgbClr val="0070C0"/>
                </a:solidFill>
              </a:rPr>
              <a:t>OFC</a:t>
            </a:r>
            <a:endParaRPr lang="en-US" dirty="0">
              <a:solidFill>
                <a:srgbClr val="0070C0"/>
              </a:solidFill>
            </a:endParaRPr>
          </a:p>
        </p:txBody>
      </p:sp>
    </p:spTree>
    <p:extLst>
      <p:ext uri="{BB962C8B-B14F-4D97-AF65-F5344CB8AC3E}">
        <p14:creationId xmlns:p14="http://schemas.microsoft.com/office/powerpoint/2010/main" val="33364722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Word processing- Left latera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373" y="476672"/>
            <a:ext cx="2998174" cy="2998174"/>
          </a:xfrm>
          <a:prstGeom prst="rect">
            <a:avLst/>
          </a:prstGeom>
        </p:spPr>
      </p:pic>
      <p:pic>
        <p:nvPicPr>
          <p:cNvPr id="5" name="Word processing- Left medial.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077938" y="476672"/>
            <a:ext cx="2994832" cy="2994832"/>
          </a:xfrm>
          <a:prstGeom prst="rect">
            <a:avLst/>
          </a:prstGeom>
        </p:spPr>
      </p:pic>
      <p:pic>
        <p:nvPicPr>
          <p:cNvPr id="6" name="Word processing- Left ventral.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113672" y="476673"/>
            <a:ext cx="2994832" cy="2994832"/>
          </a:xfrm>
          <a:prstGeom prst="rect">
            <a:avLst/>
          </a:prstGeom>
        </p:spPr>
      </p:pic>
      <p:sp>
        <p:nvSpPr>
          <p:cNvPr id="8" name="TextBox 7"/>
          <p:cNvSpPr txBox="1"/>
          <p:nvPr/>
        </p:nvSpPr>
        <p:spPr>
          <a:xfrm>
            <a:off x="5615608" y="6516052"/>
            <a:ext cx="3528392" cy="369332"/>
          </a:xfrm>
          <a:prstGeom prst="rect">
            <a:avLst/>
          </a:prstGeom>
          <a:noFill/>
        </p:spPr>
        <p:txBody>
          <a:bodyPr wrap="square" rtlCol="0">
            <a:spAutoFit/>
          </a:bodyPr>
          <a:lstStyle/>
          <a:p>
            <a:r>
              <a:rPr lang="hr-HR" b="1" dirty="0" err="1" smtClean="0">
                <a:solidFill>
                  <a:prstClr val="white"/>
                </a:solidFill>
              </a:rPr>
              <a:t>Marinkovic</a:t>
            </a:r>
            <a:r>
              <a:rPr lang="hr-HR" b="1" dirty="0" smtClean="0">
                <a:solidFill>
                  <a:prstClr val="white"/>
                </a:solidFill>
              </a:rPr>
              <a:t> K, </a:t>
            </a:r>
            <a:r>
              <a:rPr lang="hr-HR" b="1" dirty="0" err="1" smtClean="0">
                <a:solidFill>
                  <a:prstClr val="white"/>
                </a:solidFill>
              </a:rPr>
              <a:t>Neuroscientist</a:t>
            </a:r>
            <a:r>
              <a:rPr lang="hr-HR" b="1" dirty="0" smtClean="0">
                <a:solidFill>
                  <a:prstClr val="white"/>
                </a:solidFill>
              </a:rPr>
              <a:t>, 2004</a:t>
            </a:r>
            <a:endParaRPr lang="en-US" dirty="0">
              <a:solidFill>
                <a:prstClr val="white"/>
              </a:solidFill>
            </a:endParaRPr>
          </a:p>
        </p:txBody>
      </p:sp>
      <p:sp>
        <p:nvSpPr>
          <p:cNvPr id="9" name="TextBox 8"/>
          <p:cNvSpPr txBox="1"/>
          <p:nvPr/>
        </p:nvSpPr>
        <p:spPr>
          <a:xfrm>
            <a:off x="179512" y="106697"/>
            <a:ext cx="8293537" cy="769441"/>
          </a:xfrm>
          <a:prstGeom prst="rect">
            <a:avLst/>
          </a:prstGeom>
          <a:noFill/>
        </p:spPr>
        <p:txBody>
          <a:bodyPr wrap="square" rtlCol="0">
            <a:spAutoFit/>
          </a:bodyPr>
          <a:lstStyle/>
          <a:p>
            <a:r>
              <a:rPr lang="en-US" sz="2200" b="1" dirty="0">
                <a:solidFill>
                  <a:srgbClr val="FFFF00"/>
                </a:solidFill>
              </a:rPr>
              <a:t>Spatiotemporal </a:t>
            </a:r>
            <a:r>
              <a:rPr lang="hr-HR" sz="2200" b="1" dirty="0">
                <a:solidFill>
                  <a:srgbClr val="FFFF00"/>
                </a:solidFill>
              </a:rPr>
              <a:t>d</a:t>
            </a:r>
            <a:r>
              <a:rPr lang="en-US" sz="2200" b="1" dirty="0" err="1">
                <a:solidFill>
                  <a:srgbClr val="FFFF00"/>
                </a:solidFill>
              </a:rPr>
              <a:t>ynamics</a:t>
            </a:r>
            <a:r>
              <a:rPr lang="en-US" sz="2200" b="1" dirty="0">
                <a:solidFill>
                  <a:srgbClr val="FFFF00"/>
                </a:solidFill>
              </a:rPr>
              <a:t> of </a:t>
            </a:r>
            <a:r>
              <a:rPr lang="hr-HR" sz="2200" b="1" dirty="0">
                <a:solidFill>
                  <a:srgbClr val="FFFF00"/>
                </a:solidFill>
              </a:rPr>
              <a:t>w</a:t>
            </a:r>
            <a:r>
              <a:rPr lang="en-US" sz="2200" b="1" dirty="0" err="1">
                <a:solidFill>
                  <a:srgbClr val="FFFF00"/>
                </a:solidFill>
              </a:rPr>
              <a:t>ord</a:t>
            </a:r>
            <a:r>
              <a:rPr lang="en-US" sz="2200" b="1" dirty="0">
                <a:solidFill>
                  <a:srgbClr val="FFFF00"/>
                </a:solidFill>
              </a:rPr>
              <a:t> </a:t>
            </a:r>
            <a:r>
              <a:rPr lang="hr-HR" sz="2200" b="1" dirty="0">
                <a:solidFill>
                  <a:srgbClr val="FFFF00"/>
                </a:solidFill>
              </a:rPr>
              <a:t>p</a:t>
            </a:r>
            <a:r>
              <a:rPr lang="en-US" sz="2200" b="1" dirty="0" err="1">
                <a:solidFill>
                  <a:srgbClr val="FFFF00"/>
                </a:solidFill>
              </a:rPr>
              <a:t>rocessing</a:t>
            </a:r>
            <a:r>
              <a:rPr lang="en-US" sz="2200" b="1" dirty="0">
                <a:solidFill>
                  <a:srgbClr val="FFFF00"/>
                </a:solidFill>
              </a:rPr>
              <a:t> in the </a:t>
            </a:r>
            <a:r>
              <a:rPr lang="hr-HR" sz="2200" b="1" dirty="0">
                <a:solidFill>
                  <a:srgbClr val="FFFF00"/>
                </a:solidFill>
              </a:rPr>
              <a:t>h</a:t>
            </a:r>
            <a:r>
              <a:rPr lang="en-US" sz="2200" b="1" dirty="0" err="1">
                <a:solidFill>
                  <a:srgbClr val="FFFF00"/>
                </a:solidFill>
              </a:rPr>
              <a:t>uman</a:t>
            </a:r>
            <a:r>
              <a:rPr lang="hr-HR" sz="2200" b="1" dirty="0">
                <a:solidFill>
                  <a:srgbClr val="FFFF00"/>
                </a:solidFill>
              </a:rPr>
              <a:t> c</a:t>
            </a:r>
            <a:r>
              <a:rPr lang="en-US" sz="2200" b="1" dirty="0" err="1">
                <a:solidFill>
                  <a:srgbClr val="FFFF00"/>
                </a:solidFill>
              </a:rPr>
              <a:t>ortex</a:t>
            </a:r>
            <a:r>
              <a:rPr lang="hr-HR" sz="2200" b="1" dirty="0">
                <a:solidFill>
                  <a:srgbClr val="FFFF00"/>
                </a:solidFill>
              </a:rPr>
              <a:t> (</a:t>
            </a:r>
            <a:r>
              <a:rPr lang="hr-HR" sz="2200" b="1" dirty="0" err="1">
                <a:solidFill>
                  <a:srgbClr val="FFFF00"/>
                </a:solidFill>
              </a:rPr>
              <a:t>fMRI</a:t>
            </a:r>
            <a:r>
              <a:rPr lang="hr-HR" sz="2200" b="1" dirty="0">
                <a:solidFill>
                  <a:srgbClr val="FFFF00"/>
                </a:solidFill>
              </a:rPr>
              <a:t> + MEG)</a:t>
            </a:r>
            <a:endParaRPr lang="en-US" sz="2200" dirty="0">
              <a:solidFill>
                <a:srgbClr val="FFFF00"/>
              </a:solidFill>
            </a:endParaRPr>
          </a:p>
        </p:txBody>
      </p:sp>
    </p:spTree>
    <p:extLst>
      <p:ext uri="{BB962C8B-B14F-4D97-AF65-F5344CB8AC3E}">
        <p14:creationId xmlns:p14="http://schemas.microsoft.com/office/powerpoint/2010/main" val="3891157626"/>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video>
              <p:cMediaNode vol="80000">
                <p:cTn id="3" fill="hold" display="0">
                  <p:stCondLst>
                    <p:cond delay="indefinite"/>
                  </p:stCondLst>
                </p:cTn>
                <p:tgtEl>
                  <p:spTgt spid="5"/>
                </p:tgtEl>
              </p:cMediaNode>
            </p:video>
            <p:video>
              <p:cMediaNode vol="80000">
                <p:cTn id="4" fill="hold" display="0">
                  <p:stCondLst>
                    <p:cond delay="indefinite"/>
                  </p:stCondLst>
                </p:cTn>
                <p:tgtEl>
                  <p:spTgt spid="6"/>
                </p:tgtEl>
              </p:cMediaNode>
            </p:video>
            <p:seq concurrent="1" nextAc="seek">
              <p:cTn id="5" restart="whenNotActive" fill="hold" evtFilter="cancelBubble" nodeType="interactiveSeq">
                <p:stCondLst>
                  <p:cond evt="onClick" delay="0">
                    <p:tgtEl>
                      <p:spTgt spid="4"/>
                    </p:tgtEl>
                  </p:cond>
                </p:stCondLst>
                <p:endSync evt="end" delay="0">
                  <p:rtn val="all"/>
                </p:endSync>
                <p:childTnLst>
                  <p:par>
                    <p:cTn id="6" fill="hold">
                      <p:stCondLst>
                        <p:cond delay="0"/>
                      </p:stCondLst>
                      <p:childTnLst>
                        <p:par>
                          <p:cTn id="7" fill="hold">
                            <p:stCondLst>
                              <p:cond delay="0"/>
                            </p:stCondLst>
                            <p:childTnLst>
                              <p:par>
                                <p:cTn id="8" presetID="2" presetClass="mediacall" presetSubtype="0" fill="hold" nodeType="clickEffect">
                                  <p:stCondLst>
                                    <p:cond delay="0"/>
                                  </p:stCondLst>
                                  <p:childTnLst>
                                    <p:cmd type="call" cmd="togglePause">
                                      <p:cBhvr>
                                        <p:cTn id="9" dur="1" fill="hold"/>
                                        <p:tgtEl>
                                          <p:spTgt spid="4"/>
                                        </p:tgtEl>
                                      </p:cBhvr>
                                    </p:cmd>
                                  </p:childTnLst>
                                </p:cTn>
                              </p:par>
                              <p:par>
                                <p:cTn id="10" presetID="2" presetClass="mediacall" presetSubtype="0" fill="hold" nodeType="withEffect">
                                  <p:stCondLst>
                                    <p:cond delay="0"/>
                                  </p:stCondLst>
                                  <p:childTnLst>
                                    <p:cmd type="call" cmd="togglePause">
                                      <p:cBhvr>
                                        <p:cTn id="11" dur="1" fill="hold"/>
                                        <p:tgtEl>
                                          <p:spTgt spid="5"/>
                                        </p:tgtEl>
                                      </p:cBhvr>
                                    </p:cmd>
                                  </p:childTnLst>
                                </p:cTn>
                              </p:par>
                              <p:par>
                                <p:cTn id="12" presetID="2" presetClass="mediacall" presetSubtype="0" fill="hold" nodeType="with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Word processing- Left latera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373" y="476672"/>
            <a:ext cx="2998174" cy="2998174"/>
          </a:xfrm>
          <a:prstGeom prst="rect">
            <a:avLst/>
          </a:prstGeom>
        </p:spPr>
      </p:pic>
      <p:pic>
        <p:nvPicPr>
          <p:cNvPr id="5" name="Word processing- Left medial.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077938" y="476672"/>
            <a:ext cx="2994832" cy="2994832"/>
          </a:xfrm>
          <a:prstGeom prst="rect">
            <a:avLst/>
          </a:prstGeom>
        </p:spPr>
      </p:pic>
      <p:pic>
        <p:nvPicPr>
          <p:cNvPr id="6" name="Word processing- Left ventral.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113672" y="476673"/>
            <a:ext cx="2994832" cy="2994832"/>
          </a:xfrm>
          <a:prstGeom prst="rect">
            <a:avLst/>
          </a:prstGeom>
        </p:spPr>
      </p:pic>
      <p:sp>
        <p:nvSpPr>
          <p:cNvPr id="7" name="TextBox 6"/>
          <p:cNvSpPr txBox="1"/>
          <p:nvPr/>
        </p:nvSpPr>
        <p:spPr>
          <a:xfrm>
            <a:off x="179512" y="106697"/>
            <a:ext cx="8293537" cy="769441"/>
          </a:xfrm>
          <a:prstGeom prst="rect">
            <a:avLst/>
          </a:prstGeom>
          <a:noFill/>
        </p:spPr>
        <p:txBody>
          <a:bodyPr wrap="square" rtlCol="0">
            <a:spAutoFit/>
          </a:bodyPr>
          <a:lstStyle/>
          <a:p>
            <a:r>
              <a:rPr lang="en-US" sz="2200" b="1" dirty="0">
                <a:solidFill>
                  <a:srgbClr val="FFFF00"/>
                </a:solidFill>
              </a:rPr>
              <a:t>Spatiotemporal </a:t>
            </a:r>
            <a:r>
              <a:rPr lang="hr-HR" sz="2200" b="1" dirty="0">
                <a:solidFill>
                  <a:srgbClr val="FFFF00"/>
                </a:solidFill>
              </a:rPr>
              <a:t>d</a:t>
            </a:r>
            <a:r>
              <a:rPr lang="en-US" sz="2200" b="1" dirty="0" err="1">
                <a:solidFill>
                  <a:srgbClr val="FFFF00"/>
                </a:solidFill>
              </a:rPr>
              <a:t>ynamics</a:t>
            </a:r>
            <a:r>
              <a:rPr lang="en-US" sz="2200" b="1" dirty="0">
                <a:solidFill>
                  <a:srgbClr val="FFFF00"/>
                </a:solidFill>
              </a:rPr>
              <a:t> of </a:t>
            </a:r>
            <a:r>
              <a:rPr lang="hr-HR" sz="2200" b="1" dirty="0">
                <a:solidFill>
                  <a:srgbClr val="FFFF00"/>
                </a:solidFill>
              </a:rPr>
              <a:t>w</a:t>
            </a:r>
            <a:r>
              <a:rPr lang="en-US" sz="2200" b="1" dirty="0" err="1">
                <a:solidFill>
                  <a:srgbClr val="FFFF00"/>
                </a:solidFill>
              </a:rPr>
              <a:t>ord</a:t>
            </a:r>
            <a:r>
              <a:rPr lang="en-US" sz="2200" b="1" dirty="0">
                <a:solidFill>
                  <a:srgbClr val="FFFF00"/>
                </a:solidFill>
              </a:rPr>
              <a:t> </a:t>
            </a:r>
            <a:r>
              <a:rPr lang="hr-HR" sz="2200" b="1" dirty="0">
                <a:solidFill>
                  <a:srgbClr val="FFFF00"/>
                </a:solidFill>
              </a:rPr>
              <a:t>p</a:t>
            </a:r>
            <a:r>
              <a:rPr lang="en-US" sz="2200" b="1" dirty="0" err="1">
                <a:solidFill>
                  <a:srgbClr val="FFFF00"/>
                </a:solidFill>
              </a:rPr>
              <a:t>rocessing</a:t>
            </a:r>
            <a:r>
              <a:rPr lang="en-US" sz="2200" b="1" dirty="0">
                <a:solidFill>
                  <a:srgbClr val="FFFF00"/>
                </a:solidFill>
              </a:rPr>
              <a:t> in the </a:t>
            </a:r>
            <a:r>
              <a:rPr lang="hr-HR" sz="2200" b="1" dirty="0">
                <a:solidFill>
                  <a:srgbClr val="FFFF00"/>
                </a:solidFill>
              </a:rPr>
              <a:t>h</a:t>
            </a:r>
            <a:r>
              <a:rPr lang="en-US" sz="2200" b="1" dirty="0" err="1">
                <a:solidFill>
                  <a:srgbClr val="FFFF00"/>
                </a:solidFill>
              </a:rPr>
              <a:t>uman</a:t>
            </a:r>
            <a:r>
              <a:rPr lang="hr-HR" sz="2200" b="1" dirty="0">
                <a:solidFill>
                  <a:srgbClr val="FFFF00"/>
                </a:solidFill>
              </a:rPr>
              <a:t> c</a:t>
            </a:r>
            <a:r>
              <a:rPr lang="en-US" sz="2200" b="1" dirty="0" err="1">
                <a:solidFill>
                  <a:srgbClr val="FFFF00"/>
                </a:solidFill>
              </a:rPr>
              <a:t>ortex</a:t>
            </a:r>
            <a:r>
              <a:rPr lang="hr-HR" sz="2200" b="1" dirty="0">
                <a:solidFill>
                  <a:srgbClr val="FFFF00"/>
                </a:solidFill>
              </a:rPr>
              <a:t> </a:t>
            </a:r>
            <a:r>
              <a:rPr lang="hr-HR" sz="2200" b="1" dirty="0" smtClean="0">
                <a:solidFill>
                  <a:srgbClr val="FFFF00"/>
                </a:solidFill>
              </a:rPr>
              <a:t>(MEG + </a:t>
            </a:r>
            <a:r>
              <a:rPr lang="hr-HR" sz="2200" b="1" dirty="0" err="1" smtClean="0">
                <a:solidFill>
                  <a:srgbClr val="FFFF00"/>
                </a:solidFill>
              </a:rPr>
              <a:t>fMRI</a:t>
            </a:r>
            <a:r>
              <a:rPr lang="hr-HR" sz="2200" b="1" dirty="0" smtClean="0">
                <a:solidFill>
                  <a:srgbClr val="FFFF00"/>
                </a:solidFill>
              </a:rPr>
              <a:t> + ERP)</a:t>
            </a:r>
            <a:endParaRPr lang="en-US" sz="2200" dirty="0">
              <a:solidFill>
                <a:srgbClr val="FFFF00"/>
              </a:solidFill>
            </a:endParaRPr>
          </a:p>
        </p:txBody>
      </p:sp>
      <p:sp>
        <p:nvSpPr>
          <p:cNvPr id="8" name="TextBox 7"/>
          <p:cNvSpPr txBox="1"/>
          <p:nvPr/>
        </p:nvSpPr>
        <p:spPr>
          <a:xfrm>
            <a:off x="5615608" y="6516052"/>
            <a:ext cx="3528392" cy="369332"/>
          </a:xfrm>
          <a:prstGeom prst="rect">
            <a:avLst/>
          </a:prstGeom>
          <a:noFill/>
        </p:spPr>
        <p:txBody>
          <a:bodyPr wrap="square" rtlCol="0">
            <a:spAutoFit/>
          </a:bodyPr>
          <a:lstStyle/>
          <a:p>
            <a:r>
              <a:rPr lang="hr-HR" b="1" dirty="0" err="1">
                <a:solidFill>
                  <a:prstClr val="white"/>
                </a:solidFill>
              </a:rPr>
              <a:t>Marinkovic</a:t>
            </a:r>
            <a:r>
              <a:rPr lang="hr-HR" b="1" dirty="0">
                <a:solidFill>
                  <a:prstClr val="white"/>
                </a:solidFill>
              </a:rPr>
              <a:t> K, </a:t>
            </a:r>
            <a:r>
              <a:rPr lang="hr-HR" b="1" dirty="0" err="1">
                <a:solidFill>
                  <a:prstClr val="white"/>
                </a:solidFill>
              </a:rPr>
              <a:t>Neuroscientist</a:t>
            </a:r>
            <a:r>
              <a:rPr lang="hr-HR" b="1" dirty="0">
                <a:solidFill>
                  <a:prstClr val="white"/>
                </a:solidFill>
              </a:rPr>
              <a:t>, 2004</a:t>
            </a:r>
            <a:endParaRPr lang="en-US" dirty="0">
              <a:solidFill>
                <a:prstClr val="white"/>
              </a:solidFill>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6660" y="2940050"/>
            <a:ext cx="3035300" cy="3917950"/>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88" y="3502496"/>
            <a:ext cx="3962400" cy="2590800"/>
          </a:xfrm>
          <a:prstGeom prst="rect">
            <a:avLst/>
          </a:prstGeom>
        </p:spPr>
      </p:pic>
    </p:spTree>
    <p:extLst>
      <p:ext uri="{BB962C8B-B14F-4D97-AF65-F5344CB8AC3E}">
        <p14:creationId xmlns:p14="http://schemas.microsoft.com/office/powerpoint/2010/main" val="369415723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video>
              <p:cMediaNode vol="80000">
                <p:cTn id="3" fill="hold" display="0">
                  <p:stCondLst>
                    <p:cond delay="indefinite"/>
                  </p:stCondLst>
                </p:cTn>
                <p:tgtEl>
                  <p:spTgt spid="5"/>
                </p:tgtEl>
              </p:cMediaNode>
            </p:video>
            <p:video>
              <p:cMediaNode vol="80000">
                <p:cTn id="4" fill="hold" display="0">
                  <p:stCondLst>
                    <p:cond delay="indefinite"/>
                  </p:stCondLst>
                </p:cTn>
                <p:tgtEl>
                  <p:spTgt spid="6"/>
                </p:tgtEl>
              </p:cMediaNode>
            </p:video>
            <p:seq concurrent="1" nextAc="seek">
              <p:cTn id="5" restart="whenNotActive" fill="hold" evtFilter="cancelBubble" nodeType="interactiveSeq">
                <p:stCondLst>
                  <p:cond evt="onClick" delay="0">
                    <p:tgtEl>
                      <p:spTgt spid="4"/>
                    </p:tgtEl>
                  </p:cond>
                </p:stCondLst>
                <p:endSync evt="end" delay="0">
                  <p:rtn val="all"/>
                </p:endSync>
                <p:childTnLst>
                  <p:par>
                    <p:cTn id="6" fill="hold">
                      <p:stCondLst>
                        <p:cond delay="0"/>
                      </p:stCondLst>
                      <p:childTnLst>
                        <p:par>
                          <p:cTn id="7" fill="hold">
                            <p:stCondLst>
                              <p:cond delay="0"/>
                            </p:stCondLst>
                            <p:childTnLst>
                              <p:par>
                                <p:cTn id="8" presetID="2" presetClass="mediacall" presetSubtype="0" fill="hold" nodeType="clickEffect">
                                  <p:stCondLst>
                                    <p:cond delay="0"/>
                                  </p:stCondLst>
                                  <p:childTnLst>
                                    <p:cmd type="call" cmd="togglePause">
                                      <p:cBhvr>
                                        <p:cTn id="9" dur="1" fill="hold"/>
                                        <p:tgtEl>
                                          <p:spTgt spid="4"/>
                                        </p:tgtEl>
                                      </p:cBhvr>
                                    </p:cmd>
                                  </p:childTnLst>
                                </p:cTn>
                              </p:par>
                              <p:par>
                                <p:cTn id="10" presetID="2" presetClass="mediacall" presetSubtype="0" fill="hold" nodeType="withEffect">
                                  <p:stCondLst>
                                    <p:cond delay="0"/>
                                  </p:stCondLst>
                                  <p:childTnLst>
                                    <p:cmd type="call" cmd="togglePause">
                                      <p:cBhvr>
                                        <p:cTn id="11" dur="1" fill="hold"/>
                                        <p:tgtEl>
                                          <p:spTgt spid="5"/>
                                        </p:tgtEl>
                                      </p:cBhvr>
                                    </p:cmd>
                                  </p:childTnLst>
                                </p:cTn>
                              </p:par>
                              <p:par>
                                <p:cTn id="12" presetID="2" presetClass="mediacall" presetSubtype="0" fill="hold" nodeType="with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0688"/>
            <a:ext cx="9252520" cy="6237312"/>
          </a:xfrm>
        </p:spPr>
        <p:txBody>
          <a:bodyPr>
            <a:normAutofit fontScale="70000" lnSpcReduction="20000"/>
          </a:bodyPr>
          <a:lstStyle/>
          <a:p>
            <a:pPr marL="0" indent="0">
              <a:buNone/>
            </a:pPr>
            <a:r>
              <a:rPr lang="hr-HR" b="1" dirty="0" err="1" smtClean="0">
                <a:solidFill>
                  <a:srgbClr val="FFFF00"/>
                </a:solidFill>
              </a:rPr>
              <a:t>Makroarhitektura</a:t>
            </a:r>
            <a:r>
              <a:rPr lang="hr-HR" b="1" dirty="0" smtClean="0">
                <a:solidFill>
                  <a:srgbClr val="FFFF00"/>
                </a:solidFill>
              </a:rPr>
              <a:t> spoznajnih procesa</a:t>
            </a:r>
          </a:p>
          <a:p>
            <a:pPr marL="0" indent="0">
              <a:buNone/>
            </a:pPr>
            <a:r>
              <a:rPr lang="hr-HR" b="1" dirty="0" smtClean="0">
                <a:solidFill>
                  <a:srgbClr val="FFFF00"/>
                </a:solidFill>
              </a:rPr>
              <a:t>(razina velikih populacija neurona – mreža)</a:t>
            </a:r>
          </a:p>
          <a:p>
            <a:pPr marL="0" indent="0">
              <a:buNone/>
            </a:pPr>
            <a:endParaRPr lang="hr-HR" dirty="0" smtClean="0"/>
          </a:p>
          <a:p>
            <a:pPr marL="0" indent="0">
              <a:buNone/>
            </a:pPr>
            <a:r>
              <a:rPr lang="hr-HR" dirty="0" smtClean="0"/>
              <a:t>Struktura - DTI</a:t>
            </a:r>
          </a:p>
          <a:p>
            <a:pPr marL="0" indent="0">
              <a:buNone/>
            </a:pPr>
            <a:endParaRPr lang="hr-HR" dirty="0" smtClean="0"/>
          </a:p>
          <a:p>
            <a:pPr marL="0" indent="0">
              <a:buNone/>
            </a:pPr>
            <a:r>
              <a:rPr lang="hr-HR" dirty="0" smtClean="0"/>
              <a:t>Funkcija -</a:t>
            </a:r>
          </a:p>
          <a:p>
            <a:r>
              <a:rPr lang="hr-HR" dirty="0" err="1" smtClean="0"/>
              <a:t>fMRI</a:t>
            </a:r>
            <a:r>
              <a:rPr lang="hr-HR" dirty="0" smtClean="0"/>
              <a:t> (</a:t>
            </a:r>
            <a:r>
              <a:rPr lang="hr-HR" dirty="0" err="1" smtClean="0"/>
              <a:t>trMRI</a:t>
            </a:r>
            <a:r>
              <a:rPr lang="hr-HR" dirty="0" smtClean="0"/>
              <a:t>, </a:t>
            </a:r>
            <a:r>
              <a:rPr lang="hr-HR" dirty="0" err="1" smtClean="0"/>
              <a:t>rsMRI</a:t>
            </a:r>
            <a:r>
              <a:rPr lang="hr-HR" dirty="0" smtClean="0"/>
              <a:t>, </a:t>
            </a:r>
            <a:r>
              <a:rPr lang="hr-HR" dirty="0" err="1" smtClean="0"/>
              <a:t>fcMRI</a:t>
            </a:r>
            <a:r>
              <a:rPr lang="hr-HR" dirty="0" smtClean="0"/>
              <a:t> - DMN)</a:t>
            </a:r>
          </a:p>
          <a:p>
            <a:r>
              <a:rPr lang="hr-HR" dirty="0" smtClean="0"/>
              <a:t>SPECT/PET</a:t>
            </a:r>
            <a:endParaRPr lang="hr-HR" dirty="0"/>
          </a:p>
          <a:p>
            <a:r>
              <a:rPr lang="hr-HR" dirty="0" smtClean="0"/>
              <a:t>MEG, MEG + </a:t>
            </a:r>
            <a:r>
              <a:rPr lang="hr-HR" dirty="0" err="1" smtClean="0"/>
              <a:t>fMRI</a:t>
            </a:r>
            <a:endParaRPr lang="hr-HR" dirty="0" smtClean="0"/>
          </a:p>
          <a:p>
            <a:pPr marL="0" indent="0">
              <a:buNone/>
            </a:pPr>
            <a:endParaRPr lang="hr-HR" dirty="0" smtClean="0"/>
          </a:p>
          <a:p>
            <a:pPr marL="0" indent="0">
              <a:buNone/>
            </a:pPr>
            <a:r>
              <a:rPr lang="hr-HR" dirty="0" err="1" smtClean="0"/>
              <a:t>Th</a:t>
            </a:r>
            <a:r>
              <a:rPr lang="hr-HR" dirty="0" smtClean="0"/>
              <a:t> perspektive: TMS (</a:t>
            </a:r>
            <a:r>
              <a:rPr lang="hr-HR" dirty="0" err="1" smtClean="0"/>
              <a:t>spTMS</a:t>
            </a:r>
            <a:r>
              <a:rPr lang="hr-HR" dirty="0" smtClean="0"/>
              <a:t> &amp; </a:t>
            </a:r>
            <a:r>
              <a:rPr lang="hr-HR" dirty="0" err="1" smtClean="0"/>
              <a:t>rTMS</a:t>
            </a:r>
            <a:r>
              <a:rPr lang="hr-HR" dirty="0" smtClean="0"/>
              <a:t>) </a:t>
            </a:r>
            <a:r>
              <a:rPr lang="hr-HR" dirty="0" err="1" smtClean="0"/>
              <a:t>vs</a:t>
            </a:r>
            <a:r>
              <a:rPr lang="hr-HR" dirty="0" smtClean="0"/>
              <a:t> TES (</a:t>
            </a:r>
            <a:r>
              <a:rPr lang="hr-HR" dirty="0" err="1" smtClean="0"/>
              <a:t>tDCS</a:t>
            </a:r>
            <a:r>
              <a:rPr lang="hr-HR" dirty="0" smtClean="0"/>
              <a:t>, </a:t>
            </a:r>
            <a:r>
              <a:rPr lang="hr-HR" dirty="0" err="1" smtClean="0"/>
              <a:t>tRNS</a:t>
            </a:r>
            <a:r>
              <a:rPr lang="hr-HR" dirty="0" smtClean="0"/>
              <a:t>, </a:t>
            </a:r>
            <a:r>
              <a:rPr lang="hr-HR" dirty="0" err="1" smtClean="0"/>
              <a:t>tACS</a:t>
            </a:r>
            <a:r>
              <a:rPr lang="hr-HR" dirty="0" smtClean="0"/>
              <a:t>)</a:t>
            </a:r>
          </a:p>
          <a:p>
            <a:pPr marL="0" indent="0">
              <a:buNone/>
            </a:pPr>
            <a:endParaRPr lang="hr-HR" dirty="0" smtClean="0"/>
          </a:p>
          <a:p>
            <a:pPr marL="0" indent="0">
              <a:buNone/>
            </a:pPr>
            <a:endParaRPr lang="hr-HR" dirty="0" smtClean="0"/>
          </a:p>
          <a:p>
            <a:pPr marL="0" indent="0">
              <a:buNone/>
            </a:pPr>
            <a:r>
              <a:rPr lang="hr-HR" b="1" dirty="0" err="1" smtClean="0">
                <a:solidFill>
                  <a:srgbClr val="FFFF00"/>
                </a:solidFill>
              </a:rPr>
              <a:t>Mikroarhitektura</a:t>
            </a:r>
            <a:r>
              <a:rPr lang="hr-HR" b="1" dirty="0" smtClean="0">
                <a:solidFill>
                  <a:srgbClr val="FFFF00"/>
                </a:solidFill>
              </a:rPr>
              <a:t> spoznajnih procesa</a:t>
            </a:r>
          </a:p>
          <a:p>
            <a:pPr marL="0" indent="0">
              <a:buNone/>
            </a:pPr>
            <a:endParaRPr lang="hr-HR" dirty="0" smtClean="0">
              <a:solidFill>
                <a:srgbClr val="FFFF00"/>
              </a:solidFill>
            </a:endParaRPr>
          </a:p>
          <a:p>
            <a:r>
              <a:rPr lang="hr-HR" dirty="0" err="1" smtClean="0"/>
              <a:t>Elektrofiziološko</a:t>
            </a:r>
            <a:r>
              <a:rPr lang="hr-HR" dirty="0" smtClean="0"/>
              <a:t> snimanje aktivnosti pojedinačnih neurona </a:t>
            </a:r>
            <a:r>
              <a:rPr lang="hr-HR" dirty="0" err="1" smtClean="0"/>
              <a:t>mikroelektrodama</a:t>
            </a:r>
            <a:endParaRPr lang="en-US" dirty="0"/>
          </a:p>
        </p:txBody>
      </p:sp>
    </p:spTree>
    <p:extLst>
      <p:ext uri="{BB962C8B-B14F-4D97-AF65-F5344CB8AC3E}">
        <p14:creationId xmlns:p14="http://schemas.microsoft.com/office/powerpoint/2010/main" val="370554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3">
                                            <p:txEl>
                                              <p:pRg st="10" end="10"/>
                                            </p:txEl>
                                          </p:spTgt>
                                        </p:tgtEl>
                                      </p:cBhvr>
                                      <p:to x="80000" y="100000"/>
                                    </p:animScale>
                                    <p:anim by="(#ppt_w*0.10)" calcmode="lin" valueType="num">
                                      <p:cBhvr>
                                        <p:cTn id="7" dur="250" autoRev="1" fill="hold">
                                          <p:stCondLst>
                                            <p:cond delay="0"/>
                                          </p:stCondLst>
                                        </p:cTn>
                                        <p:tgtEl>
                                          <p:spTgt spid="3">
                                            <p:txEl>
                                              <p:pRg st="10" end="10"/>
                                            </p:txEl>
                                          </p:spTgt>
                                        </p:tgtEl>
                                        <p:attrNameLst>
                                          <p:attrName>ppt_x</p:attrName>
                                        </p:attrNameLst>
                                      </p:cBhvr>
                                    </p:anim>
                                    <p:anim by="(-#ppt_w*0.10)" calcmode="lin" valueType="num">
                                      <p:cBhvr>
                                        <p:cTn id="8" dur="250" autoRev="1" fill="hold">
                                          <p:stCondLst>
                                            <p:cond delay="0"/>
                                          </p:stCondLst>
                                        </p:cTn>
                                        <p:tgtEl>
                                          <p:spTgt spid="3">
                                            <p:txEl>
                                              <p:pRg st="10" end="10"/>
                                            </p:txEl>
                                          </p:spTgt>
                                        </p:tgtEl>
                                        <p:attrNameLst>
                                          <p:attrName>ppt_y</p:attrName>
                                        </p:attrNameLst>
                                      </p:cBhvr>
                                    </p:anim>
                                    <p:animRot by="-480000">
                                      <p:cBhvr>
                                        <p:cTn id="9" dur="250" autoRev="1" fill="hold">
                                          <p:stCondLst>
                                            <p:cond delay="0"/>
                                          </p:stCondLst>
                                        </p:cTn>
                                        <p:tgtEl>
                                          <p:spTgt spid="3">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823529"/>
            <a:ext cx="7416824" cy="53006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6292753"/>
            <a:ext cx="6336704" cy="448615"/>
          </a:xfrm>
          <a:prstGeom prst="rect">
            <a:avLst/>
          </a:prstGeom>
        </p:spPr>
      </p:pic>
      <p:sp>
        <p:nvSpPr>
          <p:cNvPr id="6" name="Title 1"/>
          <p:cNvSpPr>
            <a:spLocks noGrp="1"/>
          </p:cNvSpPr>
          <p:nvPr>
            <p:ph type="title"/>
          </p:nvPr>
        </p:nvSpPr>
        <p:spPr>
          <a:xfrm>
            <a:off x="0" y="-99392"/>
            <a:ext cx="9144000" cy="1143000"/>
          </a:xfrm>
        </p:spPr>
        <p:txBody>
          <a:bodyPr>
            <a:normAutofit/>
          </a:bodyPr>
          <a:lstStyle/>
          <a:p>
            <a:r>
              <a:rPr lang="hr-HR" sz="3200" dirty="0" smtClean="0">
                <a:solidFill>
                  <a:srgbClr val="FFFF00"/>
                </a:solidFill>
              </a:rPr>
              <a:t>DTI: a </a:t>
            </a:r>
            <a:r>
              <a:rPr lang="hr-HR" sz="3200" dirty="0" err="1" smtClean="0">
                <a:solidFill>
                  <a:srgbClr val="FFFF00"/>
                </a:solidFill>
              </a:rPr>
              <a:t>whole</a:t>
            </a:r>
            <a:r>
              <a:rPr lang="hr-HR" sz="3200" dirty="0" smtClean="0">
                <a:solidFill>
                  <a:srgbClr val="FFFF00"/>
                </a:solidFill>
              </a:rPr>
              <a:t> </a:t>
            </a:r>
            <a:r>
              <a:rPr lang="hr-HR" sz="3200" dirty="0" err="1" smtClean="0">
                <a:solidFill>
                  <a:srgbClr val="FFFF00"/>
                </a:solidFill>
              </a:rPr>
              <a:t>brain</a:t>
            </a:r>
            <a:r>
              <a:rPr lang="hr-HR" sz="3200" dirty="0" smtClean="0">
                <a:solidFill>
                  <a:srgbClr val="FFFF00"/>
                </a:solidFill>
              </a:rPr>
              <a:t> </a:t>
            </a:r>
            <a:r>
              <a:rPr lang="hr-HR" sz="3200" dirty="0" err="1" smtClean="0">
                <a:solidFill>
                  <a:srgbClr val="FFFF00"/>
                </a:solidFill>
              </a:rPr>
              <a:t>connectivity</a:t>
            </a:r>
            <a:r>
              <a:rPr lang="hr-HR" sz="3200" dirty="0" smtClean="0">
                <a:solidFill>
                  <a:srgbClr val="FFFF00"/>
                </a:solidFill>
              </a:rPr>
              <a:t> </a:t>
            </a:r>
            <a:r>
              <a:rPr lang="hr-HR" sz="3200" dirty="0" err="1" smtClean="0">
                <a:solidFill>
                  <a:srgbClr val="FFFF00"/>
                </a:solidFill>
              </a:rPr>
              <a:t>map</a:t>
            </a:r>
            <a:r>
              <a:rPr lang="hr-HR" sz="3200" dirty="0" smtClean="0">
                <a:solidFill>
                  <a:srgbClr val="FFFF00"/>
                </a:solidFill>
              </a:rPr>
              <a:t> (998 </a:t>
            </a:r>
            <a:r>
              <a:rPr lang="hr-HR" sz="3200" dirty="0" err="1" smtClean="0">
                <a:solidFill>
                  <a:srgbClr val="FFFF00"/>
                </a:solidFill>
              </a:rPr>
              <a:t>ROIs</a:t>
            </a:r>
            <a:r>
              <a:rPr lang="hr-HR" sz="3200" dirty="0" smtClean="0">
                <a:solidFill>
                  <a:srgbClr val="FFFF00"/>
                </a:solidFill>
              </a:rPr>
              <a:t>)</a:t>
            </a:r>
            <a:endParaRPr lang="en-US" sz="3200" dirty="0">
              <a:solidFill>
                <a:srgbClr val="FFFF00"/>
              </a:solidFill>
            </a:endParaRPr>
          </a:p>
        </p:txBody>
      </p:sp>
    </p:spTree>
    <p:extLst>
      <p:ext uri="{BB962C8B-B14F-4D97-AF65-F5344CB8AC3E}">
        <p14:creationId xmlns:p14="http://schemas.microsoft.com/office/powerpoint/2010/main" val="24003306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4624"/>
            <a:ext cx="9144000" cy="6813376"/>
          </a:xfrm>
        </p:spPr>
        <p:txBody>
          <a:bodyPr>
            <a:normAutofit lnSpcReduction="10000"/>
          </a:bodyPr>
          <a:lstStyle/>
          <a:p>
            <a:pPr marL="0" indent="0">
              <a:buNone/>
            </a:pPr>
            <a:r>
              <a:rPr lang="hr-HR" dirty="0" smtClean="0"/>
              <a:t>				</a:t>
            </a:r>
            <a:r>
              <a:rPr lang="hr-HR" sz="4000" b="1" dirty="0" smtClean="0">
                <a:solidFill>
                  <a:srgbClr val="FFFF00"/>
                </a:solidFill>
              </a:rPr>
              <a:t>TMS </a:t>
            </a:r>
            <a:r>
              <a:rPr lang="hr-HR" sz="4000" b="1" dirty="0" err="1" smtClean="0">
                <a:solidFill>
                  <a:srgbClr val="FFFF00"/>
                </a:solidFill>
              </a:rPr>
              <a:t>vs</a:t>
            </a:r>
            <a:r>
              <a:rPr lang="hr-HR" sz="4000" b="1" dirty="0" smtClean="0">
                <a:solidFill>
                  <a:srgbClr val="FFFF00"/>
                </a:solidFill>
              </a:rPr>
              <a:t> TES</a:t>
            </a:r>
          </a:p>
          <a:p>
            <a:pPr marL="0" indent="0">
              <a:buNone/>
            </a:pPr>
            <a:r>
              <a:rPr lang="hr-HR" sz="2400" b="1" dirty="0" smtClean="0">
                <a:solidFill>
                  <a:srgbClr val="FFFF00"/>
                </a:solidFill>
              </a:rPr>
              <a:t>TMS</a:t>
            </a:r>
            <a:r>
              <a:rPr lang="hr-HR" sz="2000" dirty="0" smtClean="0"/>
              <a:t> – ‘ </a:t>
            </a:r>
            <a:r>
              <a:rPr lang="hr-HR" sz="2000" dirty="0" err="1" smtClean="0"/>
              <a:t>virtual</a:t>
            </a:r>
            <a:r>
              <a:rPr lang="hr-HR" sz="2000" dirty="0" smtClean="0"/>
              <a:t>’ </a:t>
            </a:r>
            <a:r>
              <a:rPr lang="hr-HR" sz="2000" dirty="0" err="1" smtClean="0"/>
              <a:t>impairment</a:t>
            </a:r>
            <a:r>
              <a:rPr lang="hr-HR" sz="2000" dirty="0" smtClean="0"/>
              <a:t> – magnetna zavojnica se stavi iznad područja od interesa</a:t>
            </a:r>
          </a:p>
          <a:p>
            <a:pPr marL="0" indent="0">
              <a:buNone/>
            </a:pPr>
            <a:r>
              <a:rPr lang="hr-HR" sz="2000" dirty="0" err="1" smtClean="0"/>
              <a:t>Single</a:t>
            </a:r>
            <a:r>
              <a:rPr lang="hr-HR" sz="2000" dirty="0" smtClean="0"/>
              <a:t> Pulse (</a:t>
            </a:r>
            <a:r>
              <a:rPr lang="hr-HR" sz="2000" dirty="0" err="1" smtClean="0"/>
              <a:t>spTMS</a:t>
            </a:r>
            <a:r>
              <a:rPr lang="hr-HR" sz="2000" dirty="0" smtClean="0"/>
              <a:t>) / </a:t>
            </a:r>
            <a:r>
              <a:rPr lang="hr-HR" sz="2000" dirty="0" err="1" smtClean="0"/>
              <a:t>Repetitive</a:t>
            </a:r>
            <a:r>
              <a:rPr lang="hr-HR" sz="2000" dirty="0" smtClean="0"/>
              <a:t> (</a:t>
            </a:r>
            <a:r>
              <a:rPr lang="hr-HR" sz="2000" dirty="0" err="1" smtClean="0"/>
              <a:t>rTMS</a:t>
            </a:r>
            <a:r>
              <a:rPr lang="hr-HR" sz="2000" dirty="0" smtClean="0"/>
              <a:t>) više frekvencije povećavaju aktivnost neurona, </a:t>
            </a:r>
            <a:r>
              <a:rPr lang="hr-HR" sz="2000" u="sng" dirty="0" smtClean="0"/>
              <a:t>niže smanjuju</a:t>
            </a:r>
          </a:p>
          <a:p>
            <a:pPr marL="0" indent="0">
              <a:buNone/>
            </a:pPr>
            <a:endParaRPr lang="hr-HR" sz="2000" dirty="0"/>
          </a:p>
          <a:p>
            <a:pPr marL="0" indent="0">
              <a:buNone/>
            </a:pPr>
            <a:r>
              <a:rPr lang="hr-HR" sz="2400" b="1" dirty="0" smtClean="0">
                <a:solidFill>
                  <a:srgbClr val="FFFF00"/>
                </a:solidFill>
              </a:rPr>
              <a:t>TES</a:t>
            </a:r>
            <a:r>
              <a:rPr lang="hr-HR" sz="2000" dirty="0" smtClean="0"/>
              <a:t> – bolja od TMS jer </a:t>
            </a:r>
            <a:r>
              <a:rPr lang="hr-HR" sz="2000" dirty="0" smtClean="0">
                <a:solidFill>
                  <a:srgbClr val="92D050"/>
                </a:solidFill>
              </a:rPr>
              <a:t>1)</a:t>
            </a:r>
            <a:r>
              <a:rPr lang="hr-HR" sz="2000" dirty="0" smtClean="0"/>
              <a:t> </a:t>
            </a:r>
            <a:r>
              <a:rPr lang="hr-HR" sz="2000" u="sng" dirty="0" smtClean="0"/>
              <a:t>ispitanik ne može razlikovati stvarnu od lažne stimulacije</a:t>
            </a:r>
          </a:p>
          <a:p>
            <a:pPr>
              <a:buFontTx/>
              <a:buChar char="-"/>
            </a:pPr>
            <a:r>
              <a:rPr lang="hr-HR" sz="2000" dirty="0" smtClean="0"/>
              <a:t>Obično </a:t>
            </a:r>
            <a:r>
              <a:rPr lang="hr-HR" sz="2000" u="sng" dirty="0" smtClean="0">
                <a:solidFill>
                  <a:srgbClr val="FFFF00"/>
                </a:solidFill>
              </a:rPr>
              <a:t>1-2 mA</a:t>
            </a:r>
            <a:r>
              <a:rPr lang="hr-HR" sz="2000" dirty="0" smtClean="0"/>
              <a:t> (puno manje od TMS – zato je i </a:t>
            </a:r>
            <a:r>
              <a:rPr lang="hr-HR" sz="2000" dirty="0" smtClean="0">
                <a:solidFill>
                  <a:srgbClr val="92D050"/>
                </a:solidFill>
              </a:rPr>
              <a:t>2)</a:t>
            </a:r>
            <a:r>
              <a:rPr lang="hr-HR" sz="2000" dirty="0" smtClean="0"/>
              <a:t> </a:t>
            </a:r>
            <a:r>
              <a:rPr lang="hr-HR" sz="2000" u="sng" dirty="0" smtClean="0"/>
              <a:t>opasnost od EPI puno manja!</a:t>
            </a:r>
            <a:r>
              <a:rPr lang="hr-HR" sz="2000" dirty="0" smtClean="0"/>
              <a:t>), elektrode 25-35 cm</a:t>
            </a:r>
            <a:r>
              <a:rPr lang="hr-HR" sz="2000" baseline="30000" dirty="0" smtClean="0"/>
              <a:t>2</a:t>
            </a:r>
            <a:r>
              <a:rPr lang="hr-HR" sz="2000" dirty="0" smtClean="0"/>
              <a:t>, stimulacija traje </a:t>
            </a:r>
            <a:r>
              <a:rPr lang="hr-HR" sz="2000" b="1" dirty="0" smtClean="0">
                <a:solidFill>
                  <a:srgbClr val="FFFF00"/>
                </a:solidFill>
              </a:rPr>
              <a:t>oko 20 min</a:t>
            </a:r>
            <a:r>
              <a:rPr lang="hr-HR" sz="2000" dirty="0" smtClean="0"/>
              <a:t>, bezbolna je i sigurna;ne preporučuje </a:t>
            </a:r>
            <a:r>
              <a:rPr lang="hr-HR" sz="2000" dirty="0" err="1" smtClean="0"/>
              <a:t>ponovljati</a:t>
            </a:r>
            <a:r>
              <a:rPr lang="hr-HR" sz="2000" dirty="0" smtClean="0"/>
              <a:t> dok ne prođe 2-7 dana</a:t>
            </a:r>
          </a:p>
          <a:p>
            <a:pPr>
              <a:buFontTx/>
              <a:buChar char="-"/>
            </a:pPr>
            <a:r>
              <a:rPr lang="hr-HR" sz="2400" b="1" dirty="0" err="1" smtClean="0">
                <a:solidFill>
                  <a:srgbClr val="FFFF00"/>
                </a:solidFill>
              </a:rPr>
              <a:t>tDCS</a:t>
            </a:r>
            <a:r>
              <a:rPr lang="hr-HR" sz="2000" dirty="0" smtClean="0"/>
              <a:t>: struja prolazi kroz kalvariju i lubanjske kosti, a u zavisnosti kako se postave elektrode može biti: 	</a:t>
            </a:r>
            <a:r>
              <a:rPr lang="hr-HR" sz="2000" b="1" u="sng" dirty="0" smtClean="0">
                <a:solidFill>
                  <a:srgbClr val="FFFF00"/>
                </a:solidFill>
              </a:rPr>
              <a:t>ANODNA</a:t>
            </a:r>
            <a:r>
              <a:rPr lang="hr-HR" sz="2000" dirty="0" smtClean="0"/>
              <a:t> (struja ulazi u mozak i </a:t>
            </a:r>
            <a:r>
              <a:rPr lang="hr-HR" sz="2000" dirty="0" smtClean="0">
                <a:solidFill>
                  <a:srgbClr val="92D050"/>
                </a:solidFill>
              </a:rPr>
              <a:t>3)</a:t>
            </a:r>
          </a:p>
          <a:p>
            <a:pPr marL="0" indent="0">
              <a:buNone/>
            </a:pPr>
            <a:r>
              <a:rPr lang="hr-HR" sz="2000" dirty="0"/>
              <a:t>	</a:t>
            </a:r>
            <a:r>
              <a:rPr lang="hr-HR" sz="2000" dirty="0" smtClean="0"/>
              <a:t>		   izaziva depolarizaciju/pojačava </a:t>
            </a:r>
            <a:r>
              <a:rPr lang="hr-HR" sz="2000" dirty="0" err="1" smtClean="0"/>
              <a:t>podražljivost</a:t>
            </a:r>
            <a:r>
              <a:rPr lang="hr-HR" sz="2000" dirty="0" smtClean="0"/>
              <a:t> i skoro uvijek 			   </a:t>
            </a:r>
            <a:r>
              <a:rPr lang="hr-HR" sz="2000" u="sng" dirty="0" smtClean="0"/>
              <a:t>pospješuje</a:t>
            </a:r>
            <a:r>
              <a:rPr lang="hr-HR" sz="2000" dirty="0" smtClean="0"/>
              <a:t> izvođenje zadataka,</a:t>
            </a:r>
          </a:p>
          <a:p>
            <a:pPr marL="0" indent="0">
              <a:buNone/>
            </a:pPr>
            <a:r>
              <a:rPr lang="hr-HR" sz="2000" dirty="0"/>
              <a:t>	</a:t>
            </a:r>
            <a:r>
              <a:rPr lang="hr-HR" sz="2000" dirty="0" smtClean="0"/>
              <a:t>		   promjene traju najmanje još 1 h nakon stimulacije 	</a:t>
            </a:r>
          </a:p>
          <a:p>
            <a:pPr marL="0" indent="0">
              <a:buNone/>
            </a:pPr>
            <a:r>
              <a:rPr lang="hr-HR" sz="2000" dirty="0"/>
              <a:t>	</a:t>
            </a:r>
            <a:r>
              <a:rPr lang="hr-HR" sz="2000" dirty="0" smtClean="0"/>
              <a:t>		</a:t>
            </a:r>
            <a:r>
              <a:rPr lang="hr-HR" sz="2000" b="1" dirty="0" smtClean="0">
                <a:solidFill>
                  <a:srgbClr val="FFFF00"/>
                </a:solidFill>
              </a:rPr>
              <a:t>KATODNA</a:t>
            </a:r>
            <a:r>
              <a:rPr lang="hr-HR" sz="2000" dirty="0" smtClean="0"/>
              <a:t> (struja ‘izlazi’ iz mozga i vraća se u elektrodu</a:t>
            </a:r>
          </a:p>
          <a:p>
            <a:pPr marL="0" indent="0">
              <a:buNone/>
            </a:pPr>
            <a:r>
              <a:rPr lang="hr-HR" sz="2000" dirty="0" smtClean="0"/>
              <a:t>			   izaziva </a:t>
            </a:r>
            <a:r>
              <a:rPr lang="hr-HR" sz="2000" dirty="0" err="1" smtClean="0"/>
              <a:t>hiperpolarizaciju</a:t>
            </a:r>
            <a:r>
              <a:rPr lang="hr-HR" sz="2000" dirty="0" smtClean="0"/>
              <a:t>/smanjuje </a:t>
            </a:r>
            <a:r>
              <a:rPr lang="hr-HR" sz="2000" dirty="0" err="1" smtClean="0"/>
              <a:t>podražljivost</a:t>
            </a:r>
            <a:r>
              <a:rPr lang="hr-HR" sz="2000" dirty="0" smtClean="0"/>
              <a:t> – najčešće 			   kvari izvođenje zadataka</a:t>
            </a:r>
          </a:p>
          <a:p>
            <a:pPr>
              <a:buFontTx/>
              <a:buChar char="-"/>
            </a:pPr>
            <a:r>
              <a:rPr lang="hr-HR" sz="2000" dirty="0"/>
              <a:t>j</a:t>
            </a:r>
            <a:r>
              <a:rPr lang="hr-HR" sz="2000" dirty="0" smtClean="0"/>
              <a:t>oš i </a:t>
            </a:r>
            <a:r>
              <a:rPr lang="hr-HR" sz="2000" dirty="0" err="1" smtClean="0"/>
              <a:t>Random</a:t>
            </a:r>
            <a:r>
              <a:rPr lang="hr-HR" sz="2000" dirty="0" smtClean="0"/>
              <a:t> </a:t>
            </a:r>
            <a:r>
              <a:rPr lang="hr-HR" sz="2000" dirty="0" err="1" smtClean="0"/>
              <a:t>Noise</a:t>
            </a:r>
            <a:r>
              <a:rPr lang="hr-HR" sz="2000" dirty="0" smtClean="0"/>
              <a:t> (</a:t>
            </a:r>
            <a:r>
              <a:rPr lang="hr-HR" sz="2000" b="1" dirty="0" err="1" smtClean="0">
                <a:solidFill>
                  <a:srgbClr val="FFFF00"/>
                </a:solidFill>
              </a:rPr>
              <a:t>tRNS</a:t>
            </a:r>
            <a:r>
              <a:rPr lang="hr-HR" sz="2000" dirty="0" smtClean="0"/>
              <a:t>) / </a:t>
            </a:r>
            <a:r>
              <a:rPr lang="hr-HR" sz="2000" dirty="0" err="1" smtClean="0"/>
              <a:t>Alternating</a:t>
            </a:r>
            <a:r>
              <a:rPr lang="hr-HR" sz="2000" dirty="0" smtClean="0"/>
              <a:t> </a:t>
            </a:r>
            <a:r>
              <a:rPr lang="hr-HR" sz="2000" dirty="0" err="1" smtClean="0"/>
              <a:t>Current</a:t>
            </a:r>
            <a:r>
              <a:rPr lang="hr-HR" sz="2000" dirty="0" smtClean="0"/>
              <a:t> (</a:t>
            </a:r>
            <a:r>
              <a:rPr lang="hr-HR" sz="2000" b="1" dirty="0" err="1" smtClean="0">
                <a:solidFill>
                  <a:srgbClr val="FFFF00"/>
                </a:solidFill>
              </a:rPr>
              <a:t>tACS</a:t>
            </a:r>
            <a:r>
              <a:rPr lang="hr-HR" sz="2000" dirty="0" smtClean="0"/>
              <a:t>)</a:t>
            </a:r>
          </a:p>
          <a:p>
            <a:pPr>
              <a:buFontTx/>
              <a:buChar char="-"/>
            </a:pPr>
            <a:r>
              <a:rPr lang="hr-HR" sz="2000" dirty="0" smtClean="0"/>
              <a:t>Nuspojave: </a:t>
            </a:r>
            <a:r>
              <a:rPr lang="hr-HR" sz="2000" dirty="0" err="1" smtClean="0"/>
              <a:t>fosfeni</a:t>
            </a:r>
            <a:r>
              <a:rPr lang="hr-HR" sz="2000" dirty="0" smtClean="0"/>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6234753"/>
            <a:ext cx="936525" cy="506616"/>
          </a:xfrm>
          <a:prstGeom prst="rect">
            <a:avLst/>
          </a:prstGeom>
        </p:spPr>
      </p:pic>
    </p:spTree>
    <p:extLst>
      <p:ext uri="{BB962C8B-B14F-4D97-AF65-F5344CB8AC3E}">
        <p14:creationId xmlns:p14="http://schemas.microsoft.com/office/powerpoint/2010/main" val="29573704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pPr eaLnBrk="1" hangingPunct="1"/>
            <a:r>
              <a:rPr lang="en-US" dirty="0" smtClean="0">
                <a:solidFill>
                  <a:srgbClr val="FFFF00"/>
                </a:solidFill>
              </a:rPr>
              <a:t>TMS Coil</a:t>
            </a:r>
          </a:p>
        </p:txBody>
      </p:sp>
      <p:pic>
        <p:nvPicPr>
          <p:cNvPr id="3075" name="Picture 6" descr="Naeser et al 2005 B&amp;L Fig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33400" y="1219200"/>
            <a:ext cx="5341938"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7"/>
          <p:cNvSpPr txBox="1">
            <a:spLocks noChangeArrowheads="1"/>
          </p:cNvSpPr>
          <p:nvPr/>
        </p:nvSpPr>
        <p:spPr bwMode="auto">
          <a:xfrm>
            <a:off x="6012160" y="1722438"/>
            <a:ext cx="32047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dirty="0" smtClean="0">
                <a:solidFill>
                  <a:schemeClr val="bg1"/>
                </a:solidFill>
                <a:latin typeface="Comic Sans MS" pitchFamily="66" charset="0"/>
              </a:rPr>
              <a:t>Maximum magnetic</a:t>
            </a:r>
          </a:p>
          <a:p>
            <a:pPr eaLnBrk="1" fontAlgn="base" hangingPunct="1">
              <a:spcBef>
                <a:spcPct val="0"/>
              </a:spcBef>
              <a:spcAft>
                <a:spcPct val="0"/>
              </a:spcAft>
            </a:pPr>
            <a:r>
              <a:rPr lang="en-US" sz="2400" dirty="0" smtClean="0">
                <a:solidFill>
                  <a:schemeClr val="bg1"/>
                </a:solidFill>
                <a:latin typeface="Comic Sans MS" pitchFamily="66" charset="0"/>
              </a:rPr>
              <a:t>field </a:t>
            </a:r>
            <a:r>
              <a:rPr lang="hr-HR" sz="2400" dirty="0" smtClean="0">
                <a:solidFill>
                  <a:schemeClr val="bg1"/>
                </a:solidFill>
                <a:latin typeface="Comic Sans MS" pitchFamily="66" charset="0"/>
              </a:rPr>
              <a:t>is </a:t>
            </a:r>
            <a:r>
              <a:rPr lang="en-US" sz="2400" dirty="0" smtClean="0">
                <a:solidFill>
                  <a:schemeClr val="bg1"/>
                </a:solidFill>
                <a:latin typeface="Comic Sans MS" pitchFamily="66" charset="0"/>
              </a:rPr>
              <a:t>at </a:t>
            </a:r>
            <a:r>
              <a:rPr lang="hr-HR" sz="2400" dirty="0" err="1" smtClean="0">
                <a:solidFill>
                  <a:schemeClr val="bg1"/>
                </a:solidFill>
                <a:latin typeface="Comic Sans MS" pitchFamily="66" charset="0"/>
              </a:rPr>
              <a:t>the</a:t>
            </a:r>
            <a:r>
              <a:rPr lang="hr-HR" sz="2400" dirty="0" smtClean="0">
                <a:solidFill>
                  <a:schemeClr val="bg1"/>
                </a:solidFill>
                <a:latin typeface="Comic Sans MS" pitchFamily="66" charset="0"/>
              </a:rPr>
              <a:t> </a:t>
            </a:r>
            <a:r>
              <a:rPr lang="en-US" sz="2400" dirty="0" smtClean="0">
                <a:solidFill>
                  <a:schemeClr val="bg1"/>
                </a:solidFill>
                <a:latin typeface="Comic Sans MS" pitchFamily="66" charset="0"/>
              </a:rPr>
              <a:t>center</a:t>
            </a:r>
            <a:endParaRPr lang="hr-HR" sz="2400" dirty="0" smtClean="0">
              <a:solidFill>
                <a:schemeClr val="bg1"/>
              </a:solidFill>
              <a:latin typeface="Comic Sans MS" pitchFamily="66" charset="0"/>
            </a:endParaRPr>
          </a:p>
          <a:p>
            <a:pPr eaLnBrk="1" fontAlgn="base" hangingPunct="1">
              <a:spcBef>
                <a:spcPct val="0"/>
              </a:spcBef>
              <a:spcAft>
                <a:spcPct val="0"/>
              </a:spcAft>
            </a:pPr>
            <a:r>
              <a:rPr lang="en-US" sz="2400" dirty="0" smtClean="0">
                <a:solidFill>
                  <a:schemeClr val="bg1"/>
                </a:solidFill>
                <a:latin typeface="Comic Sans MS" pitchFamily="66" charset="0"/>
              </a:rPr>
              <a:t>of</a:t>
            </a:r>
            <a:r>
              <a:rPr lang="hr-HR" sz="2400" dirty="0" smtClean="0">
                <a:solidFill>
                  <a:schemeClr val="bg1"/>
                </a:solidFill>
                <a:latin typeface="Comic Sans MS" pitchFamily="66" charset="0"/>
              </a:rPr>
              <a:t> </a:t>
            </a:r>
            <a:r>
              <a:rPr lang="en-US" sz="2400" dirty="0" smtClean="0">
                <a:solidFill>
                  <a:schemeClr val="bg1"/>
                </a:solidFill>
                <a:latin typeface="Comic Sans MS" pitchFamily="66" charset="0"/>
              </a:rPr>
              <a:t>figure</a:t>
            </a:r>
            <a:r>
              <a:rPr lang="hr-HR" sz="2400" dirty="0" smtClean="0">
                <a:solidFill>
                  <a:schemeClr val="bg1"/>
                </a:solidFill>
                <a:latin typeface="Comic Sans MS" pitchFamily="66" charset="0"/>
              </a:rPr>
              <a:t> „</a:t>
            </a:r>
            <a:r>
              <a:rPr lang="en-US" sz="2400" dirty="0" smtClean="0">
                <a:solidFill>
                  <a:schemeClr val="bg1"/>
                </a:solidFill>
                <a:latin typeface="Comic Sans MS" pitchFamily="66" charset="0"/>
              </a:rPr>
              <a:t>8</a:t>
            </a:r>
            <a:r>
              <a:rPr lang="hr-HR" sz="2400" dirty="0" smtClean="0">
                <a:solidFill>
                  <a:schemeClr val="bg1"/>
                </a:solidFill>
                <a:latin typeface="Comic Sans MS" pitchFamily="66" charset="0"/>
              </a:rPr>
              <a:t>”</a:t>
            </a:r>
            <a:endParaRPr lang="en-US" sz="2400" dirty="0" smtClean="0">
              <a:solidFill>
                <a:schemeClr val="bg1"/>
              </a:solidFill>
              <a:latin typeface="Comic Sans MS" pitchFamily="66" charset="0"/>
            </a:endParaRPr>
          </a:p>
        </p:txBody>
      </p:sp>
      <p:sp>
        <p:nvSpPr>
          <p:cNvPr id="3077" name="Line 8"/>
          <p:cNvSpPr>
            <a:spLocks noChangeShapeType="1"/>
          </p:cNvSpPr>
          <p:nvPr/>
        </p:nvSpPr>
        <p:spPr bwMode="auto">
          <a:xfrm flipH="1" flipV="1">
            <a:off x="3962400" y="2286000"/>
            <a:ext cx="2133600" cy="76200"/>
          </a:xfrm>
          <a:prstGeom prst="line">
            <a:avLst/>
          </a:prstGeom>
          <a:noFill/>
          <a:ln w="127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3078" name="Text Box 9"/>
          <p:cNvSpPr txBox="1">
            <a:spLocks noChangeArrowheads="1"/>
          </p:cNvSpPr>
          <p:nvPr/>
        </p:nvSpPr>
        <p:spPr bwMode="auto">
          <a:xfrm>
            <a:off x="457200" y="949325"/>
            <a:ext cx="2552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200" smtClean="0">
                <a:solidFill>
                  <a:srgbClr val="000000"/>
                </a:solidFill>
                <a:latin typeface="Comic Sans MS" pitchFamily="66" charset="0"/>
              </a:rPr>
              <a:t>Naeser et al. (2004), Fig 2, p 100</a:t>
            </a:r>
          </a:p>
        </p:txBody>
      </p:sp>
    </p:spTree>
    <p:extLst>
      <p:ext uri="{BB962C8B-B14F-4D97-AF65-F5344CB8AC3E}">
        <p14:creationId xmlns:p14="http://schemas.microsoft.com/office/powerpoint/2010/main" val="10089714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err="1" smtClean="0">
                <a:solidFill>
                  <a:srgbClr val="FFFF00"/>
                </a:solidFill>
              </a:rPr>
              <a:t>rTMS</a:t>
            </a:r>
            <a:endParaRPr lang="en-US" b="1" dirty="0">
              <a:solidFill>
                <a:srgbClr val="FFFF00"/>
              </a:solidFill>
            </a:endParaRPr>
          </a:p>
        </p:txBody>
      </p:sp>
      <p:sp>
        <p:nvSpPr>
          <p:cNvPr id="3" name="Content Placeholder 2"/>
          <p:cNvSpPr>
            <a:spLocks noGrp="1"/>
          </p:cNvSpPr>
          <p:nvPr>
            <p:ph idx="1"/>
          </p:nvPr>
        </p:nvSpPr>
        <p:spPr>
          <a:xfrm>
            <a:off x="228600" y="6165304"/>
            <a:ext cx="8763000" cy="311696"/>
          </a:xfrm>
        </p:spPr>
        <p:txBody>
          <a:bodyPr/>
          <a:lstStyle/>
          <a:p>
            <a:pPr marL="0" indent="0">
              <a:buNone/>
            </a:pPr>
            <a:r>
              <a:rPr lang="hr-HR" sz="1400" dirty="0" err="1">
                <a:solidFill>
                  <a:srgbClr val="FFC000"/>
                </a:solidFill>
                <a:latin typeface="Calibri" pitchFamily="34" charset="0"/>
                <a:cs typeface="Calibri" pitchFamily="34" charset="0"/>
              </a:rPr>
              <a:t>Tegenthoff</a:t>
            </a:r>
            <a:r>
              <a:rPr lang="hr-HR" sz="1400" dirty="0">
                <a:solidFill>
                  <a:srgbClr val="FFC000"/>
                </a:solidFill>
                <a:latin typeface="Calibri" pitchFamily="34" charset="0"/>
                <a:cs typeface="Calibri" pitchFamily="34" charset="0"/>
              </a:rPr>
              <a:t> M, </a:t>
            </a:r>
            <a:r>
              <a:rPr lang="hr-HR" sz="1400" dirty="0" err="1">
                <a:solidFill>
                  <a:srgbClr val="FFC000"/>
                </a:solidFill>
                <a:latin typeface="Calibri" pitchFamily="34" charset="0"/>
                <a:cs typeface="Calibri" pitchFamily="34" charset="0"/>
              </a:rPr>
              <a:t>Ragert</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P</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Pleger</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B</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Schwenkreis</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P</a:t>
            </a:r>
            <a:r>
              <a:rPr lang="hr-HR" sz="1400" dirty="0">
                <a:solidFill>
                  <a:srgbClr val="FFC000"/>
                </a:solidFill>
                <a:latin typeface="Calibri" pitchFamily="34" charset="0"/>
                <a:cs typeface="Calibri" pitchFamily="34" charset="0"/>
              </a:rPr>
              <a:t>, Forster AF, et al. (2005) </a:t>
            </a:r>
            <a:r>
              <a:rPr lang="hr-HR" sz="1400" dirty="0" err="1">
                <a:solidFill>
                  <a:srgbClr val="FFC000"/>
                </a:solidFill>
                <a:latin typeface="Calibri" pitchFamily="34" charset="0"/>
                <a:cs typeface="Calibri" pitchFamily="34" charset="0"/>
              </a:rPr>
              <a:t>Improvement</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of</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tactile</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discrimination</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performance</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and</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enlargement</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of</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cortical</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somatosensory</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maps</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after</a:t>
            </a:r>
            <a:r>
              <a:rPr lang="hr-HR" sz="1400" dirty="0">
                <a:solidFill>
                  <a:srgbClr val="FFC000"/>
                </a:solidFill>
                <a:latin typeface="Calibri" pitchFamily="34" charset="0"/>
                <a:cs typeface="Calibri" pitchFamily="34" charset="0"/>
              </a:rPr>
              <a:t> 5 Hz </a:t>
            </a:r>
            <a:r>
              <a:rPr lang="hr-HR" sz="1400" dirty="0" err="1">
                <a:solidFill>
                  <a:srgbClr val="FFC000"/>
                </a:solidFill>
                <a:latin typeface="Calibri" pitchFamily="34" charset="0"/>
                <a:cs typeface="Calibri" pitchFamily="34" charset="0"/>
              </a:rPr>
              <a:t>rTMS</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PLoS</a:t>
            </a:r>
            <a:r>
              <a:rPr lang="hr-HR" sz="1400" dirty="0">
                <a:solidFill>
                  <a:srgbClr val="FFC000"/>
                </a:solidFill>
                <a:latin typeface="Calibri" pitchFamily="34" charset="0"/>
                <a:cs typeface="Calibri" pitchFamily="34" charset="0"/>
              </a:rPr>
              <a:t> </a:t>
            </a:r>
            <a:r>
              <a:rPr lang="hr-HR" sz="1400" dirty="0" err="1">
                <a:solidFill>
                  <a:srgbClr val="FFC000"/>
                </a:solidFill>
                <a:latin typeface="Calibri" pitchFamily="34" charset="0"/>
                <a:cs typeface="Calibri" pitchFamily="34" charset="0"/>
              </a:rPr>
              <a:t>Biol</a:t>
            </a:r>
            <a:r>
              <a:rPr lang="hr-HR" sz="1400" dirty="0">
                <a:solidFill>
                  <a:srgbClr val="FFC000"/>
                </a:solidFill>
                <a:latin typeface="Calibri" pitchFamily="34" charset="0"/>
                <a:cs typeface="Calibri" pitchFamily="34" charset="0"/>
              </a:rPr>
              <a:t> 3(11): e362</a:t>
            </a:r>
            <a:endParaRPr lang="en-US" sz="1400" dirty="0">
              <a:solidFill>
                <a:srgbClr val="FFC000"/>
              </a:solidFill>
              <a:latin typeface="Calibri" pitchFamily="34" charset="0"/>
              <a:cs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669171"/>
            <a:ext cx="3181350" cy="3505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44007" y="1844823"/>
            <a:ext cx="3608419" cy="3329547"/>
          </a:xfrm>
          <a:prstGeom prst="rect">
            <a:avLst/>
          </a:prstGeom>
        </p:spPr>
      </p:pic>
    </p:spTree>
    <p:extLst>
      <p:ext uri="{BB962C8B-B14F-4D97-AF65-F5344CB8AC3E}">
        <p14:creationId xmlns:p14="http://schemas.microsoft.com/office/powerpoint/2010/main" val="19398669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08721"/>
            <a:ext cx="3534322" cy="2448321"/>
          </a:xfrm>
          <a:prstGeom prst="rect">
            <a:avLst/>
          </a:prstGeom>
        </p:spPr>
      </p:pic>
      <p:sp>
        <p:nvSpPr>
          <p:cNvPr id="5" name="TextBox 4"/>
          <p:cNvSpPr txBox="1"/>
          <p:nvPr/>
        </p:nvSpPr>
        <p:spPr>
          <a:xfrm>
            <a:off x="3059832" y="81498"/>
            <a:ext cx="2592288" cy="646331"/>
          </a:xfrm>
          <a:prstGeom prst="rect">
            <a:avLst/>
          </a:prstGeom>
          <a:noFill/>
        </p:spPr>
        <p:txBody>
          <a:bodyPr wrap="square" rtlCol="0">
            <a:spAutoFit/>
          </a:bodyPr>
          <a:lstStyle/>
          <a:p>
            <a:r>
              <a:rPr lang="hr-HR" sz="3600" b="1" dirty="0" err="1" smtClean="0">
                <a:solidFill>
                  <a:srgbClr val="FFFF00"/>
                </a:solidFill>
              </a:rPr>
              <a:t>tDCS</a:t>
            </a:r>
            <a:endParaRPr lang="en-US" sz="3600" b="1" dirty="0">
              <a:solidFill>
                <a:srgbClr val="FFFF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908720"/>
            <a:ext cx="5364088" cy="24483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5" y="3442237"/>
            <a:ext cx="3534322" cy="200298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3442237"/>
            <a:ext cx="3960440" cy="2684020"/>
          </a:xfrm>
          <a:prstGeom prst="rect">
            <a:avLst/>
          </a:prstGeom>
        </p:spPr>
      </p:pic>
    </p:spTree>
    <p:extLst>
      <p:ext uri="{BB962C8B-B14F-4D97-AF65-F5344CB8AC3E}">
        <p14:creationId xmlns:p14="http://schemas.microsoft.com/office/powerpoint/2010/main" val="22966403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hr-HR" b="1" dirty="0" err="1" smtClean="0">
                <a:solidFill>
                  <a:srgbClr val="FFFF00"/>
                </a:solidFill>
                <a:latin typeface="+mn-lt"/>
              </a:rPr>
              <a:t>Typical</a:t>
            </a:r>
            <a:r>
              <a:rPr lang="hr-HR" b="1" dirty="0" smtClean="0">
                <a:solidFill>
                  <a:srgbClr val="FFFF00"/>
                </a:solidFill>
                <a:latin typeface="+mn-lt"/>
              </a:rPr>
              <a:t> </a:t>
            </a:r>
            <a:r>
              <a:rPr lang="hr-HR" b="1" dirty="0" err="1" smtClean="0">
                <a:solidFill>
                  <a:srgbClr val="FFFF00"/>
                </a:solidFill>
                <a:latin typeface="+mn-lt"/>
              </a:rPr>
              <a:t>design</a:t>
            </a:r>
            <a:endParaRPr lang="en-US" b="1" dirty="0">
              <a:solidFill>
                <a:srgbClr val="FFFF00"/>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394966"/>
            <a:ext cx="8751536" cy="5202386"/>
          </a:xfrm>
          <a:prstGeom prst="rect">
            <a:avLst/>
          </a:prstGeom>
        </p:spPr>
      </p:pic>
    </p:spTree>
    <p:extLst>
      <p:ext uri="{BB962C8B-B14F-4D97-AF65-F5344CB8AC3E}">
        <p14:creationId xmlns:p14="http://schemas.microsoft.com/office/powerpoint/2010/main" val="38690712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0688"/>
            <a:ext cx="9252520" cy="6237312"/>
          </a:xfrm>
        </p:spPr>
        <p:txBody>
          <a:bodyPr>
            <a:normAutofit fontScale="70000" lnSpcReduction="20000"/>
          </a:bodyPr>
          <a:lstStyle/>
          <a:p>
            <a:pPr marL="0" indent="0">
              <a:buNone/>
            </a:pPr>
            <a:r>
              <a:rPr lang="hr-HR" b="1" dirty="0" err="1" smtClean="0">
                <a:solidFill>
                  <a:srgbClr val="FFFF00"/>
                </a:solidFill>
              </a:rPr>
              <a:t>Makroarhitektura</a:t>
            </a:r>
            <a:r>
              <a:rPr lang="hr-HR" b="1" dirty="0" smtClean="0">
                <a:solidFill>
                  <a:srgbClr val="FFFF00"/>
                </a:solidFill>
              </a:rPr>
              <a:t> spoznajnih procesa</a:t>
            </a:r>
          </a:p>
          <a:p>
            <a:pPr marL="0" indent="0">
              <a:buNone/>
            </a:pPr>
            <a:r>
              <a:rPr lang="hr-HR" b="1" dirty="0" smtClean="0">
                <a:solidFill>
                  <a:srgbClr val="FFFF00"/>
                </a:solidFill>
              </a:rPr>
              <a:t>(razina velikih populacija neurona – mreža)</a:t>
            </a:r>
          </a:p>
          <a:p>
            <a:pPr marL="0" indent="0">
              <a:buNone/>
            </a:pPr>
            <a:endParaRPr lang="hr-HR" dirty="0" smtClean="0"/>
          </a:p>
          <a:p>
            <a:pPr marL="0" indent="0">
              <a:buNone/>
            </a:pPr>
            <a:r>
              <a:rPr lang="hr-HR" dirty="0" smtClean="0"/>
              <a:t>Struktura - DTI</a:t>
            </a:r>
          </a:p>
          <a:p>
            <a:pPr marL="0" indent="0">
              <a:buNone/>
            </a:pPr>
            <a:endParaRPr lang="hr-HR" dirty="0" smtClean="0"/>
          </a:p>
          <a:p>
            <a:pPr marL="0" indent="0">
              <a:buNone/>
            </a:pPr>
            <a:r>
              <a:rPr lang="hr-HR" dirty="0" smtClean="0"/>
              <a:t>Funkcija -</a:t>
            </a:r>
          </a:p>
          <a:p>
            <a:r>
              <a:rPr lang="hr-HR" dirty="0" err="1" smtClean="0"/>
              <a:t>fMRI</a:t>
            </a:r>
            <a:r>
              <a:rPr lang="hr-HR" dirty="0" smtClean="0"/>
              <a:t> (</a:t>
            </a:r>
            <a:r>
              <a:rPr lang="hr-HR" dirty="0" err="1" smtClean="0"/>
              <a:t>trMRI</a:t>
            </a:r>
            <a:r>
              <a:rPr lang="hr-HR" dirty="0" smtClean="0"/>
              <a:t>, </a:t>
            </a:r>
            <a:r>
              <a:rPr lang="hr-HR" dirty="0" err="1" smtClean="0"/>
              <a:t>rsMRI</a:t>
            </a:r>
            <a:r>
              <a:rPr lang="hr-HR" dirty="0" smtClean="0"/>
              <a:t>, </a:t>
            </a:r>
            <a:r>
              <a:rPr lang="hr-HR" dirty="0" err="1" smtClean="0"/>
              <a:t>fcMRI</a:t>
            </a:r>
            <a:r>
              <a:rPr lang="hr-HR" dirty="0" smtClean="0"/>
              <a:t> - DMN)</a:t>
            </a:r>
          </a:p>
          <a:p>
            <a:r>
              <a:rPr lang="hr-HR" dirty="0" smtClean="0"/>
              <a:t>SPECT/PET</a:t>
            </a:r>
            <a:endParaRPr lang="hr-HR" dirty="0"/>
          </a:p>
          <a:p>
            <a:r>
              <a:rPr lang="hr-HR" dirty="0" smtClean="0"/>
              <a:t>MEG, MEG + </a:t>
            </a:r>
            <a:r>
              <a:rPr lang="hr-HR" dirty="0" err="1" smtClean="0"/>
              <a:t>fMRI</a:t>
            </a:r>
            <a:endParaRPr lang="hr-HR" dirty="0" smtClean="0"/>
          </a:p>
          <a:p>
            <a:pPr marL="0" indent="0">
              <a:buNone/>
            </a:pPr>
            <a:endParaRPr lang="hr-HR" dirty="0" smtClean="0"/>
          </a:p>
          <a:p>
            <a:pPr marL="0" indent="0">
              <a:buNone/>
            </a:pPr>
            <a:r>
              <a:rPr lang="hr-HR" dirty="0" err="1" smtClean="0"/>
              <a:t>Th</a:t>
            </a:r>
            <a:r>
              <a:rPr lang="hr-HR" dirty="0" smtClean="0"/>
              <a:t> perspektive: TMS (</a:t>
            </a:r>
            <a:r>
              <a:rPr lang="hr-HR" dirty="0" err="1" smtClean="0"/>
              <a:t>spTMS</a:t>
            </a:r>
            <a:r>
              <a:rPr lang="hr-HR" dirty="0" smtClean="0"/>
              <a:t> &amp; </a:t>
            </a:r>
            <a:r>
              <a:rPr lang="hr-HR" dirty="0" err="1" smtClean="0"/>
              <a:t>rTMS</a:t>
            </a:r>
            <a:r>
              <a:rPr lang="hr-HR" dirty="0" smtClean="0"/>
              <a:t>) </a:t>
            </a:r>
            <a:r>
              <a:rPr lang="hr-HR" dirty="0" err="1" smtClean="0"/>
              <a:t>vs</a:t>
            </a:r>
            <a:r>
              <a:rPr lang="hr-HR" dirty="0" smtClean="0"/>
              <a:t> TES (</a:t>
            </a:r>
            <a:r>
              <a:rPr lang="hr-HR" dirty="0" err="1" smtClean="0"/>
              <a:t>tDCS</a:t>
            </a:r>
            <a:r>
              <a:rPr lang="hr-HR" dirty="0" smtClean="0"/>
              <a:t>, </a:t>
            </a:r>
            <a:r>
              <a:rPr lang="hr-HR" dirty="0" err="1" smtClean="0"/>
              <a:t>tRNS</a:t>
            </a:r>
            <a:r>
              <a:rPr lang="hr-HR" dirty="0" smtClean="0"/>
              <a:t>, </a:t>
            </a:r>
            <a:r>
              <a:rPr lang="hr-HR" dirty="0" err="1" smtClean="0"/>
              <a:t>tACS</a:t>
            </a:r>
            <a:r>
              <a:rPr lang="hr-HR" dirty="0" smtClean="0"/>
              <a:t>)</a:t>
            </a:r>
          </a:p>
          <a:p>
            <a:pPr marL="0" indent="0">
              <a:buNone/>
            </a:pPr>
            <a:endParaRPr lang="hr-HR" dirty="0" smtClean="0"/>
          </a:p>
          <a:p>
            <a:pPr marL="0" indent="0">
              <a:buNone/>
            </a:pPr>
            <a:endParaRPr lang="hr-HR" dirty="0" smtClean="0"/>
          </a:p>
          <a:p>
            <a:pPr marL="0" indent="0">
              <a:buNone/>
            </a:pPr>
            <a:r>
              <a:rPr lang="hr-HR" b="1" dirty="0" err="1" smtClean="0">
                <a:solidFill>
                  <a:srgbClr val="FFFF00"/>
                </a:solidFill>
              </a:rPr>
              <a:t>Mikroarhitektura</a:t>
            </a:r>
            <a:r>
              <a:rPr lang="hr-HR" b="1" dirty="0" smtClean="0">
                <a:solidFill>
                  <a:srgbClr val="FFFF00"/>
                </a:solidFill>
              </a:rPr>
              <a:t> spoznajnih procesa</a:t>
            </a:r>
          </a:p>
          <a:p>
            <a:pPr marL="0" indent="0">
              <a:buNone/>
            </a:pPr>
            <a:endParaRPr lang="hr-HR" dirty="0" smtClean="0">
              <a:solidFill>
                <a:srgbClr val="FFFF00"/>
              </a:solidFill>
            </a:endParaRPr>
          </a:p>
          <a:p>
            <a:r>
              <a:rPr lang="hr-HR" dirty="0" err="1" smtClean="0"/>
              <a:t>Elektrofiziološko</a:t>
            </a:r>
            <a:r>
              <a:rPr lang="hr-HR" dirty="0" smtClean="0"/>
              <a:t> snimanje aktivnosti pojedinačnih neurona </a:t>
            </a:r>
            <a:r>
              <a:rPr lang="hr-HR" dirty="0" err="1" smtClean="0"/>
              <a:t>mikroelektrodama</a:t>
            </a:r>
            <a:endParaRPr lang="en-US" dirty="0"/>
          </a:p>
        </p:txBody>
      </p:sp>
    </p:spTree>
    <p:extLst>
      <p:ext uri="{BB962C8B-B14F-4D97-AF65-F5344CB8AC3E}">
        <p14:creationId xmlns:p14="http://schemas.microsoft.com/office/powerpoint/2010/main" val="40861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3">
                                            <p:txEl>
                                              <p:pRg st="15" end="15"/>
                                            </p:txEl>
                                          </p:spTgt>
                                        </p:tgtEl>
                                      </p:cBhvr>
                                      <p:to x="80000" y="100000"/>
                                    </p:animScale>
                                    <p:anim by="(#ppt_w*0.10)" calcmode="lin" valueType="num">
                                      <p:cBhvr>
                                        <p:cTn id="7" dur="250" autoRev="1" fill="hold">
                                          <p:stCondLst>
                                            <p:cond delay="0"/>
                                          </p:stCondLst>
                                        </p:cTn>
                                        <p:tgtEl>
                                          <p:spTgt spid="3">
                                            <p:txEl>
                                              <p:pRg st="15" end="15"/>
                                            </p:txEl>
                                          </p:spTgt>
                                        </p:tgtEl>
                                        <p:attrNameLst>
                                          <p:attrName>ppt_x</p:attrName>
                                        </p:attrNameLst>
                                      </p:cBhvr>
                                    </p:anim>
                                    <p:anim by="(-#ppt_w*0.10)" calcmode="lin" valueType="num">
                                      <p:cBhvr>
                                        <p:cTn id="8" dur="250" autoRev="1" fill="hold">
                                          <p:stCondLst>
                                            <p:cond delay="0"/>
                                          </p:stCondLst>
                                        </p:cTn>
                                        <p:tgtEl>
                                          <p:spTgt spid="3">
                                            <p:txEl>
                                              <p:pRg st="15" end="15"/>
                                            </p:txEl>
                                          </p:spTgt>
                                        </p:tgtEl>
                                        <p:attrNameLst>
                                          <p:attrName>ppt_y</p:attrName>
                                        </p:attrNameLst>
                                      </p:cBhvr>
                                    </p:anim>
                                    <p:animRot by="-480000">
                                      <p:cBhvr>
                                        <p:cTn id="9" dur="250" autoRev="1" fill="hold">
                                          <p:stCondLst>
                                            <p:cond delay="0"/>
                                          </p:stCondLst>
                                        </p:cTn>
                                        <p:tgtEl>
                                          <p:spTgt spid="3">
                                            <p:txEl>
                                              <p:pRg st="15" end="1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9836"/>
            <a:ext cx="9144000" cy="5143500"/>
          </a:xfrm>
          <a:prstGeom prst="rect">
            <a:avLst/>
          </a:prstGeom>
        </p:spPr>
      </p:pic>
      <p:sp>
        <p:nvSpPr>
          <p:cNvPr id="2" name="TextBox 1"/>
          <p:cNvSpPr txBox="1"/>
          <p:nvPr/>
        </p:nvSpPr>
        <p:spPr>
          <a:xfrm>
            <a:off x="467544" y="332656"/>
            <a:ext cx="8208912" cy="461665"/>
          </a:xfrm>
          <a:prstGeom prst="rect">
            <a:avLst/>
          </a:prstGeom>
          <a:noFill/>
        </p:spPr>
        <p:txBody>
          <a:bodyPr wrap="square" rtlCol="0">
            <a:spAutoFit/>
          </a:bodyPr>
          <a:lstStyle/>
          <a:p>
            <a:r>
              <a:rPr lang="hr-HR" sz="2400" dirty="0" smtClean="0">
                <a:solidFill>
                  <a:prstClr val="black"/>
                </a:solidFill>
              </a:rPr>
              <a:t>Nobel </a:t>
            </a:r>
            <a:r>
              <a:rPr lang="hr-HR" sz="2400" dirty="0" err="1" smtClean="0">
                <a:solidFill>
                  <a:prstClr val="black"/>
                </a:solidFill>
              </a:rPr>
              <a:t>Prize</a:t>
            </a:r>
            <a:r>
              <a:rPr lang="hr-HR" sz="2400" dirty="0" smtClean="0">
                <a:solidFill>
                  <a:prstClr val="black"/>
                </a:solidFill>
              </a:rPr>
              <a:t> </a:t>
            </a:r>
            <a:r>
              <a:rPr lang="hr-HR" sz="2400" dirty="0" err="1" smtClean="0">
                <a:solidFill>
                  <a:prstClr val="black"/>
                </a:solidFill>
              </a:rPr>
              <a:t>ceremony</a:t>
            </a:r>
            <a:r>
              <a:rPr lang="hr-HR" sz="2400" dirty="0" smtClean="0">
                <a:solidFill>
                  <a:prstClr val="black"/>
                </a:solidFill>
              </a:rPr>
              <a:t> / Ceremonija dodjele Nobelove nagrade</a:t>
            </a:r>
            <a:endParaRPr lang="en-US" sz="2400" dirty="0">
              <a:solidFill>
                <a:prstClr val="black"/>
              </a:solidFill>
            </a:endParaRPr>
          </a:p>
        </p:txBody>
      </p:sp>
    </p:spTree>
    <p:extLst>
      <p:ext uri="{BB962C8B-B14F-4D97-AF65-F5344CB8AC3E}">
        <p14:creationId xmlns:p14="http://schemas.microsoft.com/office/powerpoint/2010/main" val="24706337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15" y="1048"/>
            <a:ext cx="8413249" cy="6856952"/>
          </a:xfrm>
          <a:prstGeom prst="rect">
            <a:avLst/>
          </a:prstGeom>
        </p:spPr>
      </p:pic>
      <p:sp>
        <p:nvSpPr>
          <p:cNvPr id="5" name="TextBox 4"/>
          <p:cNvSpPr txBox="1"/>
          <p:nvPr/>
        </p:nvSpPr>
        <p:spPr>
          <a:xfrm>
            <a:off x="395536" y="4989076"/>
            <a:ext cx="3384376" cy="600164"/>
          </a:xfrm>
          <a:prstGeom prst="rect">
            <a:avLst/>
          </a:prstGeom>
          <a:noFill/>
        </p:spPr>
        <p:txBody>
          <a:bodyPr wrap="square" rtlCol="0">
            <a:spAutoFit/>
          </a:bodyPr>
          <a:lstStyle/>
          <a:p>
            <a:r>
              <a:rPr lang="en-US" sz="1100" dirty="0">
                <a:solidFill>
                  <a:prstClr val="black"/>
                </a:solidFill>
              </a:rPr>
              <a:t>Hafting, T., </a:t>
            </a:r>
            <a:r>
              <a:rPr lang="en-US" sz="1100" dirty="0" err="1">
                <a:solidFill>
                  <a:prstClr val="black"/>
                </a:solidFill>
              </a:rPr>
              <a:t>Fyhn</a:t>
            </a:r>
            <a:r>
              <a:rPr lang="en-US" sz="1100" dirty="0">
                <a:solidFill>
                  <a:prstClr val="black"/>
                </a:solidFill>
              </a:rPr>
              <a:t>, M., </a:t>
            </a:r>
            <a:r>
              <a:rPr lang="en-US" sz="1100" dirty="0" err="1">
                <a:solidFill>
                  <a:prstClr val="black"/>
                </a:solidFill>
              </a:rPr>
              <a:t>Molden</a:t>
            </a:r>
            <a:r>
              <a:rPr lang="en-US" sz="1100" dirty="0">
                <a:solidFill>
                  <a:prstClr val="black"/>
                </a:solidFill>
              </a:rPr>
              <a:t>, S., Moser, M.B., and Moser, E.I. (</a:t>
            </a:r>
            <a:r>
              <a:rPr lang="en-US" sz="1100" dirty="0" smtClean="0">
                <a:solidFill>
                  <a:prstClr val="black"/>
                </a:solidFill>
              </a:rPr>
              <a:t>2005)</a:t>
            </a:r>
            <a:r>
              <a:rPr lang="hr-HR" sz="1100" dirty="0" smtClean="0">
                <a:solidFill>
                  <a:prstClr val="black"/>
                </a:solidFill>
              </a:rPr>
              <a:t> </a:t>
            </a:r>
            <a:r>
              <a:rPr lang="en-US" sz="1100" dirty="0" smtClean="0">
                <a:solidFill>
                  <a:prstClr val="black"/>
                </a:solidFill>
              </a:rPr>
              <a:t>Microstructure of</a:t>
            </a:r>
            <a:r>
              <a:rPr lang="hr-HR" sz="1100" dirty="0" smtClean="0">
                <a:solidFill>
                  <a:prstClr val="black"/>
                </a:solidFill>
              </a:rPr>
              <a:t> </a:t>
            </a:r>
            <a:r>
              <a:rPr lang="en-US" sz="1100" dirty="0" smtClean="0">
                <a:solidFill>
                  <a:prstClr val="black"/>
                </a:solidFill>
              </a:rPr>
              <a:t>spatial </a:t>
            </a:r>
            <a:r>
              <a:rPr lang="en-US" sz="1100" dirty="0">
                <a:solidFill>
                  <a:prstClr val="black"/>
                </a:solidFill>
              </a:rPr>
              <a:t>map in the </a:t>
            </a:r>
            <a:r>
              <a:rPr lang="en-US" sz="1100" dirty="0" err="1">
                <a:solidFill>
                  <a:prstClr val="black"/>
                </a:solidFill>
              </a:rPr>
              <a:t>entorhinal</a:t>
            </a:r>
            <a:r>
              <a:rPr lang="en-US" sz="1100" dirty="0">
                <a:solidFill>
                  <a:prstClr val="black"/>
                </a:solidFill>
              </a:rPr>
              <a:t> cortex. Nature </a:t>
            </a:r>
            <a:r>
              <a:rPr lang="en-US" sz="1100" i="1" dirty="0">
                <a:solidFill>
                  <a:prstClr val="black"/>
                </a:solidFill>
              </a:rPr>
              <a:t>436</a:t>
            </a:r>
            <a:r>
              <a:rPr lang="en-US" sz="1100" dirty="0">
                <a:solidFill>
                  <a:prstClr val="black"/>
                </a:solidFill>
              </a:rPr>
              <a:t>, 801‐806.</a:t>
            </a:r>
          </a:p>
        </p:txBody>
      </p:sp>
      <p:sp>
        <p:nvSpPr>
          <p:cNvPr id="6" name="TextBox 5"/>
          <p:cNvSpPr txBox="1"/>
          <p:nvPr/>
        </p:nvSpPr>
        <p:spPr>
          <a:xfrm>
            <a:off x="4211960" y="3212976"/>
            <a:ext cx="4392488" cy="600164"/>
          </a:xfrm>
          <a:prstGeom prst="rect">
            <a:avLst/>
          </a:prstGeom>
          <a:noFill/>
        </p:spPr>
        <p:txBody>
          <a:bodyPr wrap="square" rtlCol="0">
            <a:spAutoFit/>
          </a:bodyPr>
          <a:lstStyle/>
          <a:p>
            <a:r>
              <a:rPr lang="en-US" sz="1100" dirty="0">
                <a:solidFill>
                  <a:prstClr val="black"/>
                </a:solidFill>
              </a:rPr>
              <a:t>O'Keefe, J., and </a:t>
            </a:r>
            <a:r>
              <a:rPr lang="en-US" sz="1100" dirty="0" err="1">
                <a:solidFill>
                  <a:prstClr val="black"/>
                </a:solidFill>
              </a:rPr>
              <a:t>Dostrovsky</a:t>
            </a:r>
            <a:r>
              <a:rPr lang="en-US" sz="1100" dirty="0">
                <a:solidFill>
                  <a:prstClr val="black"/>
                </a:solidFill>
              </a:rPr>
              <a:t>, J. (1971</a:t>
            </a:r>
            <a:r>
              <a:rPr lang="en-US" sz="1100" dirty="0" smtClean="0">
                <a:solidFill>
                  <a:prstClr val="black"/>
                </a:solidFill>
              </a:rPr>
              <a:t>) </a:t>
            </a:r>
            <a:r>
              <a:rPr lang="en-US" sz="1100" dirty="0">
                <a:solidFill>
                  <a:prstClr val="black"/>
                </a:solidFill>
              </a:rPr>
              <a:t>The hippocampus as a spatial map. </a:t>
            </a:r>
            <a:r>
              <a:rPr lang="en-US" sz="1100" dirty="0" smtClean="0">
                <a:solidFill>
                  <a:prstClr val="black"/>
                </a:solidFill>
              </a:rPr>
              <a:t>Preliminary</a:t>
            </a:r>
            <a:r>
              <a:rPr lang="hr-HR" sz="1100" dirty="0" smtClean="0">
                <a:solidFill>
                  <a:prstClr val="black"/>
                </a:solidFill>
              </a:rPr>
              <a:t> </a:t>
            </a:r>
            <a:r>
              <a:rPr lang="en-US" sz="1100" dirty="0" smtClean="0">
                <a:solidFill>
                  <a:prstClr val="black"/>
                </a:solidFill>
              </a:rPr>
              <a:t>evidence </a:t>
            </a:r>
            <a:r>
              <a:rPr lang="en-US" sz="1100" dirty="0">
                <a:solidFill>
                  <a:prstClr val="black"/>
                </a:solidFill>
              </a:rPr>
              <a:t>from unit activity in the freely‐moving rat. Brain Research </a:t>
            </a:r>
            <a:r>
              <a:rPr lang="en-US" sz="1100" i="1" dirty="0">
                <a:solidFill>
                  <a:prstClr val="black"/>
                </a:solidFill>
              </a:rPr>
              <a:t>34</a:t>
            </a:r>
            <a:r>
              <a:rPr lang="en-US" sz="1100" dirty="0">
                <a:solidFill>
                  <a:prstClr val="black"/>
                </a:solidFill>
              </a:rPr>
              <a:t>, 171‐175.</a:t>
            </a:r>
          </a:p>
        </p:txBody>
      </p:sp>
      <p:sp>
        <p:nvSpPr>
          <p:cNvPr id="3" name="TextBox 2"/>
          <p:cNvSpPr txBox="1"/>
          <p:nvPr/>
        </p:nvSpPr>
        <p:spPr>
          <a:xfrm>
            <a:off x="395536" y="3573016"/>
            <a:ext cx="3672408" cy="461665"/>
          </a:xfrm>
          <a:prstGeom prst="rect">
            <a:avLst/>
          </a:prstGeom>
          <a:noFill/>
        </p:spPr>
        <p:txBody>
          <a:bodyPr wrap="square" rtlCol="0">
            <a:spAutoFit/>
          </a:bodyPr>
          <a:lstStyle/>
          <a:p>
            <a:r>
              <a:rPr lang="hr-HR" sz="1200" dirty="0" smtClean="0">
                <a:solidFill>
                  <a:prstClr val="black"/>
                </a:solidFill>
              </a:rPr>
              <a:t>Place </a:t>
            </a:r>
            <a:r>
              <a:rPr lang="hr-HR" sz="1200" dirty="0" err="1" smtClean="0">
                <a:solidFill>
                  <a:prstClr val="black"/>
                </a:solidFill>
              </a:rPr>
              <a:t>cells</a:t>
            </a:r>
            <a:r>
              <a:rPr lang="hr-HR" sz="1200" dirty="0" smtClean="0">
                <a:solidFill>
                  <a:prstClr val="black"/>
                </a:solidFill>
              </a:rPr>
              <a:t> </a:t>
            </a:r>
            <a:r>
              <a:rPr lang="hr-HR" sz="1200" dirty="0" err="1" smtClean="0">
                <a:solidFill>
                  <a:prstClr val="black"/>
                </a:solidFill>
              </a:rPr>
              <a:t>maintain</a:t>
            </a:r>
            <a:r>
              <a:rPr lang="hr-HR" sz="1200" dirty="0" smtClean="0">
                <a:solidFill>
                  <a:prstClr val="black"/>
                </a:solidFill>
              </a:rPr>
              <a:t> </a:t>
            </a:r>
            <a:r>
              <a:rPr lang="en-US" sz="1200" dirty="0" smtClean="0">
                <a:solidFill>
                  <a:prstClr val="black"/>
                </a:solidFill>
              </a:rPr>
              <a:t>a </a:t>
            </a:r>
            <a:r>
              <a:rPr lang="hr-HR" sz="1200" dirty="0" smtClean="0">
                <a:solidFill>
                  <a:prstClr val="black"/>
                </a:solidFill>
              </a:rPr>
              <a:t>„</a:t>
            </a:r>
            <a:r>
              <a:rPr lang="en-US" sz="1200" dirty="0" smtClean="0">
                <a:solidFill>
                  <a:prstClr val="black"/>
                </a:solidFill>
              </a:rPr>
              <a:t>cognitive </a:t>
            </a:r>
            <a:r>
              <a:rPr lang="en-US" sz="1200" dirty="0">
                <a:solidFill>
                  <a:prstClr val="black"/>
                </a:solidFill>
              </a:rPr>
              <a:t>map of known </a:t>
            </a:r>
            <a:r>
              <a:rPr lang="en-US" sz="1200" dirty="0" smtClean="0">
                <a:solidFill>
                  <a:prstClr val="black"/>
                </a:solidFill>
              </a:rPr>
              <a:t>locations</a:t>
            </a:r>
            <a:r>
              <a:rPr lang="hr-HR" sz="1200" dirty="0" smtClean="0">
                <a:solidFill>
                  <a:prstClr val="black"/>
                </a:solidFill>
              </a:rPr>
              <a:t>”</a:t>
            </a:r>
            <a:r>
              <a:rPr lang="en-US" sz="1200" dirty="0" smtClean="0">
                <a:solidFill>
                  <a:prstClr val="black"/>
                </a:solidFill>
              </a:rPr>
              <a:t> </a:t>
            </a:r>
            <a:r>
              <a:rPr lang="en-US" sz="1200" dirty="0">
                <a:solidFill>
                  <a:prstClr val="black"/>
                </a:solidFill>
              </a:rPr>
              <a:t>in rodents, and episodic memory in </a:t>
            </a:r>
            <a:r>
              <a:rPr lang="en-US" sz="1200" dirty="0" smtClean="0">
                <a:solidFill>
                  <a:prstClr val="black"/>
                </a:solidFill>
              </a:rPr>
              <a:t>humans</a:t>
            </a:r>
            <a:r>
              <a:rPr lang="hr-HR" sz="1200" dirty="0" smtClean="0">
                <a:solidFill>
                  <a:prstClr val="black"/>
                </a:solidFill>
              </a:rPr>
              <a:t>.</a:t>
            </a:r>
            <a:r>
              <a:rPr lang="en-US" sz="1200" dirty="0" smtClean="0">
                <a:solidFill>
                  <a:prstClr val="black"/>
                </a:solidFill>
              </a:rPr>
              <a:t> </a:t>
            </a:r>
            <a:endParaRPr lang="en-US" sz="1200" dirty="0">
              <a:solidFill>
                <a:prstClr val="black"/>
              </a:solidFill>
            </a:endParaRPr>
          </a:p>
        </p:txBody>
      </p:sp>
    </p:spTree>
    <p:extLst>
      <p:ext uri="{BB962C8B-B14F-4D97-AF65-F5344CB8AC3E}">
        <p14:creationId xmlns:p14="http://schemas.microsoft.com/office/powerpoint/2010/main" val="7092614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6156"/>
            <a:ext cx="9144000" cy="5245688"/>
          </a:xfrm>
          <a:prstGeom prst="rect">
            <a:avLst/>
          </a:prstGeom>
        </p:spPr>
      </p:pic>
    </p:spTree>
    <p:extLst>
      <p:ext uri="{BB962C8B-B14F-4D97-AF65-F5344CB8AC3E}">
        <p14:creationId xmlns:p14="http://schemas.microsoft.com/office/powerpoint/2010/main" val="6673415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461" y="907306"/>
            <a:ext cx="895985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0" y="118373"/>
            <a:ext cx="34894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eaLnBrk="0" fontAlgn="base" hangingPunct="0">
              <a:spcBef>
                <a:spcPct val="0"/>
              </a:spcBef>
              <a:spcAft>
                <a:spcPct val="0"/>
              </a:spcAft>
            </a:pPr>
            <a:r>
              <a:rPr lang="hr-HR" dirty="0" err="1" smtClean="0">
                <a:solidFill>
                  <a:srgbClr val="FFFF00"/>
                </a:solidFill>
                <a:latin typeface="Calibri" pitchFamily="34" charset="0"/>
              </a:rPr>
              <a:t>Okulodominantne</a:t>
            </a:r>
            <a:r>
              <a:rPr lang="hr-HR" dirty="0" smtClean="0">
                <a:solidFill>
                  <a:srgbClr val="FFFF00"/>
                </a:solidFill>
                <a:latin typeface="Calibri" pitchFamily="34" charset="0"/>
              </a:rPr>
              <a:t> kolumne</a:t>
            </a:r>
          </a:p>
          <a:p>
            <a:pPr eaLnBrk="0" fontAlgn="base" hangingPunct="0">
              <a:spcBef>
                <a:spcPct val="0"/>
              </a:spcBef>
              <a:spcAft>
                <a:spcPct val="0"/>
              </a:spcAft>
            </a:pPr>
            <a:r>
              <a:rPr lang="hr-HR" dirty="0" smtClean="0">
                <a:solidFill>
                  <a:srgbClr val="FFFF00"/>
                </a:solidFill>
                <a:latin typeface="Calibri" pitchFamily="34" charset="0"/>
              </a:rPr>
              <a:t>NN - 1981 </a:t>
            </a:r>
            <a:r>
              <a:rPr lang="hr-HR" dirty="0" err="1" smtClean="0">
                <a:solidFill>
                  <a:srgbClr val="FFFF00"/>
                </a:solidFill>
                <a:latin typeface="Calibri" pitchFamily="34" charset="0"/>
              </a:rPr>
              <a:t>Hubel</a:t>
            </a:r>
            <a:r>
              <a:rPr lang="hr-HR" dirty="0">
                <a:solidFill>
                  <a:srgbClr val="FFFF00"/>
                </a:solidFill>
                <a:latin typeface="Calibri" pitchFamily="34" charset="0"/>
              </a:rPr>
              <a:t> </a:t>
            </a:r>
            <a:r>
              <a:rPr lang="hr-HR" dirty="0" smtClean="0">
                <a:solidFill>
                  <a:srgbClr val="FFFF00"/>
                </a:solidFill>
                <a:latin typeface="Calibri" pitchFamily="34" charset="0"/>
              </a:rPr>
              <a:t>&amp; </a:t>
            </a:r>
            <a:r>
              <a:rPr lang="hr-HR" dirty="0" err="1" smtClean="0">
                <a:solidFill>
                  <a:srgbClr val="FFFF00"/>
                </a:solidFill>
                <a:latin typeface="Calibri" pitchFamily="34" charset="0"/>
              </a:rPr>
              <a:t>Wiesel</a:t>
            </a:r>
            <a:r>
              <a:rPr lang="hr-HR" dirty="0" smtClean="0">
                <a:solidFill>
                  <a:srgbClr val="FFFF00"/>
                </a:solidFill>
                <a:latin typeface="Calibri" pitchFamily="34" charset="0"/>
              </a:rPr>
              <a:t> / </a:t>
            </a:r>
            <a:r>
              <a:rPr lang="hr-HR" dirty="0" err="1" smtClean="0">
                <a:solidFill>
                  <a:srgbClr val="FFFF00"/>
                </a:solidFill>
                <a:latin typeface="Calibri" pitchFamily="34" charset="0"/>
              </a:rPr>
              <a:t>Sperry</a:t>
            </a:r>
            <a:endParaRPr lang="en-US" dirty="0" smtClean="0">
              <a:solidFill>
                <a:srgbClr val="FFFF00"/>
              </a:solidFill>
              <a:latin typeface="Calibri" pitchFamily="34" charset="0"/>
            </a:endParaRPr>
          </a:p>
        </p:txBody>
      </p:sp>
      <p:pic>
        <p:nvPicPr>
          <p:cNvPr id="4" name="Picture 5" descr="Simic - oko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301" y="0"/>
            <a:ext cx="3419699" cy="233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3411317" y="0"/>
            <a:ext cx="2528835" cy="2337871"/>
          </a:xfrm>
          <a:prstGeom prst="rect">
            <a:avLst/>
          </a:prstGeom>
        </p:spPr>
      </p:pic>
      <p:sp>
        <p:nvSpPr>
          <p:cNvPr id="7" name="TextBox 6"/>
          <p:cNvSpPr txBox="1"/>
          <p:nvPr/>
        </p:nvSpPr>
        <p:spPr>
          <a:xfrm>
            <a:off x="5698039" y="2492896"/>
            <a:ext cx="3203848" cy="600164"/>
          </a:xfrm>
          <a:prstGeom prst="rect">
            <a:avLst/>
          </a:prstGeom>
          <a:noFill/>
        </p:spPr>
        <p:txBody>
          <a:bodyPr wrap="square" rtlCol="0">
            <a:spAutoFit/>
          </a:bodyPr>
          <a:lstStyle/>
          <a:p>
            <a:r>
              <a:rPr lang="en-US" sz="1100" dirty="0">
                <a:solidFill>
                  <a:srgbClr val="FFC000"/>
                </a:solidFill>
                <a:latin typeface="Calibri" pitchFamily="34" charset="0"/>
                <a:cs typeface="Calibri" pitchFamily="34" charset="0"/>
              </a:rPr>
              <a:t>Hubel D.H. and Wiesel T.N. (</a:t>
            </a:r>
            <a:r>
              <a:rPr lang="en-US" sz="1100" b="1" dirty="0">
                <a:solidFill>
                  <a:srgbClr val="FFC000"/>
                </a:solidFill>
                <a:latin typeface="Calibri" pitchFamily="34" charset="0"/>
                <a:cs typeface="Calibri" pitchFamily="34" charset="0"/>
              </a:rPr>
              <a:t>1969</a:t>
            </a:r>
            <a:r>
              <a:rPr lang="en-US" sz="1100" dirty="0">
                <a:solidFill>
                  <a:srgbClr val="FFC000"/>
                </a:solidFill>
                <a:latin typeface="Calibri" pitchFamily="34" charset="0"/>
                <a:cs typeface="Calibri" pitchFamily="34" charset="0"/>
              </a:rPr>
              <a:t>) Anatomical </a:t>
            </a:r>
            <a:r>
              <a:rPr lang="hr-HR" sz="1100" dirty="0" smtClean="0">
                <a:solidFill>
                  <a:srgbClr val="FFC000"/>
                </a:solidFill>
                <a:latin typeface="Calibri" pitchFamily="34" charset="0"/>
                <a:cs typeface="Calibri" pitchFamily="34" charset="0"/>
              </a:rPr>
              <a:t>d</a:t>
            </a:r>
            <a:r>
              <a:rPr lang="en-US" sz="1100" dirty="0" err="1" smtClean="0">
                <a:solidFill>
                  <a:srgbClr val="FFC000"/>
                </a:solidFill>
                <a:latin typeface="Calibri" pitchFamily="34" charset="0"/>
                <a:cs typeface="Calibri" pitchFamily="34" charset="0"/>
              </a:rPr>
              <a:t>emonstration</a:t>
            </a:r>
            <a:r>
              <a:rPr lang="en-US" sz="1100" dirty="0" smtClean="0">
                <a:solidFill>
                  <a:srgbClr val="FFC000"/>
                </a:solidFill>
                <a:latin typeface="Calibri" pitchFamily="34" charset="0"/>
                <a:cs typeface="Calibri" pitchFamily="34" charset="0"/>
              </a:rPr>
              <a:t> </a:t>
            </a:r>
            <a:r>
              <a:rPr lang="en-US" sz="1100" dirty="0">
                <a:solidFill>
                  <a:srgbClr val="FFC000"/>
                </a:solidFill>
                <a:latin typeface="Calibri" pitchFamily="34" charset="0"/>
                <a:cs typeface="Calibri" pitchFamily="34" charset="0"/>
              </a:rPr>
              <a:t>of </a:t>
            </a:r>
            <a:r>
              <a:rPr lang="hr-HR" sz="1100" dirty="0" smtClean="0">
                <a:solidFill>
                  <a:srgbClr val="FFC000"/>
                </a:solidFill>
                <a:latin typeface="Calibri" pitchFamily="34" charset="0"/>
                <a:cs typeface="Calibri" pitchFamily="34" charset="0"/>
              </a:rPr>
              <a:t>c</a:t>
            </a:r>
            <a:r>
              <a:rPr lang="en-US" sz="1100" dirty="0" err="1" smtClean="0">
                <a:solidFill>
                  <a:srgbClr val="FFC000"/>
                </a:solidFill>
                <a:latin typeface="Calibri" pitchFamily="34" charset="0"/>
                <a:cs typeface="Calibri" pitchFamily="34" charset="0"/>
              </a:rPr>
              <a:t>olumns</a:t>
            </a:r>
            <a:r>
              <a:rPr lang="en-US" sz="1100" dirty="0" smtClean="0">
                <a:solidFill>
                  <a:srgbClr val="FFC000"/>
                </a:solidFill>
                <a:latin typeface="Calibri" pitchFamily="34" charset="0"/>
                <a:cs typeface="Calibri" pitchFamily="34" charset="0"/>
              </a:rPr>
              <a:t> </a:t>
            </a:r>
            <a:r>
              <a:rPr lang="en-US" sz="1100" dirty="0">
                <a:solidFill>
                  <a:srgbClr val="FFC000"/>
                </a:solidFill>
                <a:latin typeface="Calibri" pitchFamily="34" charset="0"/>
                <a:cs typeface="Calibri" pitchFamily="34" charset="0"/>
              </a:rPr>
              <a:t>in the </a:t>
            </a:r>
            <a:r>
              <a:rPr lang="hr-HR" sz="1100" dirty="0" smtClean="0">
                <a:solidFill>
                  <a:srgbClr val="FFC000"/>
                </a:solidFill>
                <a:latin typeface="Calibri" pitchFamily="34" charset="0"/>
                <a:cs typeface="Calibri" pitchFamily="34" charset="0"/>
              </a:rPr>
              <a:t>m</a:t>
            </a:r>
            <a:r>
              <a:rPr lang="en-US" sz="1100" dirty="0" err="1" smtClean="0">
                <a:solidFill>
                  <a:srgbClr val="FFC000"/>
                </a:solidFill>
                <a:latin typeface="Calibri" pitchFamily="34" charset="0"/>
                <a:cs typeface="Calibri" pitchFamily="34" charset="0"/>
              </a:rPr>
              <a:t>onkey</a:t>
            </a:r>
            <a:r>
              <a:rPr lang="en-US" sz="1100" dirty="0" smtClean="0">
                <a:solidFill>
                  <a:srgbClr val="FFC000"/>
                </a:solidFill>
                <a:latin typeface="Calibri" pitchFamily="34" charset="0"/>
                <a:cs typeface="Calibri" pitchFamily="34" charset="0"/>
              </a:rPr>
              <a:t> </a:t>
            </a:r>
            <a:r>
              <a:rPr lang="hr-HR" sz="1100" dirty="0" smtClean="0">
                <a:solidFill>
                  <a:srgbClr val="FFC000"/>
                </a:solidFill>
                <a:latin typeface="Calibri" pitchFamily="34" charset="0"/>
                <a:cs typeface="Calibri" pitchFamily="34" charset="0"/>
              </a:rPr>
              <a:t>s</a:t>
            </a:r>
            <a:r>
              <a:rPr lang="en-US" sz="1100" dirty="0" err="1" smtClean="0">
                <a:solidFill>
                  <a:srgbClr val="FFC000"/>
                </a:solidFill>
                <a:latin typeface="Calibri" pitchFamily="34" charset="0"/>
                <a:cs typeface="Calibri" pitchFamily="34" charset="0"/>
              </a:rPr>
              <a:t>triate</a:t>
            </a:r>
            <a:r>
              <a:rPr lang="en-US" sz="1100" dirty="0" smtClean="0">
                <a:solidFill>
                  <a:srgbClr val="FFC000"/>
                </a:solidFill>
                <a:latin typeface="Calibri" pitchFamily="34" charset="0"/>
                <a:cs typeface="Calibri" pitchFamily="34" charset="0"/>
              </a:rPr>
              <a:t> </a:t>
            </a:r>
            <a:r>
              <a:rPr lang="hr-HR" sz="1100" dirty="0" smtClean="0">
                <a:solidFill>
                  <a:srgbClr val="FFC000"/>
                </a:solidFill>
                <a:latin typeface="Calibri" pitchFamily="34" charset="0"/>
                <a:cs typeface="Calibri" pitchFamily="34" charset="0"/>
              </a:rPr>
              <a:t>c</a:t>
            </a:r>
            <a:r>
              <a:rPr lang="en-US" sz="1100" dirty="0" err="1" smtClean="0">
                <a:solidFill>
                  <a:srgbClr val="FFC000"/>
                </a:solidFill>
                <a:latin typeface="Calibri" pitchFamily="34" charset="0"/>
                <a:cs typeface="Calibri" pitchFamily="34" charset="0"/>
              </a:rPr>
              <a:t>ortex</a:t>
            </a:r>
            <a:r>
              <a:rPr lang="en-US" sz="1100" dirty="0">
                <a:solidFill>
                  <a:srgbClr val="FFC000"/>
                </a:solidFill>
                <a:latin typeface="Calibri" pitchFamily="34" charset="0"/>
                <a:cs typeface="Calibri" pitchFamily="34" charset="0"/>
              </a:rPr>
              <a:t>. Nature, 221: 747–750.</a:t>
            </a:r>
            <a:endParaRPr lang="hr-HR" sz="1100" dirty="0">
              <a:solidFill>
                <a:srgbClr val="FFC000"/>
              </a:solidFill>
              <a:latin typeface="Calibri" pitchFamily="34" charset="0"/>
              <a:cs typeface="Calibri" pitchFamily="34" charset="0"/>
            </a:endParaRPr>
          </a:p>
        </p:txBody>
      </p:sp>
    </p:spTree>
    <p:extLst>
      <p:ext uri="{BB962C8B-B14F-4D97-AF65-F5344CB8AC3E}">
        <p14:creationId xmlns:p14="http://schemas.microsoft.com/office/powerpoint/2010/main" val="151091535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ontemporary Portrait">
  <a:themeElements>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temporary Portrait">
  <a:themeElements>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heme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heme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heme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themedata</Template>
  <TotalTime>3713</TotalTime>
  <Words>5721</Words>
  <Application>Microsoft Office PowerPoint</Application>
  <PresentationFormat>On-screen Show (4:3)</PresentationFormat>
  <Paragraphs>737</Paragraphs>
  <Slides>116</Slides>
  <Notes>23</Notes>
  <HiddenSlides>0</HiddenSlides>
  <MMClips>7</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116</vt:i4>
      </vt:variant>
    </vt:vector>
  </HeadingPairs>
  <TitlesOfParts>
    <vt:vector size="130" baseType="lpstr">
      <vt:lpstr>themedata</vt:lpstr>
      <vt:lpstr>2_Default Design</vt:lpstr>
      <vt:lpstr>1_Office Theme</vt:lpstr>
      <vt:lpstr>2_Office Theme</vt:lpstr>
      <vt:lpstr>Default Design</vt:lpstr>
      <vt:lpstr>Contemporary Portrait</vt:lpstr>
      <vt:lpstr>1_themedata</vt:lpstr>
      <vt:lpstr>2_themedata</vt:lpstr>
      <vt:lpstr>3_themedata</vt:lpstr>
      <vt:lpstr>3_Default Design</vt:lpstr>
      <vt:lpstr>1_Contemporary Portrait</vt:lpstr>
      <vt:lpstr>3_Office Theme</vt:lpstr>
      <vt:lpstr>Office Theme</vt:lpstr>
      <vt:lpstr>Image</vt:lpstr>
      <vt:lpstr>Macro- and microarchitecture of cognitive processing</vt:lpstr>
      <vt:lpstr>Macro- and microarchitecture of cognitive processing</vt:lpstr>
      <vt:lpstr>PowerPoint Presentation</vt:lpstr>
      <vt:lpstr>PowerPoint Presentation</vt:lpstr>
      <vt:lpstr>PowerPoint Presentation</vt:lpstr>
      <vt:lpstr>Diffusion tensor imaging (DTI)</vt:lpstr>
      <vt:lpstr>DTI</vt:lpstr>
      <vt:lpstr>DTI</vt:lpstr>
      <vt:lpstr>DTI: a whole brain connectivity map (998 ROIs)</vt:lpstr>
      <vt:lpstr>Connectomic mapping</vt:lpstr>
      <vt:lpstr>Connectomic mapping</vt:lpstr>
      <vt:lpstr>Connectogram interpretation</vt:lpstr>
      <vt:lpstr>Population averaging</vt:lpstr>
      <vt:lpstr>Connectomic profiling and modeling</vt:lpstr>
      <vt:lpstr>Fasciculus arcuatus</vt:lpstr>
      <vt:lpstr>Genetic influence on white matter integrity (FA)</vt:lpstr>
      <vt:lpstr>PowerPoint Presentation</vt:lpstr>
      <vt:lpstr>fMRI</vt:lpstr>
      <vt:lpstr>PowerPoint Presentation</vt:lpstr>
      <vt:lpstr>Task-related fMRI</vt:lpstr>
      <vt:lpstr>fMRI</vt:lpstr>
      <vt:lpstr>fMRI protokol</vt:lpstr>
      <vt:lpstr>start</vt:lpstr>
      <vt:lpstr>+</vt:lpstr>
      <vt:lpstr>PowerPoint Presentation</vt:lpstr>
      <vt:lpstr>+</vt:lpstr>
      <vt:lpstr>PowerPoint Presentation</vt:lpstr>
      <vt:lpstr>+</vt:lpstr>
      <vt:lpstr>PowerPoint Presentation</vt:lpstr>
      <vt:lpstr>+</vt:lpstr>
      <vt:lpstr>PowerPoint Presentation</vt:lpstr>
      <vt:lpstr>+</vt:lpstr>
      <vt:lpstr>PowerPoint Presentation</vt:lpstr>
      <vt:lpstr>+</vt:lpstr>
      <vt:lpstr>PowerPoint Presentation</vt:lpstr>
      <vt:lpstr>+</vt:lpstr>
      <vt:lpstr>PowerPoint Presentation</vt:lpstr>
      <vt:lpstr>+</vt:lpstr>
      <vt:lpstr>Korelacija podražaja i signala</vt:lpstr>
      <vt:lpstr>Promjena intenziteta signala u fMRI</vt:lpstr>
      <vt:lpstr>Elokventni korteks</vt:lpstr>
      <vt:lpstr>Područja povećane aktivnosti</vt:lpstr>
      <vt:lpstr>Functional reorganization of the primary motor cortex in a patient with a large arteriovenous malformation involving the precentral gyrus</vt:lpstr>
      <vt:lpstr>Resting-state fMRI</vt:lpstr>
      <vt:lpstr>Resting-state fMRI</vt:lpstr>
      <vt:lpstr>ICA principle</vt:lpstr>
      <vt:lpstr>ICA applied to resting-state data identifies 8 main cortical networks</vt:lpstr>
      <vt:lpstr>DMN activity at individual and group level</vt:lpstr>
      <vt:lpstr>fMRI - default mode network (DMN)</vt:lpstr>
      <vt:lpstr>DMN FC correlates with the level of consciousness</vt:lpstr>
      <vt:lpstr>DMN activity is weaker in children (in mPFC)</vt:lpstr>
      <vt:lpstr>DMN fc vs DTI</vt:lpstr>
      <vt:lpstr>PowerPoint Presentation</vt:lpstr>
      <vt:lpstr>Correlation of β-amyloid deposition (PIB PET) and DMN f-nal connectivity</vt:lpstr>
      <vt:lpstr>Biomarker correlation</vt:lpstr>
      <vt:lpstr>Supression of unpleasant memories</vt:lpstr>
      <vt:lpstr>PowerPoint Presentation</vt:lpstr>
      <vt:lpstr>PowerPoint Presentation</vt:lpstr>
      <vt:lpstr>PowerPoint Presentation</vt:lpstr>
      <vt:lpstr>PowerPoint Presentation</vt:lpstr>
      <vt:lpstr>PowerPoint Presentation</vt:lpstr>
      <vt:lpstr>PowerPoint Presentation</vt:lpstr>
      <vt:lpstr>PET    vs 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Mreža prepoznavanja objekata i lica</vt:lpstr>
      <vt:lpstr>Mreža prostorne pozornosti</vt:lpstr>
      <vt:lpstr>Mreža prostorne pozornosti</vt:lpstr>
      <vt:lpstr>Mreža jezičnih sposobnosti</vt:lpstr>
      <vt:lpstr>PowerPoint Presentation</vt:lpstr>
      <vt:lpstr>PowerPoint Presentation</vt:lpstr>
      <vt:lpstr>Network for executive  f-ons and control of behavior</vt:lpstr>
      <vt:lpstr>PowerPoint Presentation</vt:lpstr>
      <vt:lpstr>PowerPoint Presentation</vt:lpstr>
      <vt:lpstr>PowerPoint Presentation</vt:lpstr>
      <vt:lpstr>PowerPoint Presentation</vt:lpstr>
      <vt:lpstr>TMS Coil</vt:lpstr>
      <vt:lpstr>rTMS</vt:lpstr>
      <vt:lpstr>PowerPoint Presentation</vt:lpstr>
      <vt:lpstr>Typical design</vt:lpstr>
      <vt:lpstr>PowerPoint Presentation</vt:lpstr>
      <vt:lpstr>PowerPoint Presentation</vt:lpstr>
      <vt:lpstr>PowerPoint Presentation</vt:lpstr>
      <vt:lpstr>PowerPoint Presentation</vt:lpstr>
      <vt:lpstr>PowerPoint Presentation</vt:lpstr>
      <vt:lpstr>PowerPoint Presentation</vt:lpstr>
      <vt:lpstr>Promjene sinaptičke učinkovitosti sinapsi HF</vt:lpstr>
      <vt:lpstr>Uloga NMDA receptora u LTP</vt:lpstr>
      <vt:lpstr>Dokaz uloge LTP u učenju</vt:lpstr>
      <vt:lpstr>PowerPoint Presentation</vt:lpstr>
      <vt:lpstr>Koliko je vremena potrebno za trajno zapamćivanje?</vt:lpstr>
      <vt:lpstr>Fiziološki ritmovi HF i hipoteza učenja u 2 koraka</vt:lpstr>
      <vt:lpstr>Predilection site for NFD is not only transentorhinal cx but also some brainstem nuclei in „pre-tangle” stage of NFD from where spreading of NFC occur in AD</vt:lpstr>
      <vt:lpstr>PowerPoint Presentation</vt:lpstr>
      <vt:lpstr>PowerPoint Presentation</vt:lpstr>
      <vt:lpstr>Kako stanice mreže (grid cells) utječu na okidanje stanica koje pamte mjesta?</vt:lpstr>
      <vt:lpstr>Konceptni neuroni</vt:lpstr>
      <vt:lpstr>PowerPoint Presentation</vt:lpstr>
      <vt:lpstr>Striking similarities between place cells in the rodent hippocampus and concept neurons in MTL of humans:</vt:lpstr>
      <vt:lpstr>PowerPoint Presentation</vt:lpstr>
      <vt:lpstr>Peg system / Memory palace</vt:lpstr>
      <vt:lpstr>Hvala na pozornosti!</vt:lpstr>
    </vt:vector>
  </TitlesOfParts>
  <Company>HIIM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Functional neuroanatomy of dementia syndrome</dc:title>
  <dc:creator>Goran Simic</dc:creator>
  <cp:lastModifiedBy>Goran Simic</cp:lastModifiedBy>
  <cp:revision>190</cp:revision>
  <dcterms:created xsi:type="dcterms:W3CDTF">2013-08-21T12:49:56Z</dcterms:created>
  <dcterms:modified xsi:type="dcterms:W3CDTF">2015-04-26T20:37:50Z</dcterms:modified>
</cp:coreProperties>
</file>