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63" r:id="rId2"/>
    <p:sldMasterId id="2147483775" r:id="rId3"/>
    <p:sldMasterId id="2147483800" r:id="rId4"/>
  </p:sldMasterIdLst>
  <p:notesMasterIdLst>
    <p:notesMasterId r:id="rId53"/>
  </p:notesMasterIdLst>
  <p:sldIdLst>
    <p:sldId id="326" r:id="rId5"/>
    <p:sldId id="398" r:id="rId6"/>
    <p:sldId id="406" r:id="rId7"/>
    <p:sldId id="407" r:id="rId8"/>
    <p:sldId id="397" r:id="rId9"/>
    <p:sldId id="360" r:id="rId10"/>
    <p:sldId id="361" r:id="rId11"/>
    <p:sldId id="389" r:id="rId12"/>
    <p:sldId id="390" r:id="rId13"/>
    <p:sldId id="391" r:id="rId14"/>
    <p:sldId id="354" r:id="rId15"/>
    <p:sldId id="330" r:id="rId16"/>
    <p:sldId id="349" r:id="rId17"/>
    <p:sldId id="364" r:id="rId18"/>
    <p:sldId id="393" r:id="rId19"/>
    <p:sldId id="370" r:id="rId20"/>
    <p:sldId id="371" r:id="rId21"/>
    <p:sldId id="377" r:id="rId22"/>
    <p:sldId id="375" r:id="rId23"/>
    <p:sldId id="365" r:id="rId24"/>
    <p:sldId id="409" r:id="rId25"/>
    <p:sldId id="399" r:id="rId26"/>
    <p:sldId id="404" r:id="rId27"/>
    <p:sldId id="405" r:id="rId28"/>
    <p:sldId id="372" r:id="rId29"/>
    <p:sldId id="366" r:id="rId30"/>
    <p:sldId id="376" r:id="rId31"/>
    <p:sldId id="395" r:id="rId32"/>
    <p:sldId id="378" r:id="rId33"/>
    <p:sldId id="381" r:id="rId34"/>
    <p:sldId id="383" r:id="rId35"/>
    <p:sldId id="385" r:id="rId36"/>
    <p:sldId id="384" r:id="rId37"/>
    <p:sldId id="380" r:id="rId38"/>
    <p:sldId id="386" r:id="rId39"/>
    <p:sldId id="388" r:id="rId40"/>
    <p:sldId id="379" r:id="rId41"/>
    <p:sldId id="373" r:id="rId42"/>
    <p:sldId id="394" r:id="rId43"/>
    <p:sldId id="328" r:id="rId44"/>
    <p:sldId id="348" r:id="rId45"/>
    <p:sldId id="400" r:id="rId46"/>
    <p:sldId id="401" r:id="rId47"/>
    <p:sldId id="408" r:id="rId48"/>
    <p:sldId id="403" r:id="rId49"/>
    <p:sldId id="402" r:id="rId50"/>
    <p:sldId id="325" r:id="rId51"/>
    <p:sldId id="32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6" autoAdjust="0"/>
    <p:restoredTop sz="95597" autoAdjust="0"/>
  </p:normalViewPr>
  <p:slideViewPr>
    <p:cSldViewPr>
      <p:cViewPr varScale="1">
        <p:scale>
          <a:sx n="90" d="100"/>
          <a:sy n="90" d="100"/>
        </p:scale>
        <p:origin x="835" y="-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5FCB6-3C4F-4A9F-9233-A35CB92C6366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0D759-31C4-4FD1-8552-9C8E53F78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780995-FA92-4819-B29D-1B96CEADEBFD}" type="slidenum"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hr-H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73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3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83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C57B2F-2741-46DA-B468-9B9797649D6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809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6948D-E31C-4513-93DC-F303A055801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3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C5661-FE15-4CE3-9C94-8AC6B27198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626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14A765-F170-4E9A-8AC5-BB28B8C2B8D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523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CCF7E9-1062-4ADE-BE58-A9702DD211F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76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E57FED-6114-402F-8B36-D4CB8FC545A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843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AA820D-4044-46AC-BA40-7208F8D672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84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271C7A-2F3B-4B5F-87D0-5223BC4DF6C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34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10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C1FE0-FC4B-4532-911F-2AF1F0F2B5D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617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8F8B86-2FF0-4486-AB28-4F5F6DB6515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133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F55457-9AFD-4467-99D0-FD307A39CA2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846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EBEBA-C0A5-429F-9F09-4EA108EC076F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068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7877A-86D6-42C5-AAD3-F3652F2BE108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60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F5C866-5DCE-4106-90A4-A79615B30E17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130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F6988E-A50B-418C-B399-BC0DC4D35FB6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426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B5A2C-5D9E-4A11-847D-E72120E03ACC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403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A2048E-0FCD-4BFB-9416-75F848DD8825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452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9D5D8C-9BBC-403C-8D21-1F2D0E85CCF8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52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95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14124-0C46-40AD-B31C-3A2F3B591C44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67750-4CF5-46EC-A844-68F036039FAB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653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B9FA42-8254-4A55-B0C4-676A35EAC887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14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021930-DA16-4D21-A1E7-750DFCC96C7D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366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F0E7D-E20B-4953-9CA3-13CE5E184DC0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480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253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169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580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082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22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3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630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66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983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933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73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8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7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5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828F-398B-42B1-B1C3-E4050B5292C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01978A-4AFB-47FC-9325-F96A586CC15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3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Click to edit Master text styles</a:t>
            </a:r>
          </a:p>
          <a:p>
            <a:pPr lvl="1"/>
            <a:r>
              <a:rPr lang="hr-HR" altLang="en-US"/>
              <a:t>Second level</a:t>
            </a:r>
          </a:p>
          <a:p>
            <a:pPr lvl="2"/>
            <a:r>
              <a:rPr lang="hr-HR" altLang="en-US"/>
              <a:t>Third level</a:t>
            </a:r>
          </a:p>
          <a:p>
            <a:pPr lvl="3"/>
            <a:r>
              <a:rPr lang="hr-HR" altLang="en-US"/>
              <a:t>Fourth level</a:t>
            </a:r>
          </a:p>
          <a:p>
            <a:pPr lvl="4"/>
            <a:r>
              <a:rPr lang="hr-H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A49F99-D078-4C1A-ADC4-0407ECCE5052}" type="slidenum">
              <a:rPr kumimoji="0" lang="hr-H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645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14.6.2023.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7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"/><Relationship Id="rId4" Type="http://schemas.openxmlformats.org/officeDocument/2006/relationships/image" Target="../media/image39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"/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mc/articles/PMC3039165/table/T0003/" TargetMode="Externa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"/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g"/><Relationship Id="rId4" Type="http://schemas.openxmlformats.org/officeDocument/2006/relationships/image" Target="../media/image82.t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52282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0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56021"/>
            <a:ext cx="9036496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The relatively </a:t>
            </a:r>
            <a:r>
              <a:rPr lang="en-GB" sz="1800" b="1" dirty="0"/>
              <a:t>small magnocellular group of cholinergic neurons</a:t>
            </a:r>
            <a:r>
              <a:rPr lang="en-GB" sz="1800" dirty="0"/>
              <a:t> located within the </a:t>
            </a:r>
            <a:r>
              <a:rPr lang="en-GB" sz="1800" b="1" dirty="0" err="1"/>
              <a:t>rostrolateral</a:t>
            </a:r>
            <a:r>
              <a:rPr lang="en-GB" sz="1800" b="1" dirty="0"/>
              <a:t> extension of the basal forebrain</a:t>
            </a:r>
            <a:r>
              <a:rPr lang="en-GB" sz="1800" dirty="0"/>
              <a:t> was named and described as the </a:t>
            </a:r>
            <a:r>
              <a:rPr lang="en-GB" sz="1800" b="1" dirty="0">
                <a:solidFill>
                  <a:srgbClr val="FF0000"/>
                </a:solidFill>
              </a:rPr>
              <a:t>nucleus </a:t>
            </a:r>
            <a:r>
              <a:rPr lang="en-GB" sz="1800" b="1" dirty="0" err="1">
                <a:solidFill>
                  <a:srgbClr val="FF0000"/>
                </a:solidFill>
              </a:rPr>
              <a:t>subputaminalis</a:t>
            </a:r>
            <a:r>
              <a:rPr lang="en-GB" sz="1800" b="1" dirty="0">
                <a:solidFill>
                  <a:srgbClr val="FF0000"/>
                </a:solidFill>
              </a:rPr>
              <a:t> (NSP)</a:t>
            </a:r>
            <a:r>
              <a:rPr lang="en-GB" sz="1800" dirty="0"/>
              <a:t> in the human brain by Giuseppe Ayala in 1915</a:t>
            </a:r>
            <a:r>
              <a:rPr lang="hr-HR" sz="1800" dirty="0"/>
              <a:t> (</a:t>
            </a:r>
            <a:r>
              <a:rPr lang="hr-HR" sz="1800" dirty="0" err="1"/>
              <a:t>Ayala</a:t>
            </a:r>
            <a:r>
              <a:rPr lang="hr-HR" sz="1800" dirty="0"/>
              <a:t> G., </a:t>
            </a:r>
            <a:r>
              <a:rPr lang="hr-HR" sz="1800" i="1" dirty="0" err="1"/>
              <a:t>Brain</a:t>
            </a:r>
            <a:r>
              <a:rPr lang="hr-HR" sz="1800" dirty="0"/>
              <a:t>, 1915)</a:t>
            </a:r>
            <a:r>
              <a:rPr lang="en-GB" sz="1800" dirty="0"/>
              <a:t>.</a:t>
            </a:r>
            <a:endParaRPr lang="hr-HR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7883396" cy="504056"/>
          </a:xfrm>
        </p:spPr>
        <p:txBody>
          <a:bodyPr>
            <a:noAutofit/>
          </a:bodyPr>
          <a:lstStyle/>
          <a:p>
            <a:r>
              <a:rPr lang="hr-HR" sz="3600" b="1" dirty="0"/>
              <a:t>Ad. 1.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28619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9"/>
            <a:ext cx="8267700" cy="1455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6961"/>
            <a:ext cx="8721298" cy="4891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9098" y="1418838"/>
            <a:ext cx="263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 err="1"/>
              <a:t>Brain</a:t>
            </a:r>
            <a:r>
              <a:rPr lang="hr-HR" b="1" dirty="0"/>
              <a:t> 1915(3-4): 433-448.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8096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9"/>
            <a:ext cx="8267700" cy="1455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9098" y="1418838"/>
            <a:ext cx="263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 err="1"/>
              <a:t>Brain</a:t>
            </a:r>
            <a:r>
              <a:rPr lang="hr-HR" b="1" dirty="0"/>
              <a:t> 1915(3-4): 433-448.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6961"/>
            <a:ext cx="8721298" cy="4891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234774"/>
            <a:ext cx="7073553" cy="16323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157192"/>
            <a:ext cx="1043608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17161" y="5087307"/>
            <a:ext cx="889941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endCxn id="7" idx="3"/>
          </p:cNvCxnSpPr>
          <p:nvPr/>
        </p:nvCxnSpPr>
        <p:spPr>
          <a:xfrm>
            <a:off x="5436096" y="6021288"/>
            <a:ext cx="268106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15616" y="6300694"/>
            <a:ext cx="700154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15616" y="6562848"/>
            <a:ext cx="50405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9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11267"/>
            <a:ext cx="4444676" cy="4978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77" y="711267"/>
            <a:ext cx="4410619" cy="49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59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18090"/>
            <a:ext cx="5040560" cy="380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80" y="5373216"/>
            <a:ext cx="5044440" cy="1150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6" y="980727"/>
            <a:ext cx="3817551" cy="404708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049780" y="5932028"/>
            <a:ext cx="41784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67944" y="6309320"/>
            <a:ext cx="295426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89224" y="6496466"/>
            <a:ext cx="27708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602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1286012"/>
            <a:ext cx="7883396" cy="50405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hr-HR" sz="3600" b="1" dirty="0"/>
              <a:t>Ad. 2.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56021"/>
            <a:ext cx="9036496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The relatively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small magnocellular group of cholinergic neurons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located within the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rostrolateral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extension of the basal forebrain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was named and described as the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nucleus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subputaminalis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(NSP)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in the human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brain by Giuseppe Ayala in 1915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</a:t>
            </a:r>
            <a:r>
              <a:rPr lang="hr-HR" sz="1800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Ayala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G., </a:t>
            </a:r>
            <a:r>
              <a:rPr lang="hr-HR" sz="1800" i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Brain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, 1915)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.</a:t>
            </a:r>
            <a:endParaRPr lang="hr-HR" sz="1800" dirty="0">
              <a:solidFill>
                <a:schemeClr val="bg1">
                  <a:lumMod val="75000"/>
                  <a:alpha val="95000"/>
                </a:schemeClr>
              </a:solidFill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r>
              <a:rPr lang="en-GB" sz="1800" dirty="0"/>
              <a:t>Upon detailed analysis of the NSP in 33 normal subjects, we found the human NSP </a:t>
            </a:r>
            <a:r>
              <a:rPr lang="hr-HR" sz="1800" b="1" dirty="0" err="1"/>
              <a:t>projects</a:t>
            </a:r>
            <a:r>
              <a:rPr lang="hr-HR" sz="1800" b="1" dirty="0"/>
              <a:t> </a:t>
            </a:r>
            <a:r>
              <a:rPr lang="en-GB" sz="1800" b="1" dirty="0"/>
              <a:t>through the external capsule towards the inferior frontal gyrus</a:t>
            </a:r>
            <a:r>
              <a:rPr lang="hr-HR" sz="1800" b="1" dirty="0"/>
              <a:t> </a:t>
            </a:r>
            <a:r>
              <a:rPr lang="hr-HR" sz="1800" dirty="0" err="1"/>
              <a:t>and</a:t>
            </a:r>
            <a:r>
              <a:rPr lang="hr-HR" sz="1800" dirty="0"/>
              <a:t> </a:t>
            </a:r>
            <a:r>
              <a:rPr lang="hr-HR" sz="1800" dirty="0" err="1"/>
              <a:t>cingulum</a:t>
            </a:r>
            <a:r>
              <a:rPr lang="hr-HR" sz="1800" b="1" dirty="0"/>
              <a:t> </a:t>
            </a:r>
            <a:r>
              <a:rPr lang="hr-HR" sz="1800" dirty="0"/>
              <a:t>(NSP </a:t>
            </a:r>
            <a:r>
              <a:rPr lang="hr-HR" sz="1800" dirty="0" err="1"/>
              <a:t>projects</a:t>
            </a:r>
            <a:r>
              <a:rPr lang="hr-HR" sz="1800" dirty="0"/>
              <a:t> to </a:t>
            </a:r>
            <a:r>
              <a:rPr lang="hr-HR" sz="1800" dirty="0" err="1"/>
              <a:t>amygdala</a:t>
            </a:r>
            <a:r>
              <a:rPr lang="hr-HR" sz="1800" dirty="0"/>
              <a:t> </a:t>
            </a:r>
            <a:r>
              <a:rPr lang="hr-HR" sz="1800" dirty="0" err="1"/>
              <a:t>too</a:t>
            </a:r>
            <a:r>
              <a:rPr lang="hr-HR" sz="1800" dirty="0"/>
              <a:t>), which </a:t>
            </a:r>
            <a:r>
              <a:rPr lang="hr-HR" sz="1800" dirty="0" err="1"/>
              <a:t>strongly</a:t>
            </a:r>
            <a:r>
              <a:rPr lang="hr-HR" sz="1800" dirty="0"/>
              <a:t> </a:t>
            </a:r>
            <a:r>
              <a:rPr lang="hr-HR" sz="1800" dirty="0" err="1"/>
              <a:t>suggests</a:t>
            </a:r>
            <a:r>
              <a:rPr lang="hr-HR" sz="1800" dirty="0"/>
              <a:t> </a:t>
            </a:r>
            <a:r>
              <a:rPr lang="hr-HR" sz="1800" dirty="0" err="1"/>
              <a:t>it</a:t>
            </a:r>
            <a:r>
              <a:rPr lang="hr-HR" sz="1800" dirty="0"/>
              <a:t> is </a:t>
            </a:r>
            <a:r>
              <a:rPr lang="hr-HR" sz="1800" b="1" dirty="0" err="1">
                <a:solidFill>
                  <a:srgbClr val="FF0000"/>
                </a:solidFill>
              </a:rPr>
              <a:t>connected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with</a:t>
            </a:r>
            <a:r>
              <a:rPr lang="hr-HR" sz="1800" b="1" dirty="0">
                <a:solidFill>
                  <a:srgbClr val="FF0000"/>
                </a:solidFill>
              </a:rPr>
              <a:t> the </a:t>
            </a:r>
            <a:r>
              <a:rPr lang="hr-HR" sz="1800" b="1" dirty="0" err="1">
                <a:solidFill>
                  <a:srgbClr val="FF0000"/>
                </a:solidFill>
              </a:rPr>
              <a:t>cortical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speech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area</a:t>
            </a:r>
            <a:r>
              <a:rPr lang="hr-HR" sz="1800" dirty="0"/>
              <a:t> </a:t>
            </a:r>
            <a:r>
              <a:rPr lang="hr-HR" sz="1800" dirty="0" err="1"/>
              <a:t>and</a:t>
            </a:r>
            <a:r>
              <a:rPr lang="hr-HR" sz="1800" dirty="0"/>
              <a:t> </a:t>
            </a:r>
            <a:r>
              <a:rPr lang="hr-HR" sz="1800" dirty="0" err="1"/>
              <a:t>involved</a:t>
            </a:r>
            <a:r>
              <a:rPr lang="hr-HR" sz="1800" dirty="0"/>
              <a:t> </a:t>
            </a:r>
            <a:r>
              <a:rPr lang="hr-HR" sz="1800" dirty="0" err="1"/>
              <a:t>in</a:t>
            </a:r>
            <a:r>
              <a:rPr lang="hr-HR" sz="1800" dirty="0"/>
              <a:t> </a:t>
            </a:r>
            <a:r>
              <a:rPr lang="hr-HR" sz="1800" dirty="0" err="1"/>
              <a:t>generation</a:t>
            </a:r>
            <a:r>
              <a:rPr lang="hr-HR" sz="1800" dirty="0"/>
              <a:t> </a:t>
            </a:r>
            <a:r>
              <a:rPr lang="hr-HR" sz="1800" dirty="0" err="1"/>
              <a:t>of</a:t>
            </a:r>
            <a:r>
              <a:rPr lang="hr-HR" sz="1800" b="1" dirty="0"/>
              <a:t> </a:t>
            </a:r>
            <a:r>
              <a:rPr lang="hr-HR" sz="1800" b="1" dirty="0">
                <a:solidFill>
                  <a:srgbClr val="FF0000"/>
                </a:solidFill>
              </a:rPr>
              <a:t>P300</a:t>
            </a:r>
            <a:r>
              <a:rPr lang="hr-HR" sz="1800" dirty="0"/>
              <a:t> </a:t>
            </a:r>
            <a:r>
              <a:rPr lang="hr-HR" sz="1800" b="1" dirty="0"/>
              <a:t>event-</a:t>
            </a:r>
            <a:r>
              <a:rPr lang="hr-HR" sz="1800" b="1" dirty="0" err="1"/>
              <a:t>related</a:t>
            </a:r>
            <a:r>
              <a:rPr lang="hr-HR" sz="1800" b="1" dirty="0"/>
              <a:t> </a:t>
            </a:r>
            <a:r>
              <a:rPr lang="hr-HR" sz="1800" b="1" dirty="0" err="1"/>
              <a:t>potential</a:t>
            </a:r>
            <a:r>
              <a:rPr lang="hr-HR" sz="1800" dirty="0"/>
              <a:t> (Šimić G. </a:t>
            </a:r>
            <a:r>
              <a:rPr lang="hr-HR" sz="1800" dirty="0" err="1"/>
              <a:t>et</a:t>
            </a:r>
            <a:r>
              <a:rPr lang="hr-HR" sz="1800" dirty="0"/>
              <a:t> </a:t>
            </a:r>
            <a:r>
              <a:rPr lang="hr-HR" sz="1800" dirty="0" err="1"/>
              <a:t>al</a:t>
            </a:r>
            <a:r>
              <a:rPr lang="hr-HR" sz="1800" dirty="0"/>
              <a:t>., </a:t>
            </a:r>
            <a:r>
              <a:rPr lang="hr-HR" sz="1800" i="1" dirty="0"/>
              <a:t>Neuroscience</a:t>
            </a:r>
            <a:r>
              <a:rPr lang="hr-HR" sz="1800" dirty="0"/>
              <a:t>, 1999).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1520" y="1340768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7" y="3573016"/>
            <a:ext cx="8640452" cy="221228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916844" y="4898038"/>
            <a:ext cx="1800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15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80342"/>
            <a:ext cx="8640960" cy="5789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606" y="188640"/>
            <a:ext cx="7092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NSP at </a:t>
            </a:r>
            <a:r>
              <a:rPr lang="hr-HR" sz="2800" b="1" dirty="0" err="1"/>
              <a:t>anterior</a:t>
            </a:r>
            <a:r>
              <a:rPr lang="hr-HR" sz="2800" b="1" dirty="0"/>
              <a:t> (</a:t>
            </a:r>
            <a:r>
              <a:rPr lang="hr-HR" sz="2800" b="1" dirty="0" err="1"/>
              <a:t>septal-chiasmatic</a:t>
            </a:r>
            <a:r>
              <a:rPr lang="hr-HR" sz="2800" b="1" dirty="0"/>
              <a:t>) </a:t>
            </a:r>
            <a:r>
              <a:rPr lang="hr-HR" sz="2800" b="1" dirty="0" err="1"/>
              <a:t>level</a:t>
            </a:r>
            <a:r>
              <a:rPr lang="hr-HR" sz="2800" b="1" dirty="0"/>
              <a:t> (</a:t>
            </a:r>
            <a:r>
              <a:rPr lang="hr-HR" sz="2800" b="1" dirty="0" err="1"/>
              <a:t>Nissl</a:t>
            </a:r>
            <a:r>
              <a:rPr lang="hr-HR" sz="2800" b="1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09027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7594" y="188640"/>
            <a:ext cx="7308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NSP at </a:t>
            </a:r>
            <a:r>
              <a:rPr lang="hr-HR" sz="2800" b="1" dirty="0" err="1"/>
              <a:t>intermediate</a:t>
            </a:r>
            <a:r>
              <a:rPr lang="hr-HR" sz="2800" b="1" dirty="0"/>
              <a:t> (</a:t>
            </a:r>
            <a:r>
              <a:rPr lang="hr-HR" sz="2800" b="1" dirty="0" err="1"/>
              <a:t>tubero-infundibular</a:t>
            </a:r>
            <a:r>
              <a:rPr lang="hr-HR" sz="2800" b="1" dirty="0"/>
              <a:t>) </a:t>
            </a:r>
            <a:r>
              <a:rPr lang="hr-HR" sz="2800" b="1" dirty="0" err="1"/>
              <a:t>level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908720"/>
            <a:ext cx="8748464" cy="57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74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764" y="188640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NSP at </a:t>
            </a:r>
            <a:r>
              <a:rPr lang="hr-HR" sz="2800" b="1" dirty="0" err="1"/>
              <a:t>posterior</a:t>
            </a:r>
            <a:r>
              <a:rPr lang="hr-HR" sz="2800" b="1" dirty="0"/>
              <a:t> (</a:t>
            </a:r>
            <a:r>
              <a:rPr lang="hr-HR" sz="2800" b="1" dirty="0" err="1"/>
              <a:t>premammillary-mammillary</a:t>
            </a:r>
            <a:r>
              <a:rPr lang="hr-HR" sz="2800" b="1" dirty="0"/>
              <a:t>) </a:t>
            </a:r>
            <a:r>
              <a:rPr lang="hr-HR" sz="2800" b="1" dirty="0" err="1"/>
              <a:t>level</a:t>
            </a:r>
            <a:r>
              <a:rPr lang="hr-HR" sz="2800" b="1" dirty="0"/>
              <a:t> (</a:t>
            </a:r>
            <a:r>
              <a:rPr lang="hr-HR" sz="2800" b="1" dirty="0" err="1"/>
              <a:t>Nissl</a:t>
            </a:r>
            <a:r>
              <a:rPr lang="hr-HR" sz="2800" b="1" dirty="0"/>
              <a:t>)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08435"/>
            <a:ext cx="8780787" cy="56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77" y="4176787"/>
            <a:ext cx="4389667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18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2260"/>
            <a:ext cx="8568952" cy="5745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02" y="260648"/>
            <a:ext cx="585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NSP at </a:t>
            </a:r>
            <a:r>
              <a:rPr lang="hr-HR" sz="2800" b="1" dirty="0" err="1"/>
              <a:t>three</a:t>
            </a:r>
            <a:r>
              <a:rPr lang="hr-HR" sz="2800" b="1" dirty="0"/>
              <a:t> </a:t>
            </a:r>
            <a:r>
              <a:rPr lang="hr-HR" sz="2800" b="1" dirty="0" err="1"/>
              <a:t>aforesaid</a:t>
            </a:r>
            <a:r>
              <a:rPr lang="hr-HR" sz="2800" b="1" dirty="0"/>
              <a:t> </a:t>
            </a:r>
            <a:r>
              <a:rPr lang="hr-HR" sz="2800" b="1" dirty="0" err="1"/>
              <a:t>levels</a:t>
            </a:r>
            <a:r>
              <a:rPr lang="hr-HR" sz="2800" b="1" dirty="0"/>
              <a:t> (</a:t>
            </a:r>
            <a:r>
              <a:rPr lang="hr-HR" sz="2800" b="1" dirty="0" err="1"/>
              <a:t>NGFr-ir</a:t>
            </a:r>
            <a:r>
              <a:rPr lang="hr-HR" sz="2800" b="1" dirty="0"/>
              <a:t>)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335547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anterior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62330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posterior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334235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intermediate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1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hr-HR" dirty="0" err="1"/>
              <a:t>Cholinergic</a:t>
            </a:r>
            <a:r>
              <a:rPr lang="hr-HR" dirty="0"/>
              <a:t>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6307002"/>
            <a:ext cx="8229600" cy="460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 err="1"/>
              <a:t>Simplified</a:t>
            </a:r>
            <a:r>
              <a:rPr lang="hr-HR" sz="2000" dirty="0"/>
              <a:t> </a:t>
            </a:r>
            <a:r>
              <a:rPr lang="hr-HR" sz="2000" dirty="0" err="1"/>
              <a:t>schematics</a:t>
            </a:r>
            <a:r>
              <a:rPr lang="hr-HR" sz="2000" dirty="0"/>
              <a:t> </a:t>
            </a:r>
            <a:r>
              <a:rPr lang="hr-HR" sz="2000" dirty="0" err="1"/>
              <a:t>of</a:t>
            </a:r>
            <a:r>
              <a:rPr lang="hr-HR" sz="2000" dirty="0"/>
              <a:t> the major </a:t>
            </a:r>
            <a:r>
              <a:rPr lang="hr-HR" sz="2000" dirty="0" err="1"/>
              <a:t>cholinergic</a:t>
            </a:r>
            <a:r>
              <a:rPr lang="hr-HR" sz="2000" dirty="0"/>
              <a:t> </a:t>
            </a:r>
            <a:r>
              <a:rPr lang="hr-HR" sz="2000" dirty="0" err="1"/>
              <a:t>projections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 the human </a:t>
            </a:r>
            <a:r>
              <a:rPr lang="hr-HR" sz="2000" dirty="0" err="1"/>
              <a:t>brain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" y="618366"/>
            <a:ext cx="6202680" cy="5189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941168"/>
            <a:ext cx="2833150" cy="769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41" y="5710406"/>
            <a:ext cx="3028199" cy="5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36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831142"/>
            <a:ext cx="6659880" cy="1013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77" y="2814682"/>
            <a:ext cx="4553670" cy="300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42" y="100696"/>
            <a:ext cx="4563731" cy="2641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5" y="100696"/>
            <a:ext cx="3872495" cy="58485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31840" y="2492896"/>
            <a:ext cx="432048" cy="86409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63888" y="1535068"/>
            <a:ext cx="1980220" cy="127961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4" idx="3"/>
          </p:cNvCxnSpPr>
          <p:nvPr/>
        </p:nvCxnSpPr>
        <p:spPr>
          <a:xfrm flipV="1">
            <a:off x="3646586" y="4581129"/>
            <a:ext cx="799400" cy="534077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55575" y="4509120"/>
            <a:ext cx="2891011" cy="121217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923928" y="6317946"/>
            <a:ext cx="30243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169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63E65-2AB8-4910-AB4A-72ECC4F91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20" y="30480"/>
            <a:ext cx="3337560" cy="6797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8447D4-C0FA-48F0-8C0E-F222272C819C}"/>
              </a:ext>
            </a:extLst>
          </p:cNvPr>
          <p:cNvSpPr txBox="1"/>
          <p:nvPr/>
        </p:nvSpPr>
        <p:spPr>
          <a:xfrm>
            <a:off x="6407696" y="2780928"/>
            <a:ext cx="273630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(A) Intensively labelled </a:t>
            </a:r>
            <a:r>
              <a:rPr lang="en-US" sz="1400" dirty="0" err="1"/>
              <a:t>ChAT</a:t>
            </a:r>
            <a:r>
              <a:rPr lang="en-US" sz="1400" dirty="0"/>
              <a:t> positive axons of the NSP at the </a:t>
            </a:r>
            <a:r>
              <a:rPr lang="en-US" sz="1400" dirty="0" err="1"/>
              <a:t>anterointermediate</a:t>
            </a:r>
            <a:r>
              <a:rPr lang="en-US" sz="1400" dirty="0"/>
              <a:t> level projecting towards the cerebral cortex (subject no. 23). Arrows indicate two fiber bundles ascending together through </a:t>
            </a:r>
            <a:r>
              <a:rPr lang="en-US" sz="1400" dirty="0" err="1"/>
              <a:t>capsula</a:t>
            </a:r>
            <a:r>
              <a:rPr lang="en-US" sz="1400" dirty="0"/>
              <a:t> externa along the lateral margin of the putamen and separating above its dorsolateral edge that innervate different regions of the cortex. A bundle with medial direction projects to the medial part of the hemisphere (cingulum), while the other one turning around the insular gyrus continues towards the inferior </a:t>
            </a:r>
            <a:r>
              <a:rPr lang="en-US" sz="1400"/>
              <a:t>frontal gyrus </a:t>
            </a:r>
            <a:r>
              <a:rPr lang="hr-HR" sz="1400" dirty="0"/>
              <a:t>(Šimić </a:t>
            </a:r>
            <a:r>
              <a:rPr lang="hr-HR" sz="1400" dirty="0" err="1"/>
              <a:t>et</a:t>
            </a:r>
            <a:r>
              <a:rPr lang="hr-HR" sz="1400" dirty="0"/>
              <a:t> </a:t>
            </a:r>
            <a:r>
              <a:rPr lang="hr-HR" sz="1400" dirty="0" err="1"/>
              <a:t>al</a:t>
            </a:r>
            <a:r>
              <a:rPr lang="hr-HR" sz="1400" dirty="0"/>
              <a:t>., 1999).</a:t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0471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08520" y="2852936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000" dirty="0"/>
              <a:t>The </a:t>
            </a:r>
            <a:r>
              <a:rPr lang="en-GB" sz="2000" b="1" dirty="0">
                <a:solidFill>
                  <a:srgbClr val="FF0000"/>
                </a:solidFill>
              </a:rPr>
              <a:t>P300 wave</a:t>
            </a:r>
            <a:r>
              <a:rPr lang="en-GB" sz="2000" dirty="0"/>
              <a:t> </a:t>
            </a:r>
            <a:r>
              <a:rPr lang="hr-HR" sz="2000" dirty="0"/>
              <a:t>(P3) </a:t>
            </a:r>
            <a:r>
              <a:rPr lang="en-GB" sz="2000" dirty="0"/>
              <a:t>is a positive deflection in the human event-related potential</a:t>
            </a:r>
            <a:r>
              <a:rPr lang="hr-HR" sz="2000" dirty="0"/>
              <a:t> (ERP)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en-GB" sz="2000" dirty="0"/>
              <a:t>It is most commonly elicited in an </a:t>
            </a:r>
            <a:r>
              <a:rPr lang="en-GB" sz="2000" b="1" dirty="0"/>
              <a:t>oddball paradigm</a:t>
            </a:r>
            <a:r>
              <a:rPr lang="en-GB" sz="2000" dirty="0"/>
              <a:t> when a subject detects an occasional "target"</a:t>
            </a:r>
            <a:r>
              <a:rPr lang="hr-HR" sz="2000" dirty="0"/>
              <a:t> (</a:t>
            </a:r>
            <a:r>
              <a:rPr lang="hr-HR" sz="2000" dirty="0" err="1"/>
              <a:t>novel</a:t>
            </a:r>
            <a:r>
              <a:rPr lang="hr-HR" sz="2000" dirty="0"/>
              <a:t>) </a:t>
            </a:r>
            <a:r>
              <a:rPr lang="en-GB" sz="2000" dirty="0"/>
              <a:t>stimulus in a regular train of standard stimuli.</a:t>
            </a: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b="1" dirty="0" err="1"/>
              <a:t>Neurons</a:t>
            </a:r>
            <a:r>
              <a:rPr lang="hr-HR" sz="2000" b="1" dirty="0"/>
              <a:t> </a:t>
            </a:r>
            <a:r>
              <a:rPr lang="hr-HR" sz="2000" b="1" dirty="0" err="1"/>
              <a:t>within</a:t>
            </a:r>
            <a:r>
              <a:rPr lang="hr-HR" sz="2000" b="1" dirty="0"/>
              <a:t> the </a:t>
            </a:r>
            <a:r>
              <a:rPr lang="hr-HR" sz="2000" b="1" dirty="0" err="1"/>
              <a:t>basal</a:t>
            </a:r>
            <a:r>
              <a:rPr lang="hr-HR" sz="2000" b="1" dirty="0"/>
              <a:t> </a:t>
            </a:r>
            <a:r>
              <a:rPr lang="hr-HR" sz="2000" b="1" dirty="0" err="1"/>
              <a:t>nucleus</a:t>
            </a:r>
            <a:r>
              <a:rPr lang="hr-HR" sz="2000" b="1" dirty="0"/>
              <a:t> are </a:t>
            </a:r>
            <a:r>
              <a:rPr lang="hr-HR" sz="2000" b="1" dirty="0" err="1"/>
              <a:t>known</a:t>
            </a:r>
            <a:r>
              <a:rPr lang="hr-HR" sz="2000" b="1" dirty="0"/>
              <a:t> to </a:t>
            </a:r>
            <a:r>
              <a:rPr lang="hr-HR" sz="2000" b="1" dirty="0" err="1"/>
              <a:t>respond</a:t>
            </a:r>
            <a:r>
              <a:rPr lang="hr-HR" sz="2000" b="1" dirty="0"/>
              <a:t> to </a:t>
            </a:r>
            <a:r>
              <a:rPr lang="hr-HR" sz="2000" b="1" dirty="0" err="1"/>
              <a:t>novel</a:t>
            </a:r>
            <a:r>
              <a:rPr lang="hr-HR" sz="2000" b="1" dirty="0"/>
              <a:t> </a:t>
            </a:r>
            <a:r>
              <a:rPr lang="hr-HR" sz="2000" b="1" dirty="0" err="1"/>
              <a:t>stimuli</a:t>
            </a:r>
            <a:r>
              <a:rPr lang="hr-HR" sz="2000" b="1" dirty="0"/>
              <a:t> </a:t>
            </a:r>
            <a:r>
              <a:rPr lang="hr-HR" sz="2000" b="1" dirty="0" err="1"/>
              <a:t>triggering</a:t>
            </a:r>
            <a:r>
              <a:rPr lang="hr-HR" sz="2000" b="1" dirty="0"/>
              <a:t> the </a:t>
            </a:r>
            <a:r>
              <a:rPr lang="hr-HR" sz="2000" b="1" dirty="0" err="1"/>
              <a:t>release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ACh</a:t>
            </a:r>
            <a:r>
              <a:rPr lang="hr-HR" sz="2000" b="1" dirty="0"/>
              <a:t> </a:t>
            </a:r>
            <a:r>
              <a:rPr lang="hr-HR" sz="2000" b="1" dirty="0" err="1"/>
              <a:t>within</a:t>
            </a:r>
            <a:r>
              <a:rPr lang="hr-HR" sz="2000" b="1" dirty="0"/>
              <a:t> the </a:t>
            </a:r>
            <a:r>
              <a:rPr lang="hr-HR" sz="2000" b="1" dirty="0" err="1"/>
              <a:t>cerebral</a:t>
            </a:r>
            <a:r>
              <a:rPr lang="hr-HR" sz="2000" b="1" dirty="0"/>
              <a:t> </a:t>
            </a:r>
            <a:r>
              <a:rPr lang="hr-HR" sz="2000" b="1" dirty="0" err="1"/>
              <a:t>cortex</a:t>
            </a:r>
            <a:r>
              <a:rPr lang="hr-HR" sz="2000" dirty="0"/>
              <a:t>, which </a:t>
            </a:r>
            <a:r>
              <a:rPr lang="hr-HR" sz="2000" dirty="0" err="1"/>
              <a:t>enhances</a:t>
            </a:r>
            <a:r>
              <a:rPr lang="hr-HR" sz="2000" dirty="0"/>
              <a:t> </a:t>
            </a:r>
            <a:r>
              <a:rPr lang="hr-HR" sz="2000" dirty="0" err="1"/>
              <a:t>responsiveness</a:t>
            </a:r>
            <a:r>
              <a:rPr lang="hr-HR" sz="2000" dirty="0"/>
              <a:t> (at </a:t>
            </a:r>
            <a:r>
              <a:rPr lang="hr-HR" sz="2000" dirty="0" err="1"/>
              <a:t>psychological</a:t>
            </a:r>
            <a:r>
              <a:rPr lang="hr-HR" sz="2000" dirty="0"/>
              <a:t> </a:t>
            </a:r>
            <a:r>
              <a:rPr lang="hr-HR" sz="2000" dirty="0" err="1"/>
              <a:t>level</a:t>
            </a:r>
            <a:r>
              <a:rPr lang="hr-HR" sz="2000" dirty="0"/>
              <a:t> </a:t>
            </a:r>
            <a:r>
              <a:rPr lang="hr-HR" sz="2000" dirty="0" err="1"/>
              <a:t>this</a:t>
            </a:r>
            <a:r>
              <a:rPr lang="hr-HR" sz="2000" dirty="0"/>
              <a:t> </a:t>
            </a:r>
            <a:r>
              <a:rPr lang="hr-HR" sz="2000" dirty="0" err="1"/>
              <a:t>corresponds</a:t>
            </a:r>
            <a:r>
              <a:rPr lang="hr-HR" sz="2000" dirty="0"/>
              <a:t> to </a:t>
            </a:r>
            <a:r>
              <a:rPr lang="hr-HR" sz="2000" dirty="0" err="1"/>
              <a:t>attention</a:t>
            </a:r>
            <a:r>
              <a:rPr lang="hr-HR" sz="2000" dirty="0"/>
              <a:t>) to </a:t>
            </a:r>
            <a:r>
              <a:rPr lang="hr-HR" sz="2000" dirty="0" err="1"/>
              <a:t>further</a:t>
            </a:r>
            <a:r>
              <a:rPr lang="hr-HR" sz="2000" dirty="0"/>
              <a:t> </a:t>
            </a:r>
            <a:r>
              <a:rPr lang="hr-HR" sz="2000" dirty="0" err="1"/>
              <a:t>excitatory</a:t>
            </a:r>
            <a:r>
              <a:rPr lang="hr-HR" sz="2000" dirty="0"/>
              <a:t> </a:t>
            </a:r>
            <a:r>
              <a:rPr lang="hr-HR" sz="2000" dirty="0" err="1"/>
              <a:t>inputs</a:t>
            </a:r>
            <a:r>
              <a:rPr lang="hr-HR" sz="2000" dirty="0"/>
              <a:t>.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 err="1"/>
              <a:t>These</a:t>
            </a:r>
            <a:r>
              <a:rPr lang="hr-HR" sz="2000" dirty="0"/>
              <a:t> </a:t>
            </a:r>
            <a:r>
              <a:rPr lang="hr-HR" sz="2000" dirty="0" err="1"/>
              <a:t>effects</a:t>
            </a:r>
            <a:r>
              <a:rPr lang="hr-HR" sz="2000" dirty="0"/>
              <a:t> are </a:t>
            </a:r>
            <a:r>
              <a:rPr lang="hr-HR" sz="2000" dirty="0" err="1"/>
              <a:t>mediated</a:t>
            </a:r>
            <a:r>
              <a:rPr lang="hr-HR" sz="2000" dirty="0"/>
              <a:t> </a:t>
            </a:r>
            <a:r>
              <a:rPr lang="hr-HR" sz="2000" dirty="0" err="1"/>
              <a:t>mainly</a:t>
            </a:r>
            <a:r>
              <a:rPr lang="hr-HR" sz="2000" dirty="0"/>
              <a:t> </a:t>
            </a:r>
            <a:r>
              <a:rPr lang="hr-HR" sz="2000" dirty="0" err="1"/>
              <a:t>by</a:t>
            </a:r>
            <a:r>
              <a:rPr lang="hr-HR" sz="2000" dirty="0"/>
              <a:t> the </a:t>
            </a:r>
            <a:r>
              <a:rPr lang="hr-HR" sz="2000" b="1" dirty="0" err="1"/>
              <a:t>muscarinic</a:t>
            </a:r>
            <a:r>
              <a:rPr lang="hr-HR" sz="2000" b="1" dirty="0"/>
              <a:t> M1</a:t>
            </a:r>
            <a:r>
              <a:rPr lang="hr-HR" sz="2000" dirty="0"/>
              <a:t> </a:t>
            </a:r>
            <a:r>
              <a:rPr lang="hr-HR" sz="2000" dirty="0" err="1"/>
              <a:t>receptors</a:t>
            </a:r>
            <a:r>
              <a:rPr lang="hr-HR" sz="2000" dirty="0"/>
              <a:t>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8640"/>
            <a:ext cx="4404742" cy="25071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992" y="1180628"/>
            <a:ext cx="1214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>
                <a:solidFill>
                  <a:srgbClr val="FF0000"/>
                </a:solidFill>
              </a:rPr>
              <a:t>stimulus</a:t>
            </a:r>
            <a:r>
              <a:rPr lang="hr-HR" sz="1400" dirty="0">
                <a:solidFill>
                  <a:srgbClr val="FF0000"/>
                </a:solidFill>
              </a:rPr>
              <a:t> </a:t>
            </a:r>
            <a:r>
              <a:rPr lang="hr-HR" sz="1400" dirty="0" err="1">
                <a:solidFill>
                  <a:srgbClr val="FF0000"/>
                </a:solidFill>
              </a:rPr>
              <a:t>detection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548680"/>
            <a:ext cx="1161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rgbClr val="FF0000"/>
                </a:solidFill>
              </a:rPr>
              <a:t>high-order</a:t>
            </a:r>
            <a:r>
              <a:rPr lang="hr-HR" sz="1200" dirty="0">
                <a:solidFill>
                  <a:srgbClr val="FF0000"/>
                </a:solidFill>
              </a:rPr>
              <a:t> </a:t>
            </a:r>
            <a:r>
              <a:rPr lang="hr-HR" sz="1200" dirty="0" err="1">
                <a:solidFill>
                  <a:srgbClr val="FF0000"/>
                </a:solidFill>
              </a:rPr>
              <a:t>perceptual</a:t>
            </a:r>
            <a:r>
              <a:rPr lang="hr-HR" sz="1200" dirty="0">
                <a:solidFill>
                  <a:srgbClr val="FF0000"/>
                </a:solidFill>
              </a:rPr>
              <a:t>          processing, </a:t>
            </a:r>
            <a:r>
              <a:rPr lang="hr-HR" sz="1200" dirty="0" err="1">
                <a:solidFill>
                  <a:srgbClr val="FF0000"/>
                </a:solidFill>
              </a:rPr>
              <a:t>modulated</a:t>
            </a:r>
            <a:r>
              <a:rPr lang="hr-HR" sz="1200" dirty="0">
                <a:solidFill>
                  <a:srgbClr val="FF0000"/>
                </a:solidFill>
              </a:rPr>
              <a:t>          </a:t>
            </a:r>
            <a:r>
              <a:rPr lang="hr-HR" sz="1200" dirty="0" err="1">
                <a:solidFill>
                  <a:srgbClr val="FF0000"/>
                </a:solidFill>
              </a:rPr>
              <a:t>by</a:t>
            </a:r>
            <a:r>
              <a:rPr lang="hr-HR" sz="1200" dirty="0">
                <a:solidFill>
                  <a:srgbClr val="FF0000"/>
                </a:solidFill>
              </a:rPr>
              <a:t> </a:t>
            </a:r>
            <a:r>
              <a:rPr lang="hr-HR" sz="1200" dirty="0" err="1">
                <a:solidFill>
                  <a:srgbClr val="FF0000"/>
                </a:solidFill>
              </a:rPr>
              <a:t>attention</a:t>
            </a:r>
            <a:endParaRPr lang="hr-HR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04248" y="160717"/>
            <a:ext cx="1853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err="1">
                <a:solidFill>
                  <a:srgbClr val="FF0000"/>
                </a:solidFill>
              </a:rPr>
              <a:t>cognitive</a:t>
            </a:r>
            <a:r>
              <a:rPr lang="hr-HR" sz="1200" dirty="0">
                <a:solidFill>
                  <a:srgbClr val="FF0000"/>
                </a:solidFill>
              </a:rPr>
              <a:t> </a:t>
            </a:r>
            <a:r>
              <a:rPr lang="hr-HR" sz="1200" dirty="0" err="1">
                <a:solidFill>
                  <a:srgbClr val="FF0000"/>
                </a:solidFill>
              </a:rPr>
              <a:t>and</a:t>
            </a:r>
            <a:r>
              <a:rPr lang="hr-HR" sz="1200" dirty="0">
                <a:solidFill>
                  <a:srgbClr val="FF0000"/>
                </a:solidFill>
              </a:rPr>
              <a:t> </a:t>
            </a:r>
            <a:r>
              <a:rPr lang="hr-HR" sz="1200" dirty="0" err="1">
                <a:solidFill>
                  <a:srgbClr val="FF0000"/>
                </a:solidFill>
              </a:rPr>
              <a:t>affective</a:t>
            </a:r>
            <a:r>
              <a:rPr lang="hr-HR" sz="1200" dirty="0">
                <a:solidFill>
                  <a:srgbClr val="FF0000"/>
                </a:solidFill>
              </a:rPr>
              <a:t>          processing </a:t>
            </a:r>
            <a:r>
              <a:rPr lang="hr-HR" sz="1200" dirty="0" err="1">
                <a:solidFill>
                  <a:srgbClr val="FF0000"/>
                </a:solidFill>
              </a:rPr>
              <a:t>of</a:t>
            </a:r>
            <a:r>
              <a:rPr lang="hr-HR" sz="1200" dirty="0">
                <a:solidFill>
                  <a:srgbClr val="FF0000"/>
                </a:solidFill>
              </a:rPr>
              <a:t> the </a:t>
            </a:r>
            <a:r>
              <a:rPr lang="hr-HR" sz="1200" dirty="0" err="1">
                <a:solidFill>
                  <a:srgbClr val="FF0000"/>
                </a:solidFill>
              </a:rPr>
              <a:t>stimulus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4" y="391549"/>
            <a:ext cx="1798320" cy="18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2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701378" cy="2233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085184"/>
            <a:ext cx="5688632" cy="1708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27" y="2215170"/>
            <a:ext cx="5288655" cy="2798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2305801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97 </a:t>
            </a:r>
            <a:r>
              <a:rPr lang="hr-HR" dirty="0" err="1"/>
              <a:t>subjects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51720" y="6029914"/>
            <a:ext cx="49685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16216" y="6309320"/>
            <a:ext cx="8640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35696" y="6525344"/>
            <a:ext cx="5400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80940" y="6793651"/>
            <a:ext cx="5760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962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8065353" cy="410445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35276" y="2348880"/>
            <a:ext cx="360040" cy="216024"/>
          </a:xfrm>
          <a:prstGeom prst="rightArrow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28367" y="2924944"/>
            <a:ext cx="360040" cy="216024"/>
          </a:xfrm>
          <a:prstGeom prst="rightArrow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14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90080"/>
            <a:ext cx="8385352" cy="5213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4538939" cy="200858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7350186">
            <a:off x="1410922" y="5000831"/>
            <a:ext cx="383416" cy="2880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2784755">
            <a:off x="1892675" y="4558595"/>
            <a:ext cx="266827" cy="2880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652634" y="1873702"/>
            <a:ext cx="2880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048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839346"/>
            <a:ext cx="3212912" cy="604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3" y="1443990"/>
            <a:ext cx="8986279" cy="46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89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3255284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2784755">
            <a:off x="1892676" y="1606266"/>
            <a:ext cx="266827" cy="2880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2784755">
            <a:off x="1964684" y="4063380"/>
            <a:ext cx="266827" cy="2880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2784755">
            <a:off x="2174209" y="6430803"/>
            <a:ext cx="266827" cy="2880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27107"/>
            <a:ext cx="4608512" cy="3041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4932"/>
            <a:ext cx="5652120" cy="1957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2492896"/>
            <a:ext cx="5472608" cy="7800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7245" y="12573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 err="1"/>
              <a:t>anterior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18573" y="2405340"/>
            <a:ext cx="194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 err="1"/>
              <a:t>intermediate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43598" y="4635168"/>
            <a:ext cx="1748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 err="1"/>
              <a:t>posterior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12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56021"/>
            <a:ext cx="9036496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The relatively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small magnocellular group of cholinergic neurons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located within the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rostrolateral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extension of the basal forebrain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was named and described as the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nucleus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subputaminalis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(NSP)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in the human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brain by Giuseppe Ayala in 1915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</a:t>
            </a:r>
            <a:r>
              <a:rPr lang="hr-HR" sz="1800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Ayala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G., </a:t>
            </a:r>
            <a:r>
              <a:rPr lang="hr-HR" sz="1800" i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Brain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, 1915)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.</a:t>
            </a:r>
            <a:endParaRPr lang="hr-HR" sz="1800" dirty="0">
              <a:solidFill>
                <a:schemeClr val="bg1">
                  <a:lumMod val="75000"/>
                  <a:alpha val="95000"/>
                </a:schemeClr>
              </a:solidFill>
            </a:endParaRPr>
          </a:p>
          <a:p>
            <a:pPr marL="0" indent="0">
              <a:buNone/>
            </a:pPr>
            <a:endParaRPr lang="hr-HR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Upon detailed analysis of the NSP in 33 normal subjects, we found the human NSP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projects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bg1">
                    <a:lumMod val="75000"/>
                  </a:schemeClr>
                </a:solidFill>
              </a:rPr>
              <a:t>through the external capsule towards the inferior frontal gyrus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cingulum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projects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amygdala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too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), which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strongly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suggests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connected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the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cortical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speech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area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involved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in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generation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P300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event-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related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potential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(Šimić G.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et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al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., </a:t>
            </a:r>
            <a:r>
              <a:rPr lang="hr-HR" sz="1800" i="1" dirty="0">
                <a:solidFill>
                  <a:schemeClr val="bg1">
                    <a:lumMod val="75000"/>
                  </a:schemeClr>
                </a:solidFill>
              </a:rPr>
              <a:t>Neuroscience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, 1999).</a:t>
            </a: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r>
              <a:rPr lang="hr-HR" sz="1800" dirty="0"/>
              <a:t>T</a:t>
            </a:r>
            <a:r>
              <a:rPr lang="en-GB" sz="1800" dirty="0"/>
              <a:t>he </a:t>
            </a:r>
            <a:r>
              <a:rPr lang="en-GB" sz="1800" b="1" dirty="0"/>
              <a:t>larger size of the NSP on </a:t>
            </a:r>
            <a:r>
              <a:rPr lang="en-GB" sz="1800" b="1" dirty="0">
                <a:solidFill>
                  <a:srgbClr val="FF0000"/>
                </a:solidFill>
              </a:rPr>
              <a:t>the left side</a:t>
            </a:r>
            <a:r>
              <a:rPr lang="hr-HR" sz="1800" b="1" dirty="0"/>
              <a:t> </a:t>
            </a:r>
            <a:r>
              <a:rPr lang="hr-HR" sz="1800" dirty="0"/>
              <a:t>(</a:t>
            </a:r>
            <a:r>
              <a:rPr lang="hr-HR" sz="1800" dirty="0" err="1"/>
              <a:t>an</a:t>
            </a:r>
            <a:r>
              <a:rPr lang="hr-HR" sz="1800" dirty="0"/>
              <a:t> </a:t>
            </a:r>
            <a:r>
              <a:rPr lang="hr-HR" sz="1800" dirty="0" err="1"/>
              <a:t>observation</a:t>
            </a:r>
            <a:r>
              <a:rPr lang="hr-HR" sz="1800" dirty="0"/>
              <a:t> that </a:t>
            </a:r>
            <a:r>
              <a:rPr lang="hr-HR" sz="1800" dirty="0" err="1"/>
              <a:t>still</a:t>
            </a:r>
            <a:r>
              <a:rPr lang="hr-HR" sz="1800" dirty="0"/>
              <a:t> </a:t>
            </a:r>
            <a:r>
              <a:rPr lang="hr-HR" sz="1800" dirty="0" err="1"/>
              <a:t>needs</a:t>
            </a:r>
            <a:r>
              <a:rPr lang="hr-HR" sz="1800" dirty="0"/>
              <a:t> a </a:t>
            </a:r>
            <a:r>
              <a:rPr lang="hr-HR" sz="1800" dirty="0" err="1"/>
              <a:t>quantitative</a:t>
            </a:r>
            <a:r>
              <a:rPr lang="hr-HR" sz="1800" dirty="0"/>
              <a:t> </a:t>
            </a:r>
            <a:r>
              <a:rPr lang="hr-HR" sz="1800" dirty="0" err="1"/>
              <a:t>confirmation</a:t>
            </a:r>
            <a:r>
              <a:rPr lang="hr-HR" sz="1800" dirty="0"/>
              <a:t>)</a:t>
            </a:r>
            <a:r>
              <a:rPr lang="en-GB" sz="1800" dirty="0"/>
              <a:t>, the </a:t>
            </a:r>
            <a:r>
              <a:rPr lang="en-GB" sz="1800" b="1" dirty="0">
                <a:solidFill>
                  <a:srgbClr val="FF0000"/>
                </a:solidFill>
              </a:rPr>
              <a:t>most protracted development</a:t>
            </a:r>
            <a:r>
              <a:rPr lang="en-GB" sz="1800" b="1" dirty="0"/>
              <a:t> among all magnocellular aggregations within the basal forebrain</a:t>
            </a:r>
            <a:r>
              <a:rPr lang="hr-HR" sz="1800" b="1" dirty="0"/>
              <a:t> </a:t>
            </a:r>
            <a:r>
              <a:rPr lang="hr-HR" sz="1800" dirty="0"/>
              <a:t>("albino </a:t>
            </a:r>
            <a:r>
              <a:rPr lang="hr-HR" sz="1800" dirty="0" err="1"/>
              <a:t>group</a:t>
            </a:r>
            <a:r>
              <a:rPr lang="hr-HR" sz="1800" dirty="0"/>
              <a:t>", Kračun </a:t>
            </a:r>
            <a:r>
              <a:rPr lang="hr-HR" sz="1800" dirty="0" err="1"/>
              <a:t>and</a:t>
            </a:r>
            <a:r>
              <a:rPr lang="hr-HR" sz="1800" dirty="0"/>
              <a:t> </a:t>
            </a:r>
            <a:r>
              <a:rPr lang="hr-HR" sz="1800" dirty="0" err="1"/>
              <a:t>Rösner</a:t>
            </a:r>
            <a:r>
              <a:rPr lang="hr-HR" sz="1800" dirty="0"/>
              <a:t>, 1986) </a:t>
            </a:r>
            <a:r>
              <a:rPr lang="hr-HR" sz="1800" dirty="0" err="1"/>
              <a:t>and</a:t>
            </a:r>
            <a:r>
              <a:rPr lang="hr-HR" sz="1800" dirty="0"/>
              <a:t> the </a:t>
            </a:r>
            <a:r>
              <a:rPr lang="hr-HR" sz="1800" dirty="0" err="1"/>
              <a:t>fact</a:t>
            </a:r>
            <a:r>
              <a:rPr lang="hr-HR" sz="1800" dirty="0"/>
              <a:t> that </a:t>
            </a:r>
            <a:r>
              <a:rPr lang="hr-HR" sz="1800" b="1" dirty="0" err="1"/>
              <a:t>anterointermediate</a:t>
            </a:r>
            <a:r>
              <a:rPr lang="hr-HR" sz="1800" b="1" dirty="0"/>
              <a:t> </a:t>
            </a:r>
            <a:r>
              <a:rPr lang="hr-HR" sz="1800" b="1" dirty="0" err="1"/>
              <a:t>and</a:t>
            </a:r>
            <a:r>
              <a:rPr lang="hr-HR" sz="1800" b="1" dirty="0"/>
              <a:t> </a:t>
            </a:r>
            <a:r>
              <a:rPr lang="hr-HR" sz="1800" b="1" dirty="0" err="1"/>
              <a:t>rostral</a:t>
            </a:r>
            <a:r>
              <a:rPr lang="hr-HR" sz="1800" b="1" dirty="0"/>
              <a:t> </a:t>
            </a:r>
            <a:r>
              <a:rPr lang="hr-HR" sz="1800" b="1" dirty="0" err="1"/>
              <a:t>parts</a:t>
            </a:r>
            <a:r>
              <a:rPr lang="hr-HR" sz="1800" b="1" dirty="0"/>
              <a:t> </a:t>
            </a:r>
            <a:r>
              <a:rPr lang="hr-HR" sz="1800" b="1" dirty="0" err="1"/>
              <a:t>of</a:t>
            </a:r>
            <a:r>
              <a:rPr lang="hr-HR" sz="1800" b="1" dirty="0"/>
              <a:t> NSP are </a:t>
            </a:r>
            <a:r>
              <a:rPr lang="hr-HR" sz="1800" b="1" dirty="0" err="1">
                <a:solidFill>
                  <a:srgbClr val="FF0000"/>
                </a:solidFill>
              </a:rPr>
              <a:t>usually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negligible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or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missing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in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monkeys</a:t>
            </a:r>
            <a:r>
              <a:rPr lang="hr-HR" sz="1800" dirty="0"/>
              <a:t> (</a:t>
            </a:r>
            <a:r>
              <a:rPr lang="hr-HR" sz="1800" dirty="0" err="1"/>
              <a:t>Rhaganti</a:t>
            </a:r>
            <a:r>
              <a:rPr lang="hr-HR" sz="1800" dirty="0"/>
              <a:t> M.A., Šimić G., </a:t>
            </a:r>
            <a:r>
              <a:rPr lang="hr-HR" sz="1800" dirty="0" err="1"/>
              <a:t>et</a:t>
            </a:r>
            <a:r>
              <a:rPr lang="hr-HR" sz="1800" dirty="0"/>
              <a:t> </a:t>
            </a:r>
            <a:r>
              <a:rPr lang="hr-HR" sz="1800" dirty="0" err="1"/>
              <a:t>al</a:t>
            </a:r>
            <a:r>
              <a:rPr lang="hr-HR" sz="1800" dirty="0"/>
              <a:t>., 2011) </a:t>
            </a:r>
            <a:r>
              <a:rPr lang="hr-HR" sz="1800" dirty="0" err="1"/>
              <a:t>indicates</a:t>
            </a:r>
            <a:r>
              <a:rPr lang="hr-HR" sz="1800" dirty="0"/>
              <a:t> that </a:t>
            </a:r>
            <a:r>
              <a:rPr lang="hr-HR" sz="1800" dirty="0" err="1"/>
              <a:t>these</a:t>
            </a:r>
            <a:r>
              <a:rPr lang="hr-HR" sz="1800" dirty="0"/>
              <a:t> </a:t>
            </a:r>
            <a:r>
              <a:rPr lang="hr-HR" sz="1800" dirty="0" err="1"/>
              <a:t>neurons</a:t>
            </a:r>
            <a:r>
              <a:rPr lang="hr-HR" sz="1800" dirty="0"/>
              <a:t> are human </a:t>
            </a:r>
            <a:r>
              <a:rPr lang="hr-HR" sz="1800" dirty="0" err="1"/>
              <a:t>specific</a:t>
            </a:r>
            <a:r>
              <a:rPr lang="hr-HR" sz="1800" dirty="0"/>
              <a:t>.</a:t>
            </a: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1520" y="1340768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1520" y="2852936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1520" y="4653136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520" y="2806806"/>
            <a:ext cx="7883396" cy="504056"/>
          </a:xfrm>
        </p:spPr>
        <p:txBody>
          <a:bodyPr>
            <a:noAutofit/>
          </a:bodyPr>
          <a:lstStyle/>
          <a:p>
            <a:r>
              <a:rPr lang="hr-HR" sz="3600" b="1" dirty="0"/>
              <a:t>Ad</a:t>
            </a:r>
            <a:r>
              <a:rPr lang="hr-HR" sz="3600" b="1"/>
              <a:t>. </a:t>
            </a:r>
            <a:r>
              <a:rPr lang="hr-HR" sz="3600" b="1" dirty="0"/>
              <a:t>3.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96523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5998341" cy="4824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33308"/>
            <a:ext cx="6408712" cy="1441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6276" y="2492896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 err="1"/>
              <a:t>anterior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79346" y="3784394"/>
            <a:ext cx="20646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 err="1"/>
              <a:t>intermediate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2780" y="5157192"/>
            <a:ext cx="20646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 err="1"/>
              <a:t>posterior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9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23528" y="1067895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Based</a:t>
            </a:r>
            <a:r>
              <a:rPr lang="hr-HR" sz="2800" dirty="0"/>
              <a:t> on the </a:t>
            </a:r>
            <a:r>
              <a:rPr lang="hr-HR" sz="2800" dirty="0" err="1"/>
              <a:t>topographical</a:t>
            </a:r>
            <a:r>
              <a:rPr lang="hr-HR" sz="2800" dirty="0"/>
              <a:t> </a:t>
            </a:r>
            <a:r>
              <a:rPr lang="hr-HR" sz="2800" dirty="0" err="1"/>
              <a:t>distribution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ChAT-ir</a:t>
            </a:r>
            <a:r>
              <a:rPr lang="hr-HR" sz="2800" dirty="0"/>
              <a:t> </a:t>
            </a:r>
            <a:r>
              <a:rPr lang="hr-HR" sz="2800" dirty="0" err="1"/>
              <a:t>bodies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the </a:t>
            </a:r>
            <a:r>
              <a:rPr lang="hr-HR" sz="2800" dirty="0" err="1"/>
              <a:t>rhesus</a:t>
            </a:r>
            <a:r>
              <a:rPr lang="hr-HR" sz="2800" dirty="0"/>
              <a:t> </a:t>
            </a:r>
            <a:r>
              <a:rPr lang="hr-HR" sz="2800" dirty="0" err="1"/>
              <a:t>macaque</a:t>
            </a:r>
            <a:r>
              <a:rPr lang="hr-HR" sz="2800" dirty="0"/>
              <a:t> </a:t>
            </a:r>
            <a:r>
              <a:rPr lang="hr-HR" sz="2800" dirty="0" err="1"/>
              <a:t>brain</a:t>
            </a:r>
            <a:r>
              <a:rPr lang="hr-HR" sz="2800" dirty="0"/>
              <a:t>, a </a:t>
            </a:r>
            <a:r>
              <a:rPr lang="hr-HR" sz="2800" dirty="0" err="1"/>
              <a:t>nomenclature</a:t>
            </a:r>
            <a:r>
              <a:rPr lang="hr-HR" sz="2800" dirty="0"/>
              <a:t> </a:t>
            </a:r>
            <a:r>
              <a:rPr lang="hr-HR" sz="2800" dirty="0" err="1"/>
              <a:t>proposed</a:t>
            </a:r>
            <a:r>
              <a:rPr lang="hr-HR" sz="2800" dirty="0"/>
              <a:t> </a:t>
            </a:r>
            <a:r>
              <a:rPr lang="hr-HR" sz="2800" dirty="0" err="1"/>
              <a:t>by</a:t>
            </a:r>
            <a:r>
              <a:rPr lang="hr-HR" sz="2800" dirty="0"/>
              <a:t> </a:t>
            </a:r>
            <a:r>
              <a:rPr lang="hr-HR" sz="2800" dirty="0" err="1"/>
              <a:t>Mesulam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colleagues</a:t>
            </a:r>
            <a:r>
              <a:rPr lang="hr-HR" sz="2800" dirty="0"/>
              <a:t> </a:t>
            </a:r>
            <a:r>
              <a:rPr lang="hr-HR" sz="2800" dirty="0" err="1"/>
              <a:t>was</a:t>
            </a:r>
            <a:r>
              <a:rPr lang="hr-HR" sz="2800" dirty="0"/>
              <a:t> </a:t>
            </a:r>
            <a:r>
              <a:rPr lang="hr-HR" sz="2800" dirty="0" err="1"/>
              <a:t>proposed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1983. </a:t>
            </a:r>
            <a:r>
              <a:rPr lang="hr-HR" sz="2800" dirty="0" err="1"/>
              <a:t>Although</a:t>
            </a:r>
            <a:r>
              <a:rPr lang="hr-HR" sz="2800" dirty="0"/>
              <a:t> the human NBM is </a:t>
            </a:r>
            <a:r>
              <a:rPr lang="hr-HR" sz="2800" dirty="0" err="1"/>
              <a:t>much</a:t>
            </a:r>
            <a:r>
              <a:rPr lang="hr-HR" sz="2800" dirty="0"/>
              <a:t> </a:t>
            </a:r>
            <a:r>
              <a:rPr lang="hr-HR" sz="2800" dirty="0" err="1"/>
              <a:t>larger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more complex, the same </a:t>
            </a:r>
            <a:r>
              <a:rPr lang="hr-HR" sz="2800" dirty="0" err="1"/>
              <a:t>terminology</a:t>
            </a:r>
            <a:r>
              <a:rPr lang="hr-HR" sz="2800" dirty="0"/>
              <a:t> </a:t>
            </a:r>
            <a:r>
              <a:rPr lang="hr-HR" sz="2800" dirty="0" err="1"/>
              <a:t>has</a:t>
            </a:r>
            <a:r>
              <a:rPr lang="hr-HR" sz="2800" dirty="0"/>
              <a:t> </a:t>
            </a:r>
            <a:r>
              <a:rPr lang="hr-HR" sz="2800" dirty="0" err="1"/>
              <a:t>been</a:t>
            </a:r>
            <a:r>
              <a:rPr lang="hr-HR" sz="2800" dirty="0"/>
              <a:t> </a:t>
            </a:r>
            <a:r>
              <a:rPr lang="hr-HR" sz="2800" dirty="0" err="1"/>
              <a:t>adopted</a:t>
            </a:r>
            <a:r>
              <a:rPr lang="hr-HR" sz="2800" dirty="0"/>
              <a:t> for human </a:t>
            </a:r>
            <a:r>
              <a:rPr lang="hr-HR" sz="2800" dirty="0" err="1"/>
              <a:t>brain</a:t>
            </a:r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hr-HR" dirty="0" err="1"/>
              <a:t>Cholinergic</a:t>
            </a:r>
            <a:r>
              <a:rPr lang="hr-HR" dirty="0"/>
              <a:t> system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653136"/>
            <a:ext cx="619268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07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5998341" cy="4824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6276" y="2924944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anterior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9346" y="4216442"/>
            <a:ext cx="20646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intermediate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2780" y="5589240"/>
            <a:ext cx="20646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posterior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 rot="14812750" flipV="1">
            <a:off x="1376786" y="3244194"/>
            <a:ext cx="1579998" cy="558677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6787250" flipH="1" flipV="1">
            <a:off x="4864196" y="3219620"/>
            <a:ext cx="1526557" cy="558677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4444569">
            <a:off x="1231430" y="1434592"/>
            <a:ext cx="1296144" cy="2693291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234" y="116588"/>
            <a:ext cx="839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Most </a:t>
            </a:r>
            <a:r>
              <a:rPr lang="hr-HR" dirty="0" err="1"/>
              <a:t>carnivores</a:t>
            </a:r>
            <a:r>
              <a:rPr lang="hr-HR" dirty="0"/>
              <a:t> </a:t>
            </a:r>
            <a:r>
              <a:rPr lang="hr-HR" dirty="0" err="1"/>
              <a:t>have</a:t>
            </a:r>
            <a:r>
              <a:rPr lang="hr-HR" dirty="0"/>
              <a:t> a </a:t>
            </a:r>
            <a:r>
              <a:rPr lang="hr-HR" dirty="0" err="1"/>
              <a:t>moderately</a:t>
            </a:r>
            <a:r>
              <a:rPr lang="hr-HR" dirty="0"/>
              <a:t> </a:t>
            </a:r>
            <a:r>
              <a:rPr lang="hr-HR" dirty="0" err="1"/>
              <a:t>developed</a:t>
            </a:r>
            <a:r>
              <a:rPr lang="hr-HR" dirty="0"/>
              <a:t> NB </a:t>
            </a:r>
            <a:r>
              <a:rPr lang="hr-HR" dirty="0" err="1"/>
              <a:t>with</a:t>
            </a:r>
            <a:r>
              <a:rPr lang="hr-HR" dirty="0"/>
              <a:t> a </a:t>
            </a:r>
            <a:r>
              <a:rPr lang="hr-HR" dirty="0" err="1"/>
              <a:t>better</a:t>
            </a:r>
            <a:r>
              <a:rPr lang="hr-HR" dirty="0"/>
              <a:t> </a:t>
            </a:r>
            <a:r>
              <a:rPr lang="hr-HR" dirty="0" err="1"/>
              <a:t>expression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its</a:t>
            </a:r>
            <a:r>
              <a:rPr lang="hr-HR" dirty="0"/>
              <a:t> </a:t>
            </a:r>
            <a:r>
              <a:rPr lang="hr-HR" dirty="0" err="1"/>
              <a:t>medial</a:t>
            </a:r>
            <a:r>
              <a:rPr lang="hr-HR" dirty="0"/>
              <a:t> </a:t>
            </a:r>
            <a:r>
              <a:rPr lang="hr-HR" dirty="0" err="1"/>
              <a:t>division</a:t>
            </a:r>
            <a:r>
              <a:rPr lang="hr-HR" dirty="0"/>
              <a:t>, </a:t>
            </a:r>
            <a:r>
              <a:rPr lang="hr-HR" dirty="0" err="1"/>
              <a:t>while</a:t>
            </a:r>
            <a:r>
              <a:rPr lang="hr-HR" dirty="0"/>
              <a:t> </a:t>
            </a:r>
            <a:r>
              <a:rPr lang="hr-HR" dirty="0" err="1"/>
              <a:t>rodents</a:t>
            </a:r>
            <a:r>
              <a:rPr lang="hr-HR" dirty="0"/>
              <a:t>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only</a:t>
            </a:r>
            <a:r>
              <a:rPr lang="hr-HR" dirty="0"/>
              <a:t> </a:t>
            </a:r>
            <a:r>
              <a:rPr lang="hr-HR" dirty="0" err="1"/>
              <a:t>medial</a:t>
            </a:r>
            <a:r>
              <a:rPr lang="hr-HR" dirty="0"/>
              <a:t>, sub-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peripallidal</a:t>
            </a:r>
            <a:r>
              <a:rPr lang="hr-HR" dirty="0"/>
              <a:t> </a:t>
            </a:r>
            <a:r>
              <a:rPr lang="hr-HR" dirty="0" err="1"/>
              <a:t>equivalents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the NB.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01513" y="762919"/>
            <a:ext cx="44349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The </a:t>
            </a:r>
            <a:r>
              <a:rPr lang="hr-HR" sz="1400" dirty="0" err="1"/>
              <a:t>corresponding</a:t>
            </a:r>
            <a:r>
              <a:rPr lang="hr-HR" sz="1400" dirty="0"/>
              <a:t> </a:t>
            </a:r>
            <a:r>
              <a:rPr lang="hr-HR" sz="1400" dirty="0" err="1"/>
              <a:t>speech</a:t>
            </a:r>
            <a:r>
              <a:rPr lang="hr-HR" sz="1400" dirty="0"/>
              <a:t> </a:t>
            </a:r>
            <a:r>
              <a:rPr lang="hr-HR" sz="1400" dirty="0" err="1"/>
              <a:t>production</a:t>
            </a:r>
            <a:r>
              <a:rPr lang="hr-HR" sz="1400" dirty="0"/>
              <a:t> </a:t>
            </a:r>
            <a:r>
              <a:rPr lang="hr-HR" sz="1400" dirty="0" err="1"/>
              <a:t>region</a:t>
            </a:r>
            <a:r>
              <a:rPr lang="hr-HR" sz="1400" dirty="0"/>
              <a:t> </a:t>
            </a:r>
            <a:r>
              <a:rPr lang="hr-HR" sz="1400" dirty="0" err="1"/>
              <a:t>in</a:t>
            </a:r>
            <a:r>
              <a:rPr lang="hr-HR" sz="1400" dirty="0"/>
              <a:t> the </a:t>
            </a:r>
            <a:r>
              <a:rPr lang="hr-HR" sz="1400" dirty="0" err="1"/>
              <a:t>right</a:t>
            </a:r>
            <a:r>
              <a:rPr lang="hr-HR" sz="1400" dirty="0"/>
              <a:t> (</a:t>
            </a:r>
            <a:r>
              <a:rPr lang="hr-HR" sz="1400" dirty="0" err="1"/>
              <a:t>non-dominant</a:t>
            </a:r>
            <a:r>
              <a:rPr lang="hr-HR" sz="1400" dirty="0"/>
              <a:t>) </a:t>
            </a:r>
            <a:r>
              <a:rPr lang="hr-HR" sz="1400" dirty="0" err="1"/>
              <a:t>hemisphere</a:t>
            </a:r>
            <a:r>
              <a:rPr lang="hr-HR" sz="1400" dirty="0"/>
              <a:t> </a:t>
            </a:r>
            <a:r>
              <a:rPr lang="hr-HR" sz="1400" dirty="0" err="1"/>
              <a:t>has</a:t>
            </a:r>
            <a:r>
              <a:rPr lang="hr-HR" sz="1400" dirty="0"/>
              <a:t> </a:t>
            </a:r>
            <a:r>
              <a:rPr lang="hr-HR" sz="1400" dirty="0" err="1"/>
              <a:t>also</a:t>
            </a:r>
            <a:r>
              <a:rPr lang="hr-HR" sz="1400" dirty="0"/>
              <a:t> </a:t>
            </a:r>
            <a:r>
              <a:rPr lang="hr-HR" sz="1400" dirty="0" err="1"/>
              <a:t>roles</a:t>
            </a:r>
            <a:r>
              <a:rPr lang="hr-HR" sz="1400" dirty="0"/>
              <a:t> </a:t>
            </a:r>
            <a:r>
              <a:rPr lang="hr-HR" sz="1400" dirty="0" err="1"/>
              <a:t>in</a:t>
            </a:r>
            <a:r>
              <a:rPr lang="hr-HR" sz="1400" dirty="0"/>
              <a:t> </a:t>
            </a:r>
            <a:r>
              <a:rPr lang="hr-HR" sz="1400" dirty="0" err="1"/>
              <a:t>linguistic</a:t>
            </a:r>
            <a:r>
              <a:rPr lang="hr-HR" sz="1400" dirty="0"/>
              <a:t> </a:t>
            </a:r>
            <a:r>
              <a:rPr lang="hr-HR" sz="1400" dirty="0" err="1"/>
              <a:t>abilities</a:t>
            </a:r>
            <a:r>
              <a:rPr lang="hr-HR" sz="1400" dirty="0"/>
              <a:t>: p</a:t>
            </a:r>
            <a:r>
              <a:rPr lang="en-GB" sz="1400" dirty="0" err="1"/>
              <a:t>atients</a:t>
            </a:r>
            <a:r>
              <a:rPr lang="en-GB" sz="1400" dirty="0"/>
              <a:t> with right hemisphere disease </a:t>
            </a:r>
            <a:r>
              <a:rPr lang="hr-HR" sz="1400" dirty="0" err="1"/>
              <a:t>may</a:t>
            </a:r>
            <a:r>
              <a:rPr lang="hr-HR" sz="1400" dirty="0"/>
              <a:t> </a:t>
            </a:r>
            <a:r>
              <a:rPr lang="hr-HR" sz="1400" dirty="0" err="1"/>
              <a:t>have</a:t>
            </a:r>
            <a:r>
              <a:rPr lang="hr-HR" sz="1400" dirty="0"/>
              <a:t> </a:t>
            </a:r>
            <a:r>
              <a:rPr lang="hr-HR" sz="1400" b="1" dirty="0" err="1"/>
              <a:t>dysprosody</a:t>
            </a:r>
            <a:r>
              <a:rPr lang="hr-HR" sz="1400" b="1" dirty="0"/>
              <a:t> - </a:t>
            </a:r>
            <a:r>
              <a:rPr lang="en-GB" sz="1400" dirty="0"/>
              <a:t>sound flat in their intonation</a:t>
            </a:r>
            <a:r>
              <a:rPr lang="hr-HR" sz="1400" dirty="0"/>
              <a:t> </a:t>
            </a:r>
            <a:r>
              <a:rPr lang="hr-HR" sz="1400" dirty="0" err="1"/>
              <a:t>due</a:t>
            </a:r>
            <a:r>
              <a:rPr lang="hr-HR" sz="1400" dirty="0"/>
              <a:t> to </a:t>
            </a:r>
            <a:r>
              <a:rPr lang="hr-HR" sz="1400" dirty="0" err="1"/>
              <a:t>absence</a:t>
            </a:r>
            <a:r>
              <a:rPr lang="hr-HR" sz="1400" dirty="0"/>
              <a:t>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rhythm</a:t>
            </a:r>
            <a:r>
              <a:rPr lang="hr-HR" sz="1400" dirty="0"/>
              <a:t>, </a:t>
            </a:r>
            <a:r>
              <a:rPr lang="hr-HR" sz="1400" dirty="0" err="1"/>
              <a:t>accent</a:t>
            </a:r>
            <a:r>
              <a:rPr lang="hr-HR" sz="1400" dirty="0"/>
              <a:t>, </a:t>
            </a:r>
            <a:r>
              <a:rPr lang="hr-HR" sz="1400" dirty="0" err="1"/>
              <a:t>melody</a:t>
            </a:r>
            <a:r>
              <a:rPr lang="hr-HR" sz="1400" dirty="0"/>
              <a:t>, </a:t>
            </a:r>
            <a:r>
              <a:rPr lang="hr-HR" sz="1400" dirty="0" err="1"/>
              <a:t>vocal</a:t>
            </a:r>
            <a:r>
              <a:rPr lang="hr-HR" sz="1400" dirty="0"/>
              <a:t> </a:t>
            </a:r>
            <a:r>
              <a:rPr lang="hr-HR" sz="1400" dirty="0" err="1"/>
              <a:t>quality</a:t>
            </a:r>
            <a:r>
              <a:rPr lang="hr-HR" sz="1400" dirty="0"/>
              <a:t>, </a:t>
            </a:r>
            <a:r>
              <a:rPr lang="hr-HR" sz="1400" dirty="0" err="1"/>
              <a:t>etc</a:t>
            </a:r>
            <a:r>
              <a:rPr lang="hr-HR" sz="1400" dirty="0"/>
              <a:t>. </a:t>
            </a:r>
            <a:r>
              <a:rPr lang="en-GB" sz="1400" dirty="0"/>
              <a:t>and may fail to comprehend emotional nuances, irony, sarcasm, and </a:t>
            </a:r>
            <a:r>
              <a:rPr lang="en-GB" sz="1400" dirty="0" err="1"/>
              <a:t>humor</a:t>
            </a:r>
            <a:r>
              <a:rPr lang="en-GB" sz="1400" dirty="0"/>
              <a:t> in the speech of others.</a:t>
            </a:r>
            <a:r>
              <a:rPr lang="hr-HR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6823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19" y="1438677"/>
            <a:ext cx="5905500" cy="5402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49" y="0"/>
            <a:ext cx="7671539" cy="1013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744" y="1017936"/>
            <a:ext cx="208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HUMAN NSP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9576" y="1013793"/>
            <a:ext cx="2807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CHIMPANZEE NSP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02084" y="1013793"/>
            <a:ext cx="0" cy="582746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8097" y="21328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anterior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3059" y="3955301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intermediate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38" y="566485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posterior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495" y="1124744"/>
            <a:ext cx="2154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23 </a:t>
            </a:r>
            <a:r>
              <a:rPr lang="hr-HR" sz="1400" b="1" dirty="0" err="1"/>
              <a:t>individual</a:t>
            </a:r>
            <a:r>
              <a:rPr lang="hr-HR" sz="1400" b="1" dirty="0"/>
              <a:t> </a:t>
            </a:r>
            <a:r>
              <a:rPr lang="hr-HR" sz="1400" b="1" dirty="0" err="1"/>
              <a:t>brains</a:t>
            </a:r>
            <a:r>
              <a:rPr lang="hr-HR" sz="1400" b="1" dirty="0"/>
              <a:t> from 12 </a:t>
            </a:r>
            <a:r>
              <a:rPr lang="hr-HR" sz="1400" b="1" dirty="0" err="1"/>
              <a:t>anthropoid</a:t>
            </a:r>
            <a:r>
              <a:rPr lang="hr-HR" sz="1400" b="1" dirty="0"/>
              <a:t> </a:t>
            </a:r>
            <a:r>
              <a:rPr lang="hr-HR" sz="1400" b="1" dirty="0" err="1"/>
              <a:t>species</a:t>
            </a:r>
            <a:endParaRPr lang="hr-HR" sz="1400" b="1" dirty="0"/>
          </a:p>
          <a:p>
            <a:r>
              <a:rPr lang="hr-HR" sz="1400" b="1" dirty="0" err="1"/>
              <a:t>ChAT-ihc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49041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65" y="0"/>
            <a:ext cx="550164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9813" y="653384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anterior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63917" y="6533841"/>
            <a:ext cx="178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posterior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9973" y="1772816"/>
            <a:ext cx="189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intermediate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819973" y="94320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92181" y="94320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1331"/>
            <a:ext cx="2091336" cy="1585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2091336" cy="19699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3095"/>
            <a:ext cx="2091336" cy="24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22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45" y="0"/>
            <a:ext cx="557117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552" y="64886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anterior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36296" y="649081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posterior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6016" y="6508884"/>
            <a:ext cx="189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intermediate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1865659" cy="1838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33458"/>
            <a:ext cx="1865659" cy="1615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712812"/>
            <a:ext cx="1863748" cy="174052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644008" y="188640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88224" y="188640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858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96" y="30480"/>
            <a:ext cx="6080760" cy="6797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1560" y="64886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anterior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3448" y="6508884"/>
            <a:ext cx="189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intermediate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01436" y="65088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posterior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0" y="188640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71909" y="158160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0" y="195908"/>
            <a:ext cx="1152128" cy="2081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9" y="2691154"/>
            <a:ext cx="1157039" cy="1673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4" y="4581128"/>
            <a:ext cx="1161744" cy="20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43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46" y="0"/>
            <a:ext cx="612858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3077"/>
            <a:ext cx="1800200" cy="144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646"/>
            <a:ext cx="1800200" cy="1505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4" y="4577533"/>
            <a:ext cx="1797124" cy="223584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283968" y="188640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44208" y="144016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43807" y="65253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anterior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54187" y="650700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posterior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3112" y="6525344"/>
            <a:ext cx="189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intermediate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50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87" y="3296444"/>
            <a:ext cx="6678760" cy="3300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44" y="476672"/>
            <a:ext cx="6307773" cy="2964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2195" y="2286397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NSP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16696" y="502309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NSP</a:t>
            </a:r>
            <a:endParaRPr lang="en-US" sz="14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635896" y="106936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796136" y="188640"/>
            <a:ext cx="0" cy="666936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68703" y="6406964"/>
            <a:ext cx="189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intermediate</a:t>
            </a:r>
            <a:r>
              <a:rPr lang="hr-HR" dirty="0"/>
              <a:t> </a:t>
            </a:r>
            <a:r>
              <a:rPr lang="hr-HR" dirty="0" err="1"/>
              <a:t>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0042" y="64069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anterior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5312" y="64069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posterior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47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464496" cy="3660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27" y="1405783"/>
            <a:ext cx="4464577" cy="3761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7671539" cy="101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544" y="5254643"/>
            <a:ext cx="8882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We</a:t>
            </a:r>
            <a:r>
              <a:rPr lang="hr-HR" dirty="0"/>
              <a:t> </a:t>
            </a:r>
            <a:r>
              <a:rPr lang="hr-HR" dirty="0" err="1"/>
              <a:t>concluded</a:t>
            </a:r>
            <a:r>
              <a:rPr lang="hr-HR" dirty="0"/>
              <a:t> that </a:t>
            </a:r>
            <a:r>
              <a:rPr lang="hr-HR" dirty="0" err="1"/>
              <a:t>many</a:t>
            </a:r>
            <a:r>
              <a:rPr lang="hr-HR" dirty="0"/>
              <a:t> </a:t>
            </a:r>
            <a:r>
              <a:rPr lang="hr-HR" b="1" dirty="0" err="1"/>
              <a:t>monkeys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a </a:t>
            </a:r>
            <a:r>
              <a:rPr lang="hr-HR" b="1" dirty="0" err="1"/>
              <a:t>prominent</a:t>
            </a:r>
            <a:r>
              <a:rPr lang="hr-HR" b="1" dirty="0"/>
              <a:t> NB complex, but </a:t>
            </a:r>
            <a:r>
              <a:rPr lang="hr-HR" b="1" dirty="0" err="1"/>
              <a:t>lack</a:t>
            </a:r>
            <a:r>
              <a:rPr lang="hr-HR" b="1" dirty="0"/>
              <a:t> a </a:t>
            </a:r>
            <a:r>
              <a:rPr lang="hr-HR" b="1" dirty="0" err="1"/>
              <a:t>developed</a:t>
            </a:r>
            <a:r>
              <a:rPr lang="hr-HR" b="1" dirty="0"/>
              <a:t> NSP</a:t>
            </a:r>
            <a:r>
              <a:rPr lang="hr-HR" dirty="0"/>
              <a:t>.</a:t>
            </a:r>
          </a:p>
          <a:p>
            <a:endParaRPr lang="hr-HR" dirty="0"/>
          </a:p>
          <a:p>
            <a:r>
              <a:rPr lang="hr-HR" dirty="0"/>
              <a:t>		</a:t>
            </a:r>
            <a:r>
              <a:rPr lang="hr-HR" dirty="0" err="1"/>
              <a:t>Only</a:t>
            </a:r>
            <a:r>
              <a:rPr lang="hr-HR" dirty="0"/>
              <a:t> some </a:t>
            </a:r>
            <a:r>
              <a:rPr lang="hr-HR" dirty="0" err="1"/>
              <a:t>anthropoid</a:t>
            </a:r>
            <a:r>
              <a:rPr lang="hr-HR" dirty="0"/>
              <a:t> </a:t>
            </a:r>
            <a:r>
              <a:rPr lang="hr-HR" dirty="0" err="1"/>
              <a:t>monkeys</a:t>
            </a:r>
            <a:r>
              <a:rPr lang="hr-HR" dirty="0"/>
              <a:t>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all</a:t>
            </a:r>
            <a:r>
              <a:rPr lang="hr-HR" dirty="0"/>
              <a:t> </a:t>
            </a:r>
            <a:r>
              <a:rPr lang="hr-HR" dirty="0" err="1"/>
              <a:t>subdivisions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the NB complex. 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			</a:t>
            </a:r>
            <a:r>
              <a:rPr lang="hr-HR" b="1" dirty="0" err="1">
                <a:solidFill>
                  <a:srgbClr val="FF0000"/>
                </a:solidFill>
              </a:rPr>
              <a:t>Only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chimpanzees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have</a:t>
            </a:r>
            <a:r>
              <a:rPr lang="hr-HR" b="1" dirty="0">
                <a:solidFill>
                  <a:srgbClr val="FF0000"/>
                </a:solidFill>
              </a:rPr>
              <a:t> a </a:t>
            </a:r>
            <a:r>
              <a:rPr lang="hr-HR" b="1" dirty="0" err="1">
                <a:solidFill>
                  <a:srgbClr val="FF0000"/>
                </a:solidFill>
              </a:rPr>
              <a:t>very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small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number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of</a:t>
            </a:r>
            <a:r>
              <a:rPr lang="hr-HR" b="1" dirty="0">
                <a:solidFill>
                  <a:srgbClr val="FF0000"/>
                </a:solidFill>
              </a:rPr>
              <a:t> NSP </a:t>
            </a:r>
            <a:r>
              <a:rPr lang="hr-HR" b="1" dirty="0" err="1">
                <a:solidFill>
                  <a:srgbClr val="FF0000"/>
                </a:solidFill>
              </a:rPr>
              <a:t>neurons</a:t>
            </a:r>
            <a:r>
              <a:rPr lang="hr-HR" b="1" dirty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10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70" y="2204864"/>
            <a:ext cx="3660636" cy="3226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280920" cy="1427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5620093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Human, 15 </a:t>
            </a:r>
            <a:r>
              <a:rPr lang="hr-HR" dirty="0" err="1"/>
              <a:t>w.g</a:t>
            </a:r>
            <a:r>
              <a:rPr lang="hr-HR" dirty="0"/>
              <a:t>. "albino </a:t>
            </a:r>
            <a:r>
              <a:rPr lang="hr-HR" dirty="0" err="1"/>
              <a:t>cell</a:t>
            </a:r>
            <a:r>
              <a:rPr lang="hr-HR" dirty="0"/>
              <a:t> </a:t>
            </a:r>
            <a:r>
              <a:rPr lang="hr-HR" dirty="0" err="1"/>
              <a:t>group</a:t>
            </a:r>
            <a:r>
              <a:rPr lang="hr-HR" dirty="0"/>
              <a:t>„ </a:t>
            </a:r>
            <a:r>
              <a:rPr lang="hr-HR" dirty="0" err="1"/>
              <a:t>i.e</a:t>
            </a:r>
            <a:r>
              <a:rPr lang="hr-HR" dirty="0"/>
              <a:t>. the future NSP (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between</a:t>
            </a:r>
            <a:r>
              <a:rPr lang="hr-HR" dirty="0"/>
              <a:t> </a:t>
            </a:r>
            <a:r>
              <a:rPr lang="hr-HR" dirty="0" err="1"/>
              <a:t>small</a:t>
            </a:r>
            <a:r>
              <a:rPr lang="hr-HR" dirty="0"/>
              <a:t> </a:t>
            </a:r>
            <a:r>
              <a:rPr lang="hr-HR" dirty="0" err="1"/>
              <a:t>arrowheads</a:t>
            </a:r>
            <a:r>
              <a:rPr lang="hr-HR" dirty="0"/>
              <a:t>) </a:t>
            </a:r>
            <a:r>
              <a:rPr lang="hr-HR" dirty="0" err="1"/>
              <a:t>indicates</a:t>
            </a:r>
            <a:r>
              <a:rPr lang="hr-HR" dirty="0"/>
              <a:t> </a:t>
            </a:r>
            <a:r>
              <a:rPr lang="en-GB" dirty="0"/>
              <a:t>the </a:t>
            </a:r>
            <a:r>
              <a:rPr lang="en-GB" b="1" dirty="0">
                <a:solidFill>
                  <a:srgbClr val="FF0000"/>
                </a:solidFill>
              </a:rPr>
              <a:t>most protracted development</a:t>
            </a:r>
            <a:r>
              <a:rPr lang="en-GB" b="1" dirty="0"/>
              <a:t> among all magnocellular aggregations within the basal forebrain</a:t>
            </a:r>
            <a:r>
              <a:rPr lang="hr-HR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43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16" y="-14978"/>
            <a:ext cx="6408712" cy="1953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2896"/>
            <a:ext cx="7505700" cy="4183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516" y="1846565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AChE</a:t>
            </a:r>
            <a:r>
              <a:rPr lang="hr-HR" sz="2000" b="1" dirty="0"/>
              <a:t> </a:t>
            </a:r>
            <a:r>
              <a:rPr lang="hr-HR" sz="2000" b="1" dirty="0" err="1"/>
              <a:t>ihc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212356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/>
              <a:t>temporopolar</a:t>
            </a:r>
            <a:r>
              <a:rPr lang="hr-HR" b="1" dirty="0"/>
              <a:t> cx, </a:t>
            </a:r>
            <a:r>
              <a:rPr lang="hr-HR" b="1" dirty="0">
                <a:solidFill>
                  <a:srgbClr val="FF0000"/>
                </a:solidFill>
              </a:rPr>
              <a:t>CON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2120793"/>
            <a:ext cx="383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/>
              <a:t>temporopolar</a:t>
            </a:r>
            <a:r>
              <a:rPr lang="hr-HR" b="1" dirty="0"/>
              <a:t> cx, </a:t>
            </a:r>
            <a:r>
              <a:rPr lang="hr-HR" b="1" dirty="0" err="1">
                <a:solidFill>
                  <a:srgbClr val="FF0000"/>
                </a:solidFill>
              </a:rPr>
              <a:t>Alzheimer’s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disease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39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15" y="118004"/>
            <a:ext cx="8454830" cy="64793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1615" y="86264"/>
            <a:ext cx="8454830" cy="17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8388424" y="1124744"/>
            <a:ext cx="432048" cy="792088"/>
          </a:xfrm>
          <a:prstGeom prst="upArrow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16200000">
            <a:off x="2591780" y="2782428"/>
            <a:ext cx="432048" cy="792088"/>
          </a:xfrm>
          <a:prstGeom prst="upArrow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08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07504" y="456021"/>
            <a:ext cx="9036496" cy="6309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relatively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magnocellular group of cholinergic neurons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located within 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rostrolateral extension of the basal forebrain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was named and described as 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nucleus subputaminalis (NSP)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the human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brain by Giuseppe Ayala in 1915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(Ayala G.,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Brain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1915)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  <a:alpha val="9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" lastClr="FFFFFF">
                  <a:lumMod val="75000"/>
                  <a:alpha val="9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" lastClr="FFFFFF">
                  <a:lumMod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Upon detailed analysis of the NSP in 33 normal subjects, we found the human NSP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 the external capsule towards the inferior frontal gyrus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cingulum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(it projects to amygdala too), which strongly suggests it is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connected with the cortical speech area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is involved in generation of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P300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event-related potential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(Šimić G. et al.,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Neuroscience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1999).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" lastClr="FFFFFF">
                  <a:lumMod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larger size of the NSP on the left side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(an observation that still needs a quantitative confirmation)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protracted development among all magnocellular aggregations within the basal forebrain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("albino group", Kračun and Rösner, 1986) and the fact that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anterointermediate and rostral parts of NSP are usually negligible or missing in monkeys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(Rhaganti M.A., Šimić G., et al., 2011) indicates that these neurons are human specific.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Recent postmortem analysis of NSP of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cases presenting with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progressive aphasia (PPA)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revealed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marked loss of cholinergic neurons in NSP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regardless of underlying pathology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providing further evidence for the importance of NSP in language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(Hamodat H. et al.,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Can. J. Neurol. Sci.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2019)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Possible role of NSP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other neurological (variants of 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FTLD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neurodegenerative (A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and psychiatric disorde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 (SCH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should be carefully investigated</a:t>
            </a:r>
            <a:r>
              <a: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future studies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9512" y="4509120"/>
            <a:ext cx="7883396" cy="504056"/>
          </a:xfrm>
        </p:spPr>
        <p:txBody>
          <a:bodyPr>
            <a:noAutofit/>
          </a:bodyPr>
          <a:lstStyle/>
          <a:p>
            <a:r>
              <a:rPr lang="hr-HR" sz="3600" b="1" dirty="0">
                <a:latin typeface="Calibri" panose="020F0502020204030204" pitchFamily="34" charset="0"/>
                <a:cs typeface="Calibri" panose="020F0502020204030204" pitchFamily="34" charset="0"/>
              </a:rPr>
              <a:t>Ad. 4.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07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8099846" cy="4675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43381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68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1869"/>
            <a:ext cx="5949672" cy="4730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95"/>
            <a:ext cx="6048672" cy="1156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592261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Clinical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pathological</a:t>
            </a:r>
            <a:r>
              <a:rPr lang="hr-HR" dirty="0"/>
              <a:t> </a:t>
            </a:r>
            <a:r>
              <a:rPr lang="hr-HR" dirty="0" err="1"/>
              <a:t>subtypes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FTD.</a:t>
            </a:r>
          </a:p>
          <a:p>
            <a:r>
              <a:rPr lang="hr-HR" dirty="0" err="1"/>
              <a:t>Weighted</a:t>
            </a:r>
            <a:r>
              <a:rPr lang="hr-HR" dirty="0"/>
              <a:t> </a:t>
            </a:r>
            <a:r>
              <a:rPr lang="hr-HR" dirty="0" err="1"/>
              <a:t>lines</a:t>
            </a:r>
            <a:r>
              <a:rPr lang="hr-HR" dirty="0"/>
              <a:t> </a:t>
            </a:r>
            <a:r>
              <a:rPr lang="hr-HR" dirty="0" err="1"/>
              <a:t>represent</a:t>
            </a:r>
            <a:r>
              <a:rPr lang="hr-HR" dirty="0"/>
              <a:t> the </a:t>
            </a:r>
            <a:r>
              <a:rPr lang="hr-HR" dirty="0" err="1"/>
              <a:t>approximate</a:t>
            </a:r>
            <a:r>
              <a:rPr lang="hr-HR" dirty="0"/>
              <a:t> </a:t>
            </a:r>
            <a:r>
              <a:rPr lang="hr-HR" dirty="0" err="1"/>
              <a:t>frequency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pathology</a:t>
            </a:r>
            <a:r>
              <a:rPr lang="hr-HR" dirty="0"/>
              <a:t> for </a:t>
            </a:r>
            <a:r>
              <a:rPr lang="hr-HR" dirty="0" err="1"/>
              <a:t>each</a:t>
            </a:r>
            <a:r>
              <a:rPr lang="hr-HR" dirty="0"/>
              <a:t> </a:t>
            </a:r>
            <a:r>
              <a:rPr lang="hr-HR" dirty="0" err="1"/>
              <a:t>variant</a:t>
            </a:r>
            <a:r>
              <a:rPr lang="hr-H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65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5" y="148503"/>
            <a:ext cx="8928992" cy="464915"/>
          </a:xfrm>
        </p:spPr>
        <p:txBody>
          <a:bodyPr>
            <a:noAutofit/>
          </a:bodyPr>
          <a:lstStyle/>
          <a:p>
            <a:r>
              <a:rPr lang="hr-HR" sz="2800" dirty="0" err="1"/>
              <a:t>Clinical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MRI </a:t>
            </a:r>
            <a:r>
              <a:rPr lang="hr-HR" sz="2800" dirty="0" err="1"/>
              <a:t>features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language</a:t>
            </a:r>
            <a:r>
              <a:rPr lang="hr-HR" sz="2800" dirty="0"/>
              <a:t> </a:t>
            </a:r>
            <a:r>
              <a:rPr lang="hr-HR" sz="2800" dirty="0" err="1"/>
              <a:t>variants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FTD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433334"/>
              </p:ext>
            </p:extLst>
          </p:nvPr>
        </p:nvGraphicFramePr>
        <p:xfrm>
          <a:off x="800364" y="1268761"/>
          <a:ext cx="7543272" cy="4857402"/>
        </p:xfrm>
        <a:graphic>
          <a:graphicData uri="http://schemas.openxmlformats.org/drawingml/2006/table">
            <a:tbl>
              <a:tblPr/>
              <a:tblGrid>
                <a:gridCol w="1885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9807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Feature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SD</a:t>
                      </a:r>
                      <a:r>
                        <a:rPr lang="hr-HR" sz="1600" b="1" dirty="0"/>
                        <a:t> (</a:t>
                      </a:r>
                      <a:r>
                        <a:rPr lang="hr-HR" sz="1600" b="1" dirty="0" err="1"/>
                        <a:t>svPPA</a:t>
                      </a:r>
                      <a:r>
                        <a:rPr lang="hr-HR" sz="1600" b="1" dirty="0"/>
                        <a:t>)</a:t>
                      </a:r>
                      <a:endParaRPr lang="en-US" sz="1600" b="1" dirty="0"/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PNFA</a:t>
                      </a:r>
                      <a:r>
                        <a:rPr lang="hr-HR" sz="1600" b="1" dirty="0"/>
                        <a:t> (</a:t>
                      </a:r>
                      <a:r>
                        <a:rPr lang="hr-HR" sz="1600" b="1" dirty="0" err="1"/>
                        <a:t>nfPPA</a:t>
                      </a:r>
                      <a:r>
                        <a:rPr lang="hr-HR" sz="1600" b="1" dirty="0"/>
                        <a:t>)</a:t>
                      </a:r>
                      <a:endParaRPr lang="en-US" sz="1600" b="1" dirty="0"/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LPA</a:t>
                      </a:r>
                      <a:r>
                        <a:rPr lang="hr-HR" sz="1600" b="1" dirty="0"/>
                        <a:t> (</a:t>
                      </a:r>
                      <a:r>
                        <a:rPr lang="hr-HR" sz="1600" b="1" dirty="0" err="1"/>
                        <a:t>lvPPA</a:t>
                      </a:r>
                      <a:r>
                        <a:rPr lang="hr-HR" sz="1600" b="1" dirty="0"/>
                        <a:t>)</a:t>
                      </a:r>
                      <a:endParaRPr lang="en-US" sz="1600" b="1" dirty="0"/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807"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Agrammatism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+++/− </a:t>
                      </a:r>
                      <a:r>
                        <a:rPr lang="en-US" sz="1600" baseline="30000">
                          <a:hlinkClick r:id="rId2"/>
                        </a:rPr>
                        <a:t>*</a:t>
                      </a:r>
                      <a:endParaRPr lang="en-US" sz="1600"/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664"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Motor speech disorder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+++/− </a:t>
                      </a:r>
                      <a:r>
                        <a:rPr lang="en-US" sz="1600" baseline="30000" dirty="0">
                          <a:hlinkClick r:id="rId2"/>
                        </a:rPr>
                        <a:t>*</a:t>
                      </a:r>
                      <a:endParaRPr lang="en-US" sz="1600" dirty="0"/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807"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Anomia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+++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+++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664"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Single word comprehension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+++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9375"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Comprehension complex or sequential instructions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+++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9664"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Single word-repetition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++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807"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Sentence repetition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++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+++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80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Surface dyslexia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+++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−</a:t>
                      </a:r>
                    </a:p>
                  </a:txBody>
                  <a:tcPr marL="83814" marR="83814" marT="41907" marB="41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03848" y="6268508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*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Either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agrammatism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or motor speech disorder must be included.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35032" y="664125"/>
            <a:ext cx="24574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Atrophy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angular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g.,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g. inf.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parietal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lobule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post.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sup.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g.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7579" y="80343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knife-edge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atrophy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anterior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temporal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lobe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80343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Atrophy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BA44/BA45 (P3b)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700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2" y="260648"/>
            <a:ext cx="8168484" cy="3212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73016"/>
            <a:ext cx="6984776" cy="3214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7944" y="10950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svPPA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465313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nfPPA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465313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lvPPA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8988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7584192" cy="1960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8525780" cy="419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02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5253814" cy="3548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116632"/>
            <a:ext cx="2240910" cy="547260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076056" y="3501008"/>
            <a:ext cx="288032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3256"/>
            <a:ext cx="8135888" cy="51430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427984" y="5903150"/>
            <a:ext cx="223224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11988" y="5903150"/>
            <a:ext cx="1891444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7544" y="6067418"/>
            <a:ext cx="3528392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579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99850"/>
            <a:ext cx="1467778" cy="1467778"/>
          </a:xfrm>
          <a:prstGeom prst="rect">
            <a:avLst/>
          </a:prstGeom>
        </p:spPr>
      </p:pic>
      <p:pic>
        <p:nvPicPr>
          <p:cNvPr id="6" name="Picture 5" descr="C:\Users\Partek\Desktop\PPT\zci_en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33444"/>
            <a:ext cx="1135359" cy="1380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75856" y="653565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KK.01.1.1.01.0007, ZCI – NEURO</a:t>
            </a:r>
          </a:p>
          <a:p>
            <a:r>
              <a:rPr lang="hr-HR" sz="800" dirty="0"/>
              <a:t>EU </a:t>
            </a:r>
            <a:r>
              <a:rPr lang="hr-HR" sz="800" dirty="0" err="1"/>
              <a:t>Regional</a:t>
            </a:r>
            <a:r>
              <a:rPr lang="hr-HR" sz="800" dirty="0"/>
              <a:t> Development </a:t>
            </a:r>
            <a:r>
              <a:rPr lang="hr-HR" sz="800" dirty="0" err="1"/>
              <a:t>Fund</a:t>
            </a:r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87" y="5586562"/>
            <a:ext cx="2313974" cy="1056830"/>
          </a:xfrm>
          <a:prstGeom prst="rect">
            <a:avLst/>
          </a:prstGeom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170981" y="6408932"/>
            <a:ext cx="1224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000" dirty="0">
                <a:latin typeface="+mj-lt"/>
              </a:rPr>
              <a:t>IP-2019-04-3584</a:t>
            </a:r>
          </a:p>
          <a:p>
            <a:r>
              <a:rPr lang="hr-HR" sz="1000" dirty="0">
                <a:latin typeface="+mj-lt"/>
              </a:rPr>
              <a:t>(2020-2024)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4" y="45763"/>
            <a:ext cx="7770673" cy="5327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566508"/>
            <a:ext cx="2232247" cy="10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5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884" name="Picture 4" descr="CI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6" name="Picture 6" descr="CIBRsig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445125"/>
            <a:ext cx="85725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88901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Thank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for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attention</a:t>
            </a:r>
            <a:r>
              <a:rPr lang="hr-HR" sz="2000" b="1" dirty="0"/>
              <a:t>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3573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191"/>
            <a:ext cx="8229600" cy="861923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Basal</a:t>
            </a:r>
            <a:r>
              <a:rPr lang="hr-HR" dirty="0"/>
              <a:t> </a:t>
            </a:r>
            <a:r>
              <a:rPr lang="hr-HR" dirty="0" err="1"/>
              <a:t>telencephalon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basal</a:t>
            </a:r>
            <a:r>
              <a:rPr lang="hr-HR" dirty="0"/>
              <a:t> </a:t>
            </a:r>
            <a:r>
              <a:rPr lang="hr-HR" dirty="0" err="1"/>
              <a:t>nucleus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940114"/>
            <a:ext cx="38987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Theodor</a:t>
            </a:r>
            <a:r>
              <a:rPr lang="hr-HR" dirty="0"/>
              <a:t> </a:t>
            </a:r>
            <a:r>
              <a:rPr lang="hr-HR" b="1" dirty="0" err="1"/>
              <a:t>Meynert</a:t>
            </a:r>
            <a:r>
              <a:rPr lang="hr-HR" dirty="0"/>
              <a:t> </a:t>
            </a:r>
            <a:r>
              <a:rPr lang="hr-HR" dirty="0" err="1"/>
              <a:t>was</a:t>
            </a:r>
            <a:r>
              <a:rPr lang="hr-HR" dirty="0"/>
              <a:t> </a:t>
            </a:r>
            <a:r>
              <a:rPr lang="hr-HR" dirty="0" err="1"/>
              <a:t>first</a:t>
            </a:r>
            <a:r>
              <a:rPr lang="hr-HR" dirty="0"/>
              <a:t> to </a:t>
            </a:r>
            <a:r>
              <a:rPr lang="hr-HR" dirty="0" err="1"/>
              <a:t>analyze</a:t>
            </a:r>
            <a:r>
              <a:rPr lang="hr-HR" dirty="0"/>
              <a:t> human </a:t>
            </a:r>
            <a:r>
              <a:rPr lang="hr-HR" dirty="0" err="1"/>
              <a:t>basal</a:t>
            </a:r>
            <a:r>
              <a:rPr lang="hr-HR" dirty="0"/>
              <a:t> </a:t>
            </a:r>
            <a:r>
              <a:rPr lang="hr-HR" dirty="0" err="1"/>
              <a:t>forebrain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1872, </a:t>
            </a:r>
            <a:r>
              <a:rPr lang="hr-HR" dirty="0" err="1"/>
              <a:t>when</a:t>
            </a:r>
            <a:r>
              <a:rPr lang="hr-HR" dirty="0"/>
              <a:t> he </a:t>
            </a:r>
            <a:r>
              <a:rPr lang="hr-HR" dirty="0" err="1"/>
              <a:t>also</a:t>
            </a:r>
            <a:r>
              <a:rPr lang="hr-HR" dirty="0"/>
              <a:t> </a:t>
            </a:r>
            <a:r>
              <a:rPr lang="hr-HR" dirty="0" err="1"/>
              <a:t>described</a:t>
            </a:r>
            <a:r>
              <a:rPr lang="hr-HR" dirty="0"/>
              <a:t> the </a:t>
            </a:r>
            <a:r>
              <a:rPr lang="hr-HR" b="1" dirty="0" err="1"/>
              <a:t>nucleus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ansae</a:t>
            </a:r>
            <a:r>
              <a:rPr lang="hr-HR" b="1" dirty="0"/>
              <a:t> </a:t>
            </a:r>
            <a:r>
              <a:rPr lang="hr-HR" b="1" dirty="0" err="1"/>
              <a:t>lenticularis</a:t>
            </a:r>
            <a:r>
              <a:rPr lang="hr-HR" dirty="0"/>
              <a:t>.</a:t>
            </a:r>
          </a:p>
          <a:p>
            <a:endParaRPr lang="hr-HR" dirty="0"/>
          </a:p>
          <a:p>
            <a:r>
              <a:rPr lang="hr-HR" dirty="0"/>
              <a:t>The </a:t>
            </a:r>
            <a:r>
              <a:rPr lang="hr-HR" dirty="0" err="1"/>
              <a:t>eponym</a:t>
            </a:r>
            <a:r>
              <a:rPr lang="hr-HR" dirty="0"/>
              <a:t> </a:t>
            </a:r>
            <a:r>
              <a:rPr lang="hr-HR" b="1" dirty="0"/>
              <a:t>n. </a:t>
            </a:r>
            <a:r>
              <a:rPr lang="hr-HR" b="1" dirty="0" err="1"/>
              <a:t>basalis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Meynert</a:t>
            </a:r>
            <a:r>
              <a:rPr lang="hr-HR" dirty="0"/>
              <a:t> </a:t>
            </a:r>
            <a:r>
              <a:rPr lang="hr-HR" dirty="0" err="1"/>
              <a:t>was</a:t>
            </a:r>
            <a:r>
              <a:rPr lang="hr-HR" dirty="0"/>
              <a:t> </a:t>
            </a:r>
            <a:r>
              <a:rPr lang="hr-HR" dirty="0" err="1"/>
              <a:t>given</a:t>
            </a:r>
            <a:r>
              <a:rPr lang="hr-HR" dirty="0"/>
              <a:t> </a:t>
            </a:r>
            <a:r>
              <a:rPr lang="hr-HR" dirty="0" err="1"/>
              <a:t>by</a:t>
            </a:r>
            <a:r>
              <a:rPr lang="hr-HR" dirty="0"/>
              <a:t> Rudolf Albert von </a:t>
            </a:r>
            <a:r>
              <a:rPr lang="hr-HR" b="1" dirty="0" err="1"/>
              <a:t>Kölliker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1896. but </a:t>
            </a:r>
            <a:r>
              <a:rPr lang="hr-HR" dirty="0" err="1"/>
              <a:t>it</a:t>
            </a:r>
            <a:r>
              <a:rPr lang="hr-HR" dirty="0"/>
              <a:t> is a </a:t>
            </a:r>
            <a:r>
              <a:rPr lang="hr-HR" dirty="0" err="1"/>
              <a:t>misnomer</a:t>
            </a:r>
            <a:r>
              <a:rPr lang="hr-HR" dirty="0"/>
              <a:t>, as </a:t>
            </a:r>
            <a:r>
              <a:rPr lang="hr-HR" dirty="0" err="1"/>
              <a:t>Meynert’s</a:t>
            </a:r>
            <a:r>
              <a:rPr lang="hr-HR" dirty="0"/>
              <a:t> </a:t>
            </a:r>
            <a:r>
              <a:rPr lang="hr-HR" dirty="0" err="1"/>
              <a:t>work</a:t>
            </a:r>
            <a:r>
              <a:rPr lang="hr-HR" dirty="0"/>
              <a:t> </a:t>
            </a:r>
            <a:r>
              <a:rPr lang="hr-HR" dirty="0" err="1"/>
              <a:t>does</a:t>
            </a:r>
            <a:r>
              <a:rPr lang="hr-HR" dirty="0"/>
              <a:t> </a:t>
            </a:r>
            <a:r>
              <a:rPr lang="hr-HR" dirty="0" err="1"/>
              <a:t>not</a:t>
            </a:r>
            <a:r>
              <a:rPr lang="hr-HR" dirty="0"/>
              <a:t> </a:t>
            </a:r>
            <a:r>
              <a:rPr lang="hr-HR" dirty="0" err="1"/>
              <a:t>exactly</a:t>
            </a:r>
            <a:r>
              <a:rPr lang="hr-HR" dirty="0"/>
              <a:t> show </a:t>
            </a:r>
            <a:r>
              <a:rPr lang="hr-HR" dirty="0" err="1"/>
              <a:t>this</a:t>
            </a:r>
            <a:r>
              <a:rPr lang="hr-HR" dirty="0"/>
              <a:t> </a:t>
            </a:r>
            <a:r>
              <a:rPr lang="hr-HR" dirty="0" err="1"/>
              <a:t>group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cells</a:t>
            </a:r>
            <a:r>
              <a:rPr lang="hr-HR" dirty="0"/>
              <a:t> (as </a:t>
            </a:r>
            <a:r>
              <a:rPr lang="hr-HR" dirty="0" err="1"/>
              <a:t>later</a:t>
            </a:r>
            <a:r>
              <a:rPr lang="hr-HR" dirty="0"/>
              <a:t> </a:t>
            </a:r>
            <a:r>
              <a:rPr lang="hr-HR" dirty="0" err="1"/>
              <a:t>shown</a:t>
            </a:r>
            <a:r>
              <a:rPr lang="hr-HR" dirty="0"/>
              <a:t> </a:t>
            </a:r>
            <a:r>
              <a:rPr lang="hr-HR" dirty="0" err="1"/>
              <a:t>by</a:t>
            </a:r>
            <a:r>
              <a:rPr lang="hr-HR" dirty="0"/>
              <a:t> </a:t>
            </a:r>
            <a:r>
              <a:rPr lang="hr-HR" dirty="0" err="1"/>
              <a:t>Mettler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1968).</a:t>
            </a:r>
          </a:p>
          <a:p>
            <a:endParaRPr lang="hr-HR" dirty="0"/>
          </a:p>
          <a:p>
            <a:r>
              <a:rPr lang="hr-HR" dirty="0" err="1"/>
              <a:t>Kölliker</a:t>
            </a:r>
            <a:r>
              <a:rPr lang="hr-HR" dirty="0"/>
              <a:t> </a:t>
            </a:r>
            <a:r>
              <a:rPr lang="hr-HR" dirty="0" err="1"/>
              <a:t>also</a:t>
            </a:r>
            <a:r>
              <a:rPr lang="hr-HR" dirty="0"/>
              <a:t> </a:t>
            </a:r>
            <a:r>
              <a:rPr lang="hr-HR" dirty="0" err="1"/>
              <a:t>introduced</a:t>
            </a:r>
            <a:r>
              <a:rPr lang="hr-HR" dirty="0"/>
              <a:t> the </a:t>
            </a:r>
            <a:r>
              <a:rPr lang="hr-HR" dirty="0" err="1"/>
              <a:t>term</a:t>
            </a:r>
            <a:r>
              <a:rPr lang="hr-HR" dirty="0"/>
              <a:t> "</a:t>
            </a:r>
            <a:r>
              <a:rPr lang="hr-HR" b="1" dirty="0" err="1">
                <a:solidFill>
                  <a:srgbClr val="FF0000"/>
                </a:solidFill>
              </a:rPr>
              <a:t>basal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telencephalon</a:t>
            </a:r>
            <a:r>
              <a:rPr lang="hr-HR" dirty="0"/>
              <a:t>"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defined</a:t>
            </a:r>
            <a:r>
              <a:rPr lang="hr-HR" dirty="0"/>
              <a:t> </a:t>
            </a:r>
            <a:r>
              <a:rPr lang="hr-HR" b="1" dirty="0" err="1"/>
              <a:t>cytological</a:t>
            </a:r>
            <a:r>
              <a:rPr lang="hr-HR" b="1" dirty="0"/>
              <a:t> </a:t>
            </a:r>
            <a:r>
              <a:rPr lang="hr-HR" b="1" dirty="0" err="1"/>
              <a:t>criteria</a:t>
            </a:r>
            <a:r>
              <a:rPr lang="hr-HR" b="1" dirty="0"/>
              <a:t> to </a:t>
            </a:r>
            <a:r>
              <a:rPr lang="hr-HR" b="1" dirty="0" err="1"/>
              <a:t>differentiate</a:t>
            </a:r>
            <a:r>
              <a:rPr lang="hr-HR" b="1" dirty="0"/>
              <a:t> </a:t>
            </a:r>
            <a:r>
              <a:rPr lang="hr-HR" b="1" dirty="0" err="1"/>
              <a:t>these</a:t>
            </a:r>
            <a:r>
              <a:rPr lang="hr-HR" b="1" dirty="0"/>
              <a:t> </a:t>
            </a:r>
            <a:r>
              <a:rPr lang="hr-HR" b="1" dirty="0" err="1"/>
              <a:t>neurons</a:t>
            </a:r>
            <a:r>
              <a:rPr lang="hr-HR" b="1" dirty="0"/>
              <a:t> </a:t>
            </a:r>
            <a:r>
              <a:rPr lang="hr-HR" dirty="0"/>
              <a:t>from </a:t>
            </a:r>
            <a:r>
              <a:rPr lang="hr-HR" dirty="0" err="1"/>
              <a:t>others</a:t>
            </a:r>
            <a:r>
              <a:rPr lang="hr-HR" dirty="0"/>
              <a:t> </a:t>
            </a:r>
            <a:r>
              <a:rPr lang="hr-HR" dirty="0" err="1"/>
              <a:t>within</a:t>
            </a:r>
            <a:r>
              <a:rPr lang="hr-HR" dirty="0"/>
              <a:t> </a:t>
            </a:r>
            <a:r>
              <a:rPr lang="hr-HR" dirty="0" err="1"/>
              <a:t>this</a:t>
            </a:r>
            <a:r>
              <a:rPr lang="hr-HR" dirty="0"/>
              <a:t> </a:t>
            </a:r>
            <a:r>
              <a:rPr lang="hr-HR" dirty="0" err="1"/>
              <a:t>region</a:t>
            </a:r>
            <a:r>
              <a:rPr lang="hr-HR" dirty="0"/>
              <a:t>: 1. to </a:t>
            </a:r>
            <a:r>
              <a:rPr lang="hr-HR" dirty="0" err="1"/>
              <a:t>be</a:t>
            </a:r>
            <a:r>
              <a:rPr lang="hr-HR" dirty="0"/>
              <a:t> </a:t>
            </a:r>
            <a:r>
              <a:rPr lang="hr-HR" b="1" dirty="0" err="1"/>
              <a:t>large</a:t>
            </a:r>
            <a:r>
              <a:rPr lang="hr-HR" dirty="0"/>
              <a:t>, 2. to </a:t>
            </a:r>
            <a:r>
              <a:rPr lang="hr-HR" dirty="0" err="1"/>
              <a:t>be</a:t>
            </a:r>
            <a:r>
              <a:rPr lang="hr-HR" dirty="0"/>
              <a:t> </a:t>
            </a:r>
            <a:r>
              <a:rPr lang="hr-HR" b="1" dirty="0" err="1"/>
              <a:t>hyperchromatic</a:t>
            </a:r>
            <a:r>
              <a:rPr lang="hr-HR" dirty="0"/>
              <a:t> (</a:t>
            </a:r>
            <a:r>
              <a:rPr lang="hr-HR" dirty="0" err="1"/>
              <a:t>upon</a:t>
            </a:r>
            <a:r>
              <a:rPr lang="hr-HR" dirty="0"/>
              <a:t> </a:t>
            </a:r>
            <a:r>
              <a:rPr lang="hr-HR" dirty="0" err="1"/>
              <a:t>Nissl</a:t>
            </a:r>
            <a:r>
              <a:rPr lang="hr-HR" dirty="0"/>
              <a:t> </a:t>
            </a:r>
            <a:r>
              <a:rPr lang="hr-HR" dirty="0" err="1"/>
              <a:t>stain</a:t>
            </a:r>
            <a:r>
              <a:rPr lang="hr-HR" dirty="0"/>
              <a:t>), 3. the </a:t>
            </a:r>
            <a:r>
              <a:rPr lang="hr-HR" b="1" dirty="0" err="1"/>
              <a:t>staining</a:t>
            </a:r>
            <a:r>
              <a:rPr lang="hr-HR" b="1" dirty="0"/>
              <a:t> to </a:t>
            </a:r>
            <a:r>
              <a:rPr lang="hr-HR" b="1" dirty="0" err="1"/>
              <a:t>be</a:t>
            </a:r>
            <a:r>
              <a:rPr lang="hr-HR" b="1" dirty="0"/>
              <a:t> more </a:t>
            </a:r>
            <a:r>
              <a:rPr lang="hr-HR" b="1" dirty="0" err="1"/>
              <a:t>pronounced</a:t>
            </a:r>
            <a:r>
              <a:rPr lang="hr-HR" b="1" dirty="0"/>
              <a:t> at the </a:t>
            </a:r>
            <a:r>
              <a:rPr lang="hr-HR" b="1" dirty="0" err="1"/>
              <a:t>periphery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the </a:t>
            </a:r>
            <a:r>
              <a:rPr lang="hr-HR" b="1" dirty="0" err="1"/>
              <a:t>perikaryon</a:t>
            </a:r>
            <a:r>
              <a:rPr lang="hr-HR" dirty="0"/>
              <a:t>, 4. </a:t>
            </a:r>
            <a:r>
              <a:rPr lang="hr-HR" b="1" dirty="0" err="1"/>
              <a:t>nuclei</a:t>
            </a:r>
            <a:r>
              <a:rPr lang="hr-HR" dirty="0"/>
              <a:t> to </a:t>
            </a:r>
            <a:r>
              <a:rPr lang="hr-HR" dirty="0" err="1"/>
              <a:t>be</a:t>
            </a:r>
            <a:r>
              <a:rPr lang="hr-HR" dirty="0"/>
              <a:t> </a:t>
            </a:r>
            <a:r>
              <a:rPr lang="hr-HR" b="1" dirty="0"/>
              <a:t>pale</a:t>
            </a:r>
            <a:r>
              <a:rPr lang="hr-HR" dirty="0"/>
              <a:t>, </a:t>
            </a:r>
            <a:r>
              <a:rPr lang="hr-HR" dirty="0" err="1"/>
              <a:t>and</a:t>
            </a:r>
            <a:r>
              <a:rPr lang="hr-HR" dirty="0"/>
              <a:t> 5. </a:t>
            </a:r>
            <a:r>
              <a:rPr lang="hr-HR" b="1" dirty="0" err="1"/>
              <a:t>nucleolus</a:t>
            </a:r>
            <a:r>
              <a:rPr lang="hr-HR" b="1" dirty="0"/>
              <a:t> to </a:t>
            </a:r>
            <a:r>
              <a:rPr lang="hr-HR" b="1" dirty="0" err="1"/>
              <a:t>be</a:t>
            </a:r>
            <a:r>
              <a:rPr lang="hr-HR" b="1" dirty="0"/>
              <a:t> </a:t>
            </a:r>
            <a:r>
              <a:rPr lang="hr-HR" b="1" dirty="0" err="1"/>
              <a:t>easily</a:t>
            </a:r>
            <a:r>
              <a:rPr lang="hr-HR" b="1" dirty="0"/>
              <a:t> </a:t>
            </a:r>
            <a:r>
              <a:rPr lang="hr-HR" b="1" dirty="0" err="1"/>
              <a:t>seen</a:t>
            </a:r>
            <a:r>
              <a:rPr lang="hr-HR" dirty="0"/>
              <a:t>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3859"/>
            <a:ext cx="4280567" cy="3168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0325" y="4581128"/>
            <a:ext cx="4091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Reproduction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Meynert’s</a:t>
            </a:r>
            <a:r>
              <a:rPr lang="hr-HR" dirty="0"/>
              <a:t> </a:t>
            </a:r>
            <a:r>
              <a:rPr lang="hr-HR" dirty="0" err="1"/>
              <a:t>tranparent</a:t>
            </a:r>
            <a:r>
              <a:rPr lang="hr-HR" dirty="0"/>
              <a:t> </a:t>
            </a:r>
            <a:r>
              <a:rPr lang="hr-HR" dirty="0" err="1"/>
              <a:t>preparation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an</a:t>
            </a:r>
            <a:r>
              <a:rPr lang="hr-HR" dirty="0"/>
              <a:t> </a:t>
            </a:r>
            <a:r>
              <a:rPr lang="hr-HR" dirty="0" err="1"/>
              <a:t>unfixed</a:t>
            </a:r>
            <a:r>
              <a:rPr lang="hr-HR" dirty="0"/>
              <a:t> </a:t>
            </a:r>
            <a:r>
              <a:rPr lang="hr-HR" dirty="0" err="1"/>
              <a:t>section</a:t>
            </a:r>
            <a:r>
              <a:rPr lang="hr-HR" dirty="0"/>
              <a:t> from </a:t>
            </a:r>
            <a:r>
              <a:rPr lang="hr-HR" dirty="0" err="1"/>
              <a:t>his</a:t>
            </a:r>
            <a:r>
              <a:rPr lang="hr-HR" dirty="0"/>
              <a:t> </a:t>
            </a:r>
            <a:r>
              <a:rPr lang="hr-HR" dirty="0" err="1"/>
              <a:t>chapter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Stricker’s</a:t>
            </a:r>
            <a:r>
              <a:rPr lang="hr-HR" dirty="0"/>
              <a:t> </a:t>
            </a:r>
            <a:r>
              <a:rPr lang="hr-HR" i="1" dirty="0" err="1"/>
              <a:t>Handbook</a:t>
            </a:r>
            <a:r>
              <a:rPr lang="hr-HR" i="1" dirty="0"/>
              <a:t> </a:t>
            </a:r>
            <a:r>
              <a:rPr lang="hr-HR" i="1" dirty="0" err="1"/>
              <a:t>of</a:t>
            </a:r>
            <a:r>
              <a:rPr lang="hr-HR" i="1" dirty="0"/>
              <a:t> </a:t>
            </a:r>
            <a:r>
              <a:rPr lang="hr-HR" i="1" dirty="0" err="1"/>
              <a:t>histology</a:t>
            </a:r>
            <a:r>
              <a:rPr lang="hr-HR" dirty="0"/>
              <a:t> (1872). The </a:t>
            </a:r>
            <a:r>
              <a:rPr lang="hr-HR" dirty="0" err="1"/>
              <a:t>position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b="1" dirty="0" err="1">
                <a:solidFill>
                  <a:srgbClr val="FF0000"/>
                </a:solidFill>
              </a:rPr>
              <a:t>basal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nucleus</a:t>
            </a:r>
            <a:r>
              <a:rPr lang="hr-HR" dirty="0"/>
              <a:t> is </a:t>
            </a:r>
            <a:r>
              <a:rPr lang="hr-HR" dirty="0" err="1"/>
              <a:t>denoted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the </a:t>
            </a:r>
            <a:r>
              <a:rPr lang="hr-HR" dirty="0" err="1"/>
              <a:t>second</a:t>
            </a:r>
            <a:r>
              <a:rPr lang="hr-HR" dirty="0"/>
              <a:t> </a:t>
            </a:r>
            <a:r>
              <a:rPr lang="hr-HR" dirty="0" err="1"/>
              <a:t>layer</a:t>
            </a:r>
            <a:r>
              <a:rPr lang="hr-HR" dirty="0"/>
              <a:t> "</a:t>
            </a:r>
            <a:r>
              <a:rPr lang="hr-HR" b="1" dirty="0">
                <a:solidFill>
                  <a:srgbClr val="FF0000"/>
                </a:solidFill>
              </a:rPr>
              <a:t>L</a:t>
            </a:r>
            <a:r>
              <a:rPr lang="hr-HR" dirty="0"/>
              <a:t>" </a:t>
            </a:r>
            <a:r>
              <a:rPr lang="hr-HR" dirty="0" err="1"/>
              <a:t>of</a:t>
            </a:r>
            <a:r>
              <a:rPr lang="hr-HR" dirty="0"/>
              <a:t> the </a:t>
            </a:r>
            <a:r>
              <a:rPr lang="hr-HR" dirty="0" err="1"/>
              <a:t>four</a:t>
            </a:r>
            <a:r>
              <a:rPr lang="hr-HR" dirty="0"/>
              <a:t> </a:t>
            </a:r>
            <a:r>
              <a:rPr lang="hr-HR" dirty="0" err="1"/>
              <a:t>layers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b="1" dirty="0" err="1"/>
              <a:t>substantia</a:t>
            </a:r>
            <a:r>
              <a:rPr lang="hr-HR" b="1" dirty="0"/>
              <a:t> </a:t>
            </a:r>
            <a:r>
              <a:rPr lang="hr-HR" b="1" dirty="0" err="1"/>
              <a:t>innominata</a:t>
            </a:r>
            <a:r>
              <a:rPr lang="hr-HR" dirty="0"/>
              <a:t> (</a:t>
            </a:r>
            <a:r>
              <a:rPr lang="hr-HR" dirty="0" err="1"/>
              <a:t>labeled</a:t>
            </a:r>
            <a:r>
              <a:rPr lang="hr-HR" dirty="0"/>
              <a:t> as </a:t>
            </a:r>
            <a:r>
              <a:rPr lang="hr-HR" dirty="0" err="1"/>
              <a:t>SchL</a:t>
            </a:r>
            <a:r>
              <a:rPr lang="hr-HR" dirty="0"/>
              <a:t>, L, St </a:t>
            </a:r>
            <a:r>
              <a:rPr lang="hr-HR" dirty="0" err="1"/>
              <a:t>and</a:t>
            </a:r>
            <a:r>
              <a:rPr lang="hr-HR" dirty="0"/>
              <a:t> Z).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5357460">
            <a:off x="5798999" y="3739314"/>
            <a:ext cx="723096" cy="2880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56021"/>
            <a:ext cx="9036496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The relatively </a:t>
            </a:r>
            <a:r>
              <a:rPr lang="en-GB" sz="1800" b="1" dirty="0"/>
              <a:t>small magnocellular group of cholinergic neurons</a:t>
            </a:r>
            <a:r>
              <a:rPr lang="en-GB" sz="1800" dirty="0"/>
              <a:t> located within the </a:t>
            </a:r>
            <a:r>
              <a:rPr lang="en-GB" sz="1800" b="1" dirty="0" err="1"/>
              <a:t>rostrolateral</a:t>
            </a:r>
            <a:r>
              <a:rPr lang="en-GB" sz="1800" b="1" dirty="0"/>
              <a:t> extension of the basal forebrain</a:t>
            </a:r>
            <a:r>
              <a:rPr lang="en-GB" sz="1800" dirty="0"/>
              <a:t> was named and described as the </a:t>
            </a:r>
            <a:r>
              <a:rPr lang="en-GB" sz="1800" b="1" dirty="0">
                <a:solidFill>
                  <a:srgbClr val="FF0000"/>
                </a:solidFill>
              </a:rPr>
              <a:t>nucleus </a:t>
            </a:r>
            <a:r>
              <a:rPr lang="en-GB" sz="1800" b="1" dirty="0" err="1">
                <a:solidFill>
                  <a:srgbClr val="FF0000"/>
                </a:solidFill>
              </a:rPr>
              <a:t>subputaminalis</a:t>
            </a:r>
            <a:r>
              <a:rPr lang="en-GB" sz="1800" b="1" dirty="0">
                <a:solidFill>
                  <a:srgbClr val="FF0000"/>
                </a:solidFill>
              </a:rPr>
              <a:t> (NSP)</a:t>
            </a:r>
            <a:r>
              <a:rPr lang="en-GB" sz="1800" dirty="0"/>
              <a:t> in the human brain by Giuseppe Ayala in 1915</a:t>
            </a:r>
            <a:r>
              <a:rPr lang="hr-HR" sz="1800" dirty="0"/>
              <a:t> (</a:t>
            </a:r>
            <a:r>
              <a:rPr lang="hr-HR" sz="1800" dirty="0" err="1"/>
              <a:t>Ayala</a:t>
            </a:r>
            <a:r>
              <a:rPr lang="hr-HR" sz="1800" dirty="0"/>
              <a:t> G., </a:t>
            </a:r>
            <a:r>
              <a:rPr lang="hr-HR" sz="1800" i="1" dirty="0" err="1"/>
              <a:t>Brain</a:t>
            </a:r>
            <a:r>
              <a:rPr lang="hr-HR" sz="1800" dirty="0"/>
              <a:t>, 1915)</a:t>
            </a:r>
            <a:r>
              <a:rPr lang="en-GB" sz="1800" dirty="0"/>
              <a:t>.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4313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56021"/>
            <a:ext cx="9036496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The relatively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small magnocellular group of cholinergic neurons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located within the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rostrolateral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extension of the basal forebrain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was named and described as the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nucleus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subputaminalis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(NSP)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in the human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brain by Giuseppe Ayala in 1915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</a:t>
            </a:r>
            <a:r>
              <a:rPr lang="hr-HR" sz="1800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Ayala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G., </a:t>
            </a:r>
            <a:r>
              <a:rPr lang="hr-HR" sz="1800" i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Brain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, 1915)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.</a:t>
            </a:r>
            <a:endParaRPr lang="hr-HR" sz="1800" dirty="0">
              <a:solidFill>
                <a:schemeClr val="bg1">
                  <a:lumMod val="75000"/>
                  <a:alpha val="95000"/>
                </a:schemeClr>
              </a:solidFill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r>
              <a:rPr lang="en-GB" sz="1800" dirty="0"/>
              <a:t>Upon detailed analysis of the NSP in 33 normal subjects, we found the human NSP </a:t>
            </a:r>
            <a:r>
              <a:rPr lang="hr-HR" sz="1800" b="1" dirty="0" err="1"/>
              <a:t>projects</a:t>
            </a:r>
            <a:r>
              <a:rPr lang="hr-HR" sz="1800" b="1" dirty="0"/>
              <a:t> </a:t>
            </a:r>
            <a:r>
              <a:rPr lang="en-GB" sz="1800" b="1" dirty="0"/>
              <a:t>through the external capsule towards the inferior frontal gyrus</a:t>
            </a:r>
            <a:r>
              <a:rPr lang="hr-HR" sz="1800" b="1" dirty="0"/>
              <a:t> </a:t>
            </a:r>
            <a:r>
              <a:rPr lang="hr-HR" sz="1800" dirty="0" err="1"/>
              <a:t>and</a:t>
            </a:r>
            <a:r>
              <a:rPr lang="hr-HR" sz="1800" dirty="0"/>
              <a:t> </a:t>
            </a:r>
            <a:r>
              <a:rPr lang="hr-HR" sz="1800" dirty="0" err="1"/>
              <a:t>cingulum</a:t>
            </a:r>
            <a:r>
              <a:rPr lang="hr-HR" sz="1800" b="1" dirty="0"/>
              <a:t> </a:t>
            </a:r>
            <a:r>
              <a:rPr lang="hr-HR" sz="1800" dirty="0"/>
              <a:t>(</a:t>
            </a:r>
            <a:r>
              <a:rPr lang="hr-HR" sz="1800" dirty="0" err="1"/>
              <a:t>it</a:t>
            </a:r>
            <a:r>
              <a:rPr lang="hr-HR" sz="1800" dirty="0"/>
              <a:t> </a:t>
            </a:r>
            <a:r>
              <a:rPr lang="hr-HR" sz="1800" dirty="0" err="1"/>
              <a:t>projects</a:t>
            </a:r>
            <a:r>
              <a:rPr lang="hr-HR" sz="1800" dirty="0"/>
              <a:t> to </a:t>
            </a:r>
            <a:r>
              <a:rPr lang="hr-HR" sz="1800" dirty="0" err="1"/>
              <a:t>amygdala</a:t>
            </a:r>
            <a:r>
              <a:rPr lang="hr-HR" sz="1800" dirty="0"/>
              <a:t> </a:t>
            </a:r>
            <a:r>
              <a:rPr lang="hr-HR" sz="1800" dirty="0" err="1"/>
              <a:t>too</a:t>
            </a:r>
            <a:r>
              <a:rPr lang="hr-HR" sz="1800" dirty="0"/>
              <a:t>), which </a:t>
            </a:r>
            <a:r>
              <a:rPr lang="hr-HR" sz="1800" dirty="0" err="1"/>
              <a:t>strongly</a:t>
            </a:r>
            <a:r>
              <a:rPr lang="hr-HR" sz="1800" dirty="0"/>
              <a:t> </a:t>
            </a:r>
            <a:r>
              <a:rPr lang="hr-HR" sz="1800" dirty="0" err="1"/>
              <a:t>suggests</a:t>
            </a:r>
            <a:r>
              <a:rPr lang="hr-HR" sz="1800" dirty="0"/>
              <a:t> </a:t>
            </a:r>
            <a:r>
              <a:rPr lang="hr-HR" sz="1800" dirty="0" err="1"/>
              <a:t>it</a:t>
            </a:r>
            <a:r>
              <a:rPr lang="hr-HR" sz="1800" dirty="0"/>
              <a:t> is </a:t>
            </a:r>
            <a:r>
              <a:rPr lang="hr-HR" sz="1800" b="1" dirty="0" err="1">
                <a:solidFill>
                  <a:srgbClr val="FF0000"/>
                </a:solidFill>
              </a:rPr>
              <a:t>connected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with</a:t>
            </a:r>
            <a:r>
              <a:rPr lang="hr-HR" sz="1800" b="1" dirty="0">
                <a:solidFill>
                  <a:srgbClr val="FF0000"/>
                </a:solidFill>
              </a:rPr>
              <a:t> the </a:t>
            </a:r>
            <a:r>
              <a:rPr lang="hr-HR" sz="1800" b="1" dirty="0" err="1">
                <a:solidFill>
                  <a:srgbClr val="FF0000"/>
                </a:solidFill>
              </a:rPr>
              <a:t>cortical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speech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area</a:t>
            </a:r>
            <a:r>
              <a:rPr lang="hr-HR" sz="1800" dirty="0"/>
              <a:t> </a:t>
            </a:r>
            <a:r>
              <a:rPr lang="hr-HR" sz="1800" dirty="0" err="1"/>
              <a:t>and</a:t>
            </a:r>
            <a:r>
              <a:rPr lang="hr-HR" sz="1800" dirty="0"/>
              <a:t> </a:t>
            </a:r>
            <a:r>
              <a:rPr lang="hr-HR" sz="1800" dirty="0" err="1"/>
              <a:t>involved</a:t>
            </a:r>
            <a:r>
              <a:rPr lang="hr-HR" sz="1800" dirty="0"/>
              <a:t> </a:t>
            </a:r>
            <a:r>
              <a:rPr lang="hr-HR" sz="1800" dirty="0" err="1"/>
              <a:t>in</a:t>
            </a:r>
            <a:r>
              <a:rPr lang="hr-HR" sz="1800" dirty="0"/>
              <a:t> </a:t>
            </a:r>
            <a:r>
              <a:rPr lang="hr-HR" sz="1800" dirty="0" err="1"/>
              <a:t>generation</a:t>
            </a:r>
            <a:r>
              <a:rPr lang="hr-HR" sz="1800" dirty="0"/>
              <a:t> </a:t>
            </a:r>
            <a:r>
              <a:rPr lang="hr-HR" sz="1800" dirty="0" err="1"/>
              <a:t>of</a:t>
            </a:r>
            <a:r>
              <a:rPr lang="hr-HR" sz="1800" b="1" dirty="0"/>
              <a:t> </a:t>
            </a:r>
            <a:r>
              <a:rPr lang="hr-HR" sz="1800" b="1" dirty="0">
                <a:solidFill>
                  <a:srgbClr val="FF0000"/>
                </a:solidFill>
              </a:rPr>
              <a:t>P300</a:t>
            </a:r>
            <a:r>
              <a:rPr lang="hr-HR" sz="1800" dirty="0"/>
              <a:t> </a:t>
            </a:r>
            <a:r>
              <a:rPr lang="hr-HR" sz="1800" b="1" dirty="0"/>
              <a:t>event-</a:t>
            </a:r>
            <a:r>
              <a:rPr lang="hr-HR" sz="1800" b="1" dirty="0" err="1"/>
              <a:t>related</a:t>
            </a:r>
            <a:r>
              <a:rPr lang="hr-HR" sz="1800" b="1" dirty="0"/>
              <a:t> </a:t>
            </a:r>
            <a:r>
              <a:rPr lang="hr-HR" sz="1800" b="1" dirty="0" err="1"/>
              <a:t>potential</a:t>
            </a:r>
            <a:r>
              <a:rPr lang="hr-HR" sz="1800" dirty="0"/>
              <a:t> (Šimić G. </a:t>
            </a:r>
            <a:r>
              <a:rPr lang="hr-HR" sz="1800" dirty="0" err="1"/>
              <a:t>et</a:t>
            </a:r>
            <a:r>
              <a:rPr lang="hr-HR" sz="1800" dirty="0"/>
              <a:t> </a:t>
            </a:r>
            <a:r>
              <a:rPr lang="hr-HR" sz="1800" dirty="0" err="1"/>
              <a:t>al</a:t>
            </a:r>
            <a:r>
              <a:rPr lang="hr-HR" sz="1800" dirty="0"/>
              <a:t>., </a:t>
            </a:r>
            <a:r>
              <a:rPr lang="hr-HR" sz="1800" i="1" dirty="0"/>
              <a:t>Neuroscience</a:t>
            </a:r>
            <a:r>
              <a:rPr lang="hr-HR" sz="1800" dirty="0"/>
              <a:t>, 1999).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1520" y="1340768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693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56021"/>
            <a:ext cx="9036496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The relatively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small magnocellular group of cholinergic neurons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located within the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rostrolateral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extension of the basal forebrain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was named and described as the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nucleus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subputaminalis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(NSP)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in the human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brain by Giuseppe Ayala in 1915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</a:t>
            </a:r>
            <a:r>
              <a:rPr lang="hr-HR" sz="1800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Ayala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G., </a:t>
            </a:r>
            <a:r>
              <a:rPr lang="hr-HR" sz="1800" i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Brain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, 1915)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.</a:t>
            </a:r>
            <a:endParaRPr lang="hr-HR" sz="1800" dirty="0">
              <a:solidFill>
                <a:schemeClr val="bg1">
                  <a:lumMod val="75000"/>
                  <a:alpha val="95000"/>
                </a:schemeClr>
              </a:solidFill>
            </a:endParaRPr>
          </a:p>
          <a:p>
            <a:pPr marL="0" indent="0">
              <a:buNone/>
            </a:pPr>
            <a:endParaRPr lang="hr-HR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Upon detailed analysis of the NSP in 33 normal subjects, we found the human NSP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projects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bg1">
                    <a:lumMod val="75000"/>
                  </a:schemeClr>
                </a:solidFill>
              </a:rPr>
              <a:t>through the external capsule towards the inferior frontal gyrus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cingulum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projects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amygdala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too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), which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strongly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suggests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connected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the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cortical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speech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area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involved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in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generation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P300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event-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related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potential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(Šimić G.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et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al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., </a:t>
            </a:r>
            <a:r>
              <a:rPr lang="hr-HR" sz="1800" i="1" dirty="0">
                <a:solidFill>
                  <a:schemeClr val="bg1">
                    <a:lumMod val="75000"/>
                  </a:schemeClr>
                </a:solidFill>
              </a:rPr>
              <a:t>Neuroscience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, 1999).</a:t>
            </a: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r>
              <a:rPr lang="hr-HR" sz="1800" dirty="0"/>
              <a:t>T</a:t>
            </a:r>
            <a:r>
              <a:rPr lang="en-GB" sz="1800" dirty="0"/>
              <a:t>he </a:t>
            </a:r>
            <a:r>
              <a:rPr lang="en-GB" sz="1800" b="1" dirty="0"/>
              <a:t>larger size of the NSP on </a:t>
            </a:r>
            <a:r>
              <a:rPr lang="en-GB" sz="1800" b="1" dirty="0">
                <a:solidFill>
                  <a:srgbClr val="FF0000"/>
                </a:solidFill>
              </a:rPr>
              <a:t>the left side</a:t>
            </a:r>
            <a:r>
              <a:rPr lang="hr-HR" sz="1800" b="1" dirty="0"/>
              <a:t> </a:t>
            </a:r>
            <a:r>
              <a:rPr lang="hr-HR" sz="1800" dirty="0"/>
              <a:t>(</a:t>
            </a:r>
            <a:r>
              <a:rPr lang="hr-HR" sz="1800" dirty="0" err="1"/>
              <a:t>an</a:t>
            </a:r>
            <a:r>
              <a:rPr lang="hr-HR" sz="1800" dirty="0"/>
              <a:t> </a:t>
            </a:r>
            <a:r>
              <a:rPr lang="hr-HR" sz="1800" dirty="0" err="1"/>
              <a:t>observation</a:t>
            </a:r>
            <a:r>
              <a:rPr lang="hr-HR" sz="1800" dirty="0"/>
              <a:t> that </a:t>
            </a:r>
            <a:r>
              <a:rPr lang="hr-HR" sz="1800" dirty="0" err="1"/>
              <a:t>still</a:t>
            </a:r>
            <a:r>
              <a:rPr lang="hr-HR" sz="1800" dirty="0"/>
              <a:t> </a:t>
            </a:r>
            <a:r>
              <a:rPr lang="hr-HR" sz="1800" dirty="0" err="1"/>
              <a:t>needs</a:t>
            </a:r>
            <a:r>
              <a:rPr lang="hr-HR" sz="1800" dirty="0"/>
              <a:t> a </a:t>
            </a:r>
            <a:r>
              <a:rPr lang="hr-HR" sz="1800" dirty="0" err="1"/>
              <a:t>quantitative</a:t>
            </a:r>
            <a:r>
              <a:rPr lang="hr-HR" sz="1800" dirty="0"/>
              <a:t> </a:t>
            </a:r>
            <a:r>
              <a:rPr lang="hr-HR" sz="1800" dirty="0" err="1"/>
              <a:t>confirmation</a:t>
            </a:r>
            <a:r>
              <a:rPr lang="hr-HR" sz="1800" dirty="0"/>
              <a:t>)</a:t>
            </a:r>
            <a:r>
              <a:rPr lang="en-GB" sz="1800" dirty="0"/>
              <a:t>, the </a:t>
            </a:r>
            <a:r>
              <a:rPr lang="en-GB" sz="1800" b="1" dirty="0">
                <a:solidFill>
                  <a:srgbClr val="FF0000"/>
                </a:solidFill>
              </a:rPr>
              <a:t>most protracted development</a:t>
            </a:r>
            <a:r>
              <a:rPr lang="en-GB" sz="1800" b="1" dirty="0"/>
              <a:t> among all magnocellular aggregations within the basal forebrain</a:t>
            </a:r>
            <a:r>
              <a:rPr lang="hr-HR" sz="1800" b="1" dirty="0"/>
              <a:t> </a:t>
            </a:r>
            <a:r>
              <a:rPr lang="hr-HR" sz="1800" dirty="0"/>
              <a:t>("albino </a:t>
            </a:r>
            <a:r>
              <a:rPr lang="hr-HR" sz="1800" dirty="0" err="1"/>
              <a:t>group</a:t>
            </a:r>
            <a:r>
              <a:rPr lang="hr-HR" sz="1800" dirty="0"/>
              <a:t>", Kračun </a:t>
            </a:r>
            <a:r>
              <a:rPr lang="hr-HR" sz="1800" dirty="0" err="1"/>
              <a:t>and</a:t>
            </a:r>
            <a:r>
              <a:rPr lang="hr-HR" sz="1800" dirty="0"/>
              <a:t> </a:t>
            </a:r>
            <a:r>
              <a:rPr lang="hr-HR" sz="1800" dirty="0" err="1"/>
              <a:t>Rösner</a:t>
            </a:r>
            <a:r>
              <a:rPr lang="hr-HR" sz="1800" dirty="0"/>
              <a:t>, 1986) </a:t>
            </a:r>
            <a:r>
              <a:rPr lang="hr-HR" sz="1800" dirty="0" err="1"/>
              <a:t>and</a:t>
            </a:r>
            <a:r>
              <a:rPr lang="hr-HR" sz="1800" dirty="0"/>
              <a:t> the </a:t>
            </a:r>
            <a:r>
              <a:rPr lang="hr-HR" sz="1800" dirty="0" err="1"/>
              <a:t>fact</a:t>
            </a:r>
            <a:r>
              <a:rPr lang="hr-HR" sz="1800" dirty="0"/>
              <a:t> that </a:t>
            </a:r>
            <a:r>
              <a:rPr lang="hr-HR" sz="1800" b="1" dirty="0" err="1"/>
              <a:t>anterointermediate</a:t>
            </a:r>
            <a:r>
              <a:rPr lang="hr-HR" sz="1800" b="1" dirty="0"/>
              <a:t> </a:t>
            </a:r>
            <a:r>
              <a:rPr lang="hr-HR" sz="1800" b="1" dirty="0" err="1"/>
              <a:t>and</a:t>
            </a:r>
            <a:r>
              <a:rPr lang="hr-HR" sz="1800" b="1" dirty="0"/>
              <a:t> </a:t>
            </a:r>
            <a:r>
              <a:rPr lang="hr-HR" sz="1800" b="1" dirty="0" err="1"/>
              <a:t>rostral</a:t>
            </a:r>
            <a:r>
              <a:rPr lang="hr-HR" sz="1800" b="1" dirty="0"/>
              <a:t> </a:t>
            </a:r>
            <a:r>
              <a:rPr lang="hr-HR" sz="1800" b="1" dirty="0" err="1"/>
              <a:t>parts</a:t>
            </a:r>
            <a:r>
              <a:rPr lang="hr-HR" sz="1800" b="1" dirty="0"/>
              <a:t> </a:t>
            </a:r>
            <a:r>
              <a:rPr lang="hr-HR" sz="1800" b="1" dirty="0" err="1"/>
              <a:t>of</a:t>
            </a:r>
            <a:r>
              <a:rPr lang="hr-HR" sz="1800" b="1" dirty="0"/>
              <a:t> NSP are </a:t>
            </a:r>
            <a:r>
              <a:rPr lang="hr-HR" sz="1800" b="1" dirty="0" err="1">
                <a:solidFill>
                  <a:srgbClr val="FF0000"/>
                </a:solidFill>
              </a:rPr>
              <a:t>usually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negligible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or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missing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in</a:t>
            </a:r>
            <a:r>
              <a:rPr lang="hr-HR" sz="1800" b="1" dirty="0">
                <a:solidFill>
                  <a:srgbClr val="FF0000"/>
                </a:solidFill>
              </a:rPr>
              <a:t> </a:t>
            </a:r>
            <a:r>
              <a:rPr lang="hr-HR" sz="1800" b="1" dirty="0" err="1">
                <a:solidFill>
                  <a:srgbClr val="FF0000"/>
                </a:solidFill>
              </a:rPr>
              <a:t>monkeys</a:t>
            </a:r>
            <a:r>
              <a:rPr lang="hr-HR" sz="1800" dirty="0"/>
              <a:t> (</a:t>
            </a:r>
            <a:r>
              <a:rPr lang="hr-HR" sz="1800" dirty="0" err="1"/>
              <a:t>Rhaganti</a:t>
            </a:r>
            <a:r>
              <a:rPr lang="hr-HR" sz="1800" dirty="0"/>
              <a:t> M.A., Šimić G., </a:t>
            </a:r>
            <a:r>
              <a:rPr lang="hr-HR" sz="1800" dirty="0" err="1"/>
              <a:t>et</a:t>
            </a:r>
            <a:r>
              <a:rPr lang="hr-HR" sz="1800" dirty="0"/>
              <a:t> </a:t>
            </a:r>
            <a:r>
              <a:rPr lang="hr-HR" sz="1800" dirty="0" err="1"/>
              <a:t>al</a:t>
            </a:r>
            <a:r>
              <a:rPr lang="hr-HR" sz="1800" dirty="0"/>
              <a:t>., 2011) </a:t>
            </a:r>
            <a:r>
              <a:rPr lang="hr-HR" sz="1800" dirty="0" err="1"/>
              <a:t>indicates</a:t>
            </a:r>
            <a:r>
              <a:rPr lang="hr-HR" sz="1800" dirty="0"/>
              <a:t> that </a:t>
            </a:r>
            <a:r>
              <a:rPr lang="hr-HR" sz="1800" dirty="0" err="1"/>
              <a:t>these</a:t>
            </a:r>
            <a:r>
              <a:rPr lang="hr-HR" sz="1800" dirty="0"/>
              <a:t> </a:t>
            </a:r>
            <a:r>
              <a:rPr lang="hr-HR" sz="1800" dirty="0" err="1"/>
              <a:t>neurons</a:t>
            </a:r>
            <a:r>
              <a:rPr lang="hr-HR" sz="1800" dirty="0"/>
              <a:t> are human </a:t>
            </a:r>
            <a:r>
              <a:rPr lang="hr-HR" sz="1800" dirty="0" err="1"/>
              <a:t>specific</a:t>
            </a:r>
            <a:r>
              <a:rPr lang="hr-HR" sz="1800" dirty="0"/>
              <a:t>.</a:t>
            </a: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1520" y="1340768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1520" y="2852936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1520" y="4653136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702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56021"/>
            <a:ext cx="9036496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The relatively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small magnocellular group of cholinergic neurons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located within the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rostrolateral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extension of the basal forebrain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was named and described as the 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nucleus </a:t>
            </a:r>
            <a:r>
              <a:rPr lang="en-GB" sz="1800" b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subputaminalis</a:t>
            </a:r>
            <a:r>
              <a:rPr lang="en-GB" sz="1800" b="1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(NSP)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in the human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brain by Giuseppe Ayala in 1915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(</a:t>
            </a:r>
            <a:r>
              <a:rPr lang="hr-HR" sz="1800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Ayala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 G., </a:t>
            </a:r>
            <a:r>
              <a:rPr lang="hr-HR" sz="1800" i="1" dirty="0" err="1">
                <a:solidFill>
                  <a:schemeClr val="bg1">
                    <a:lumMod val="75000"/>
                    <a:alpha val="95000"/>
                  </a:schemeClr>
                </a:solidFill>
              </a:rPr>
              <a:t>Brain</a:t>
            </a:r>
            <a:r>
              <a:rPr lang="hr-HR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, 1915)</a:t>
            </a:r>
            <a:r>
              <a:rPr lang="en-GB" sz="1800" dirty="0">
                <a:solidFill>
                  <a:schemeClr val="bg1">
                    <a:lumMod val="75000"/>
                    <a:alpha val="95000"/>
                  </a:schemeClr>
                </a:solidFill>
              </a:rPr>
              <a:t>.</a:t>
            </a:r>
            <a:endParaRPr lang="hr-HR" sz="1800" dirty="0">
              <a:solidFill>
                <a:schemeClr val="bg1">
                  <a:lumMod val="75000"/>
                  <a:alpha val="95000"/>
                </a:schemeClr>
              </a:solidFill>
            </a:endParaRPr>
          </a:p>
          <a:p>
            <a:pPr marL="0" indent="0">
              <a:buNone/>
            </a:pPr>
            <a:endParaRPr lang="hr-HR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Upon detailed analysis of the NSP in 33 normal subjects, we found the human NSP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projects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bg1">
                    <a:lumMod val="75000"/>
                  </a:schemeClr>
                </a:solidFill>
              </a:rPr>
              <a:t>through the external capsule towards the inferior frontal gyrus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cingulum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projects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amygdala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too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), which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strongly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suggests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connected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the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cortical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speech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area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involved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in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generation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P300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event-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related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potential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(Šimić G.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et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al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., </a:t>
            </a:r>
            <a:r>
              <a:rPr lang="hr-HR" sz="1800" i="1" dirty="0">
                <a:solidFill>
                  <a:schemeClr val="bg1">
                    <a:lumMod val="75000"/>
                  </a:schemeClr>
                </a:solidFill>
              </a:rPr>
              <a:t>Neuroscience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, 1999).</a:t>
            </a:r>
          </a:p>
          <a:p>
            <a:pPr marL="0" indent="0">
              <a:buNone/>
            </a:pPr>
            <a:endParaRPr lang="hr-HR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he </a:t>
            </a:r>
            <a:r>
              <a:rPr lang="en-GB" sz="1800" b="1" dirty="0">
                <a:solidFill>
                  <a:schemeClr val="bg1">
                    <a:lumMod val="75000"/>
                  </a:schemeClr>
                </a:solidFill>
              </a:rPr>
              <a:t>larger size of the NSP on the left side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an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observation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that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still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needs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quantitative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confirmation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, the </a:t>
            </a:r>
            <a:r>
              <a:rPr lang="en-GB" sz="1800" b="1" dirty="0">
                <a:solidFill>
                  <a:schemeClr val="bg1">
                    <a:lumMod val="75000"/>
                  </a:schemeClr>
                </a:solidFill>
              </a:rPr>
              <a:t>most protracted development among all magnocellular aggregations within the basal forebrain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("albino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group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", Kračun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Rösner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, 1986)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the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fact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that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anterointermediate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rostral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parts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NSP are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usually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negligible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missing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in</a:t>
            </a:r>
            <a:r>
              <a:rPr lang="hr-HR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b="1" dirty="0" err="1">
                <a:solidFill>
                  <a:schemeClr val="bg1">
                    <a:lumMod val="75000"/>
                  </a:schemeClr>
                </a:solidFill>
              </a:rPr>
              <a:t>monkeys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Rhaganti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M.A., Šimić G.,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et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al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., 2011)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indicates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that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these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neurons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 are human </a:t>
            </a:r>
            <a:r>
              <a:rPr lang="hr-HR" sz="1800" dirty="0" err="1">
                <a:solidFill>
                  <a:schemeClr val="bg1">
                    <a:lumMod val="75000"/>
                  </a:schemeClr>
                </a:solidFill>
              </a:rPr>
              <a:t>specific</a:t>
            </a:r>
            <a:r>
              <a:rPr lang="hr-HR" sz="18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r>
              <a:rPr lang="en-GB" sz="1800" dirty="0"/>
              <a:t>Recent </a:t>
            </a:r>
            <a:r>
              <a:rPr lang="en-GB" sz="1800" dirty="0" err="1"/>
              <a:t>postmortem</a:t>
            </a:r>
            <a:r>
              <a:rPr lang="en-GB" sz="1800" dirty="0"/>
              <a:t> analysis of NSP of </a:t>
            </a:r>
            <a:r>
              <a:rPr lang="en-GB" sz="1800" b="1" dirty="0"/>
              <a:t>cases presenting with </a:t>
            </a:r>
            <a:r>
              <a:rPr lang="en-GB" sz="1800" b="1" dirty="0">
                <a:solidFill>
                  <a:srgbClr val="FF0000"/>
                </a:solidFill>
              </a:rPr>
              <a:t>primary progressive aphasia (PPA)</a:t>
            </a:r>
            <a:r>
              <a:rPr lang="en-GB" sz="1800" b="1" dirty="0"/>
              <a:t> revealed </a:t>
            </a:r>
            <a:r>
              <a:rPr lang="en-GB" sz="1800" b="1" dirty="0">
                <a:solidFill>
                  <a:srgbClr val="FF0000"/>
                </a:solidFill>
              </a:rPr>
              <a:t>marked loss of cholinergic neurons in NSP</a:t>
            </a:r>
            <a:r>
              <a:rPr lang="en-GB" sz="1800" b="1" dirty="0"/>
              <a:t> regardless of underlying pathology</a:t>
            </a:r>
            <a:r>
              <a:rPr lang="en-GB" sz="1800" dirty="0"/>
              <a:t>, providing further evidence for the importance of NSP in language</a:t>
            </a:r>
            <a:r>
              <a:rPr lang="hr-HR" sz="1800" dirty="0"/>
              <a:t> (</a:t>
            </a:r>
            <a:r>
              <a:rPr lang="hr-HR" sz="1800" dirty="0" err="1"/>
              <a:t>Hamodat</a:t>
            </a:r>
            <a:r>
              <a:rPr lang="hr-HR" sz="1800" dirty="0"/>
              <a:t> H. </a:t>
            </a:r>
            <a:r>
              <a:rPr lang="hr-HR" sz="1800" dirty="0" err="1"/>
              <a:t>et</a:t>
            </a:r>
            <a:r>
              <a:rPr lang="hr-HR" sz="1800" dirty="0"/>
              <a:t> </a:t>
            </a:r>
            <a:r>
              <a:rPr lang="hr-HR" sz="1800" dirty="0" err="1"/>
              <a:t>al</a:t>
            </a:r>
            <a:r>
              <a:rPr lang="hr-HR" sz="1800" dirty="0"/>
              <a:t>., </a:t>
            </a:r>
            <a:r>
              <a:rPr lang="hr-HR" sz="1800" i="1" dirty="0" err="1"/>
              <a:t>Can</a:t>
            </a:r>
            <a:r>
              <a:rPr lang="hr-HR" sz="1800" i="1" dirty="0"/>
              <a:t>. J. </a:t>
            </a:r>
            <a:r>
              <a:rPr lang="hr-HR" sz="1800" i="1" dirty="0" err="1"/>
              <a:t>Neurol</a:t>
            </a:r>
            <a:r>
              <a:rPr lang="hr-HR" sz="1800" i="1" dirty="0"/>
              <a:t>. Sci.</a:t>
            </a:r>
            <a:r>
              <a:rPr lang="hr-HR" sz="1800" dirty="0"/>
              <a:t>, 2019)</a:t>
            </a:r>
            <a:r>
              <a:rPr lang="en-GB" sz="1800" dirty="0"/>
              <a:t>.</a:t>
            </a:r>
            <a:r>
              <a:rPr lang="hr-HR" sz="1800" dirty="0"/>
              <a:t> </a:t>
            </a:r>
            <a:r>
              <a:rPr lang="hr-HR" sz="1800" dirty="0" err="1"/>
              <a:t>Possible</a:t>
            </a:r>
            <a:r>
              <a:rPr lang="hr-HR" sz="1800" dirty="0"/>
              <a:t> role </a:t>
            </a:r>
            <a:r>
              <a:rPr lang="hr-HR" sz="1800" dirty="0" err="1"/>
              <a:t>of</a:t>
            </a:r>
            <a:r>
              <a:rPr lang="hr-HR" sz="1800" dirty="0"/>
              <a:t> NSP </a:t>
            </a:r>
            <a:r>
              <a:rPr lang="en-GB" sz="1800" dirty="0"/>
              <a:t>in other neurological (variants of </a:t>
            </a:r>
            <a:r>
              <a:rPr lang="hr-HR" sz="1800" dirty="0"/>
              <a:t>FTLD</a:t>
            </a:r>
            <a:r>
              <a:rPr lang="en-GB" sz="1800" dirty="0"/>
              <a:t>), neurodegenerative (A</a:t>
            </a:r>
            <a:r>
              <a:rPr lang="hr-HR" sz="1800" dirty="0"/>
              <a:t>D</a:t>
            </a:r>
            <a:r>
              <a:rPr lang="en-GB" sz="1800" dirty="0"/>
              <a:t>) and psychiatric </a:t>
            </a:r>
            <a:r>
              <a:rPr lang="en-GB" sz="1800" dirty="0" err="1"/>
              <a:t>disorde</a:t>
            </a:r>
            <a:r>
              <a:rPr lang="hr-HR" sz="1800" dirty="0" err="1"/>
              <a:t>rs</a:t>
            </a:r>
            <a:r>
              <a:rPr lang="hr-HR" sz="1800" dirty="0"/>
              <a:t> (SCH</a:t>
            </a:r>
            <a:r>
              <a:rPr lang="en-GB" sz="1800" dirty="0"/>
              <a:t>) should be carefully investigated</a:t>
            </a:r>
            <a:r>
              <a:rPr lang="hr-HR" sz="1800" dirty="0"/>
              <a:t> </a:t>
            </a:r>
            <a:r>
              <a:rPr lang="hr-HR" sz="1800" dirty="0" err="1"/>
              <a:t>in</a:t>
            </a:r>
            <a:r>
              <a:rPr lang="hr-HR" sz="1800" dirty="0"/>
              <a:t> future </a:t>
            </a:r>
            <a:r>
              <a:rPr lang="hr-HR" sz="1800" dirty="0" err="1"/>
              <a:t>studies</a:t>
            </a:r>
            <a:r>
              <a:rPr lang="en-GB" sz="1800" dirty="0"/>
              <a:t>.</a:t>
            </a: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1520" y="1340768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1520" y="2852936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1520" y="4653136"/>
            <a:ext cx="8424936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336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3">
      <a:dk1>
        <a:srgbClr val="3E3E5C"/>
      </a:dk1>
      <a:lt1>
        <a:srgbClr val="FFFFFF"/>
      </a:lt1>
      <a:dk2>
        <a:srgbClr val="4E68AF"/>
      </a:dk2>
      <a:lt2>
        <a:srgbClr val="FFFFFF"/>
      </a:lt2>
      <a:accent1>
        <a:srgbClr val="60597B"/>
      </a:accent1>
      <a:accent2>
        <a:srgbClr val="6666FF"/>
      </a:accent2>
      <a:accent3>
        <a:srgbClr val="B2B9D4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E3E5C"/>
        </a:dk1>
        <a:lt1>
          <a:srgbClr val="FFFFFF"/>
        </a:lt1>
        <a:dk2>
          <a:srgbClr val="4E68A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9D4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8078</TotalTime>
  <Words>2221</Words>
  <Application>Microsoft Office PowerPoint</Application>
  <PresentationFormat>On-screen Show (4:3)</PresentationFormat>
  <Paragraphs>176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Times New Roman</vt:lpstr>
      <vt:lpstr>Office Theme</vt:lpstr>
      <vt:lpstr>Default Design</vt:lpstr>
      <vt:lpstr>1_Default Design</vt:lpstr>
      <vt:lpstr>1_Office Theme</vt:lpstr>
      <vt:lpstr>PowerPoint Presentation</vt:lpstr>
      <vt:lpstr>Cholinergic system</vt:lpstr>
      <vt:lpstr>Cholinergic system</vt:lpstr>
      <vt:lpstr>PowerPoint Presentation</vt:lpstr>
      <vt:lpstr>Basal telencephalon and basal nucleus</vt:lpstr>
      <vt:lpstr>PowerPoint Presentation</vt:lpstr>
      <vt:lpstr>PowerPoint Presentation</vt:lpstr>
      <vt:lpstr>PowerPoint Presentation</vt:lpstr>
      <vt:lpstr>PowerPoint Presentation</vt:lpstr>
      <vt:lpstr>Ad. 1.</vt:lpstr>
      <vt:lpstr>PowerPoint Presentation</vt:lpstr>
      <vt:lpstr>PowerPoint Presentation</vt:lpstr>
      <vt:lpstr>PowerPoint Presentation</vt:lpstr>
      <vt:lpstr>PowerPoint Presentation</vt:lpstr>
      <vt:lpstr>Ad. 2.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Ad. 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Ad. 4.</vt:lpstr>
      <vt:lpstr>PowerPoint Presentation</vt:lpstr>
      <vt:lpstr>PowerPoint Presentation</vt:lpstr>
      <vt:lpstr>Clinical and MRI features of language variants of FTD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Simic</dc:creator>
  <cp:lastModifiedBy>Goran Simic</cp:lastModifiedBy>
  <cp:revision>613</cp:revision>
  <dcterms:created xsi:type="dcterms:W3CDTF">2017-03-07T15:45:18Z</dcterms:created>
  <dcterms:modified xsi:type="dcterms:W3CDTF">2023-06-14T10:56:47Z</dcterms:modified>
</cp:coreProperties>
</file>